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2" r:id="rId26"/>
    <p:sldId id="279" r:id="rId27"/>
    <p:sldId id="280" r:id="rId28"/>
    <p:sldId id="281" r:id="rId29"/>
    <p:sldId id="285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D7880-B701-4D97-8B6C-62209F2F0FFE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60B7F279-BEF9-47BD-BFEC-F871B1BE5800}">
      <dgm:prSet phldrT="[Текст]" custT="1"/>
      <dgm:spPr/>
      <dgm:t>
        <a:bodyPr/>
        <a:lstStyle/>
        <a:p>
          <a:r>
            <a:rPr lang="ru-RU" sz="2000" dirty="0" smtClean="0"/>
            <a:t>Сложные навыки  разбиваются на мелкие блоки - действия</a:t>
          </a:r>
          <a:endParaRPr lang="ru-RU" sz="2000" dirty="0"/>
        </a:p>
      </dgm:t>
    </dgm:pt>
    <dgm:pt modelId="{8F7990EE-E42F-4C27-BA47-D8984E3E7CB5}" type="parTrans" cxnId="{1A506261-9B1F-4BF7-A97E-DA5154678984}">
      <dgm:prSet/>
      <dgm:spPr/>
      <dgm:t>
        <a:bodyPr/>
        <a:lstStyle/>
        <a:p>
          <a:endParaRPr lang="ru-RU"/>
        </a:p>
      </dgm:t>
    </dgm:pt>
    <dgm:pt modelId="{A253408C-D129-4694-B462-C5C26385BA09}" type="sibTrans" cxnId="{1A506261-9B1F-4BF7-A97E-DA5154678984}">
      <dgm:prSet/>
      <dgm:spPr/>
      <dgm:t>
        <a:bodyPr/>
        <a:lstStyle/>
        <a:p>
          <a:endParaRPr lang="ru-RU"/>
        </a:p>
      </dgm:t>
    </dgm:pt>
    <dgm:pt modelId="{D69252F0-BFD3-448C-A741-1799EA0E624D}">
      <dgm:prSet phldrT="[Текст]" custT="1"/>
      <dgm:spPr/>
      <dgm:t>
        <a:bodyPr/>
        <a:lstStyle/>
        <a:p>
          <a:r>
            <a:rPr lang="ru-RU" sz="2000" dirty="0" smtClean="0"/>
            <a:t>Каждое действие разучивается с ребенком отдельно</a:t>
          </a:r>
          <a:endParaRPr lang="ru-RU" sz="2000" dirty="0"/>
        </a:p>
      </dgm:t>
    </dgm:pt>
    <dgm:pt modelId="{504167C6-244B-44F9-8913-662969FDCA06}" type="parTrans" cxnId="{D10D431A-0C84-400A-B160-0255D378B144}">
      <dgm:prSet/>
      <dgm:spPr/>
      <dgm:t>
        <a:bodyPr/>
        <a:lstStyle/>
        <a:p>
          <a:endParaRPr lang="ru-RU"/>
        </a:p>
      </dgm:t>
    </dgm:pt>
    <dgm:pt modelId="{44291E11-C22B-4D50-BBD2-9E6E65904E2F}" type="sibTrans" cxnId="{D10D431A-0C84-400A-B160-0255D378B144}">
      <dgm:prSet/>
      <dgm:spPr/>
      <dgm:t>
        <a:bodyPr/>
        <a:lstStyle/>
        <a:p>
          <a:endParaRPr lang="ru-RU"/>
        </a:p>
      </dgm:t>
    </dgm:pt>
    <dgm:pt modelId="{231F0074-EFDF-42AC-8896-CD57162CC627}">
      <dgm:prSet phldrT="[Текст]" custT="1"/>
      <dgm:spPr/>
      <dgm:t>
        <a:bodyPr/>
        <a:lstStyle/>
        <a:p>
          <a:r>
            <a:rPr lang="ru-RU" sz="2000" dirty="0" smtClean="0"/>
            <a:t>Действия соединяются в цепь, образуя сложное действие</a:t>
          </a:r>
          <a:endParaRPr lang="ru-RU" sz="2000" dirty="0"/>
        </a:p>
      </dgm:t>
    </dgm:pt>
    <dgm:pt modelId="{F53F09A6-6EE7-4B58-8282-7175CA536954}" type="parTrans" cxnId="{A7319528-20E2-4183-B813-1EDB518138D7}">
      <dgm:prSet/>
      <dgm:spPr/>
      <dgm:t>
        <a:bodyPr/>
        <a:lstStyle/>
        <a:p>
          <a:endParaRPr lang="ru-RU"/>
        </a:p>
      </dgm:t>
    </dgm:pt>
    <dgm:pt modelId="{A3FC1347-1DD0-48E2-B254-57D1DAE069FA}" type="sibTrans" cxnId="{A7319528-20E2-4183-B813-1EDB518138D7}">
      <dgm:prSet/>
      <dgm:spPr/>
      <dgm:t>
        <a:bodyPr/>
        <a:lstStyle/>
        <a:p>
          <a:endParaRPr lang="ru-RU"/>
        </a:p>
      </dgm:t>
    </dgm:pt>
    <dgm:pt modelId="{11052402-29AC-4648-9660-BE3CD341AB11}" type="pres">
      <dgm:prSet presAssocID="{22DD7880-B701-4D97-8B6C-62209F2F0FFE}" presName="CompostProcess" presStyleCnt="0">
        <dgm:presLayoutVars>
          <dgm:dir/>
          <dgm:resizeHandles val="exact"/>
        </dgm:presLayoutVars>
      </dgm:prSet>
      <dgm:spPr/>
    </dgm:pt>
    <dgm:pt modelId="{A73DD6F7-A01D-4955-AE00-A4BA747AFC0B}" type="pres">
      <dgm:prSet presAssocID="{22DD7880-B701-4D97-8B6C-62209F2F0FFE}" presName="arrow" presStyleLbl="bgShp" presStyleIdx="0" presStyleCnt="1"/>
      <dgm:spPr/>
    </dgm:pt>
    <dgm:pt modelId="{80E4D6E3-2AA2-4B34-8019-FC24128F745F}" type="pres">
      <dgm:prSet presAssocID="{22DD7880-B701-4D97-8B6C-62209F2F0FFE}" presName="linearProcess" presStyleCnt="0"/>
      <dgm:spPr/>
    </dgm:pt>
    <dgm:pt modelId="{713CA2A9-F0B6-4CDD-B016-F51460CE7E9E}" type="pres">
      <dgm:prSet presAssocID="{60B7F279-BEF9-47BD-BFEC-F871B1BE58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B3ED3-40DE-4DC5-AF87-93E78AA11B82}" type="pres">
      <dgm:prSet presAssocID="{A253408C-D129-4694-B462-C5C26385BA09}" presName="sibTrans" presStyleCnt="0"/>
      <dgm:spPr/>
    </dgm:pt>
    <dgm:pt modelId="{B6BA3956-DA74-4997-BF9A-0A782387F400}" type="pres">
      <dgm:prSet presAssocID="{D69252F0-BFD3-448C-A741-1799EA0E624D}" presName="textNode" presStyleLbl="node1" presStyleIdx="1" presStyleCnt="3">
        <dgm:presLayoutVars>
          <dgm:bulletEnabled val="1"/>
        </dgm:presLayoutVars>
      </dgm:prSet>
      <dgm:spPr/>
    </dgm:pt>
    <dgm:pt modelId="{AD8C373B-0796-4404-8589-0D43AADD8ADA}" type="pres">
      <dgm:prSet presAssocID="{44291E11-C22B-4D50-BBD2-9E6E65904E2F}" presName="sibTrans" presStyleCnt="0"/>
      <dgm:spPr/>
    </dgm:pt>
    <dgm:pt modelId="{B05804D6-ECB7-41AE-8EB6-BC075EB20B12}" type="pres">
      <dgm:prSet presAssocID="{231F0074-EFDF-42AC-8896-CD57162CC62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7319528-20E2-4183-B813-1EDB518138D7}" srcId="{22DD7880-B701-4D97-8B6C-62209F2F0FFE}" destId="{231F0074-EFDF-42AC-8896-CD57162CC627}" srcOrd="2" destOrd="0" parTransId="{F53F09A6-6EE7-4B58-8282-7175CA536954}" sibTransId="{A3FC1347-1DD0-48E2-B254-57D1DAE069FA}"/>
    <dgm:cxn modelId="{1A506261-9B1F-4BF7-A97E-DA5154678984}" srcId="{22DD7880-B701-4D97-8B6C-62209F2F0FFE}" destId="{60B7F279-BEF9-47BD-BFEC-F871B1BE5800}" srcOrd="0" destOrd="0" parTransId="{8F7990EE-E42F-4C27-BA47-D8984E3E7CB5}" sibTransId="{A253408C-D129-4694-B462-C5C26385BA09}"/>
    <dgm:cxn modelId="{D10D431A-0C84-400A-B160-0255D378B144}" srcId="{22DD7880-B701-4D97-8B6C-62209F2F0FFE}" destId="{D69252F0-BFD3-448C-A741-1799EA0E624D}" srcOrd="1" destOrd="0" parTransId="{504167C6-244B-44F9-8913-662969FDCA06}" sibTransId="{44291E11-C22B-4D50-BBD2-9E6E65904E2F}"/>
    <dgm:cxn modelId="{A7A75F72-35FA-433D-8B99-398242EAFFE1}" type="presOf" srcId="{231F0074-EFDF-42AC-8896-CD57162CC627}" destId="{B05804D6-ECB7-41AE-8EB6-BC075EB20B12}" srcOrd="0" destOrd="0" presId="urn:microsoft.com/office/officeart/2005/8/layout/hProcess9"/>
    <dgm:cxn modelId="{3E02479F-82E8-45A5-9145-37540AAC4AA9}" type="presOf" srcId="{22DD7880-B701-4D97-8B6C-62209F2F0FFE}" destId="{11052402-29AC-4648-9660-BE3CD341AB11}" srcOrd="0" destOrd="0" presId="urn:microsoft.com/office/officeart/2005/8/layout/hProcess9"/>
    <dgm:cxn modelId="{405F56F8-9215-4BF5-8172-76370B777791}" type="presOf" srcId="{60B7F279-BEF9-47BD-BFEC-F871B1BE5800}" destId="{713CA2A9-F0B6-4CDD-B016-F51460CE7E9E}" srcOrd="0" destOrd="0" presId="urn:microsoft.com/office/officeart/2005/8/layout/hProcess9"/>
    <dgm:cxn modelId="{358D7415-E0CE-409D-8154-D828A5622BBE}" type="presOf" srcId="{D69252F0-BFD3-448C-A741-1799EA0E624D}" destId="{B6BA3956-DA74-4997-BF9A-0A782387F400}" srcOrd="0" destOrd="0" presId="urn:microsoft.com/office/officeart/2005/8/layout/hProcess9"/>
    <dgm:cxn modelId="{9A5A1F6E-2E88-46B5-B713-8388A0377ED9}" type="presParOf" srcId="{11052402-29AC-4648-9660-BE3CD341AB11}" destId="{A73DD6F7-A01D-4955-AE00-A4BA747AFC0B}" srcOrd="0" destOrd="0" presId="urn:microsoft.com/office/officeart/2005/8/layout/hProcess9"/>
    <dgm:cxn modelId="{5EB55DA1-EB3A-46B6-B42D-FDE907267BFF}" type="presParOf" srcId="{11052402-29AC-4648-9660-BE3CD341AB11}" destId="{80E4D6E3-2AA2-4B34-8019-FC24128F745F}" srcOrd="1" destOrd="0" presId="urn:microsoft.com/office/officeart/2005/8/layout/hProcess9"/>
    <dgm:cxn modelId="{C0BC77E5-06FC-4DC2-89B9-904D2D4CCDCB}" type="presParOf" srcId="{80E4D6E3-2AA2-4B34-8019-FC24128F745F}" destId="{713CA2A9-F0B6-4CDD-B016-F51460CE7E9E}" srcOrd="0" destOrd="0" presId="urn:microsoft.com/office/officeart/2005/8/layout/hProcess9"/>
    <dgm:cxn modelId="{4850FCA8-E830-477C-BFC4-CFBFE0DB2F32}" type="presParOf" srcId="{80E4D6E3-2AA2-4B34-8019-FC24128F745F}" destId="{920B3ED3-40DE-4DC5-AF87-93E78AA11B82}" srcOrd="1" destOrd="0" presId="urn:microsoft.com/office/officeart/2005/8/layout/hProcess9"/>
    <dgm:cxn modelId="{D8686166-75AC-4715-B35A-7EDE14ADD228}" type="presParOf" srcId="{80E4D6E3-2AA2-4B34-8019-FC24128F745F}" destId="{B6BA3956-DA74-4997-BF9A-0A782387F400}" srcOrd="2" destOrd="0" presId="urn:microsoft.com/office/officeart/2005/8/layout/hProcess9"/>
    <dgm:cxn modelId="{62E0A5CB-0C16-4DD1-8147-861A126B7A30}" type="presParOf" srcId="{80E4D6E3-2AA2-4B34-8019-FC24128F745F}" destId="{AD8C373B-0796-4404-8589-0D43AADD8ADA}" srcOrd="3" destOrd="0" presId="urn:microsoft.com/office/officeart/2005/8/layout/hProcess9"/>
    <dgm:cxn modelId="{9CCEAB16-7D98-4D50-87EC-EC3559B95F42}" type="presParOf" srcId="{80E4D6E3-2AA2-4B34-8019-FC24128F745F}" destId="{B05804D6-ECB7-41AE-8EB6-BC075EB20B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D6F7-A01D-4955-AE00-A4BA747AFC0B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3CA2A9-F0B6-4CDD-B016-F51460CE7E9E}">
      <dsp:nvSpPr>
        <dsp:cNvPr id="0" name=""/>
        <dsp:cNvSpPr/>
      </dsp:nvSpPr>
      <dsp:spPr>
        <a:xfrm>
          <a:off x="0" y="1316831"/>
          <a:ext cx="2468880" cy="1755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Сложные навыки  разбиваются на мелкие блоки - действия</a:t>
          </a:r>
          <a:endParaRPr lang="ru-RU" sz="2000" kern="1200" dirty="0"/>
        </a:p>
      </dsp:txBody>
      <dsp:txXfrm>
        <a:off x="85710" y="1402541"/>
        <a:ext cx="2297460" cy="1584354"/>
      </dsp:txXfrm>
    </dsp:sp>
    <dsp:sp modelId="{B6BA3956-DA74-4997-BF9A-0A782387F400}">
      <dsp:nvSpPr>
        <dsp:cNvPr id="0" name=""/>
        <dsp:cNvSpPr/>
      </dsp:nvSpPr>
      <dsp:spPr>
        <a:xfrm>
          <a:off x="2880359" y="1316831"/>
          <a:ext cx="2468880" cy="1755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Каждое действие разучивается с ребенком отдельно</a:t>
          </a:r>
          <a:endParaRPr lang="ru-RU" sz="2000" kern="1200" dirty="0"/>
        </a:p>
      </dsp:txBody>
      <dsp:txXfrm>
        <a:off x="2966069" y="1402541"/>
        <a:ext cx="2297460" cy="1584354"/>
      </dsp:txXfrm>
    </dsp:sp>
    <dsp:sp modelId="{B05804D6-ECB7-41AE-8EB6-BC075EB20B12}">
      <dsp:nvSpPr>
        <dsp:cNvPr id="0" name=""/>
        <dsp:cNvSpPr/>
      </dsp:nvSpPr>
      <dsp:spPr>
        <a:xfrm>
          <a:off x="5760720" y="1316831"/>
          <a:ext cx="2468880" cy="1755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Действия соединяются в цепь, образуя сложное действие</a:t>
          </a:r>
          <a:endParaRPr lang="ru-RU" sz="2000" kern="1200" dirty="0"/>
        </a:p>
      </dsp:txBody>
      <dsp:txXfrm>
        <a:off x="5846430" y="1402541"/>
        <a:ext cx="2297460" cy="158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echenieautizma.org/trainings" TargetMode="External"/><Relationship Id="rId2" Type="http://schemas.openxmlformats.org/officeDocument/2006/relationships/hyperlink" Target="http://ria.ru/spravka/20120910/747164443.html#13528694252252&amp;message=resize&amp;relto=register&amp;action=addClass&amp;value=registr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75351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Berlin Sans FB" pitchFamily="34" charset="0"/>
                <a:cs typeface="Angsana New" pitchFamily="18" charset="-34"/>
              </a:rPr>
              <a:t>ABA  - </a:t>
            </a:r>
            <a:r>
              <a:rPr lang="ru-RU" sz="3600" dirty="0" smtClean="0">
                <a:effectLst/>
                <a:cs typeface="Angsana New" pitchFamily="18" charset="-34"/>
              </a:rPr>
              <a:t>терапия</a:t>
            </a:r>
            <a:br>
              <a:rPr lang="ru-RU" sz="3600" dirty="0" smtClean="0">
                <a:effectLst/>
                <a:cs typeface="Angsana New" pitchFamily="18" charset="-34"/>
              </a:rPr>
            </a:br>
            <a:r>
              <a:rPr lang="ru-RU" sz="3600" dirty="0">
                <a:effectLst/>
                <a:cs typeface="Angsana New" pitchFamily="18" charset="-34"/>
              </a:rPr>
              <a:t/>
            </a:r>
            <a:br>
              <a:rPr lang="ru-RU" sz="3600" dirty="0">
                <a:effectLst/>
                <a:cs typeface="Angsana New" pitchFamily="18" charset="-34"/>
              </a:rPr>
            </a:br>
            <a:r>
              <a:rPr lang="ru-RU" sz="3600" dirty="0" smtClean="0">
                <a:effectLst/>
                <a:cs typeface="Angsana New" pitchFamily="18" charset="-34"/>
              </a:rPr>
              <a:t>метод прикладного анализа поведения</a:t>
            </a:r>
            <a:endParaRPr lang="ru-RU" sz="3600" dirty="0">
              <a:effectLst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49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Методика </a:t>
            </a:r>
            <a:r>
              <a:rPr lang="en-US" sz="3200" dirty="0" smtClean="0">
                <a:latin typeface="Berlin Sans FB" pitchFamily="34" charset="0"/>
              </a:rPr>
              <a:t>ABA</a:t>
            </a:r>
            <a:r>
              <a:rPr lang="ru-RU" sz="3200" dirty="0" smtClean="0"/>
              <a:t> подходит для …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тяжёлых форм </a:t>
            </a:r>
            <a:r>
              <a:rPr lang="ru-RU" sz="2400" dirty="0" smtClean="0">
                <a:solidFill>
                  <a:schemeClr val="tx2"/>
                </a:solidFill>
              </a:rPr>
              <a:t>аутизма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синдрома </a:t>
            </a:r>
            <a:r>
              <a:rPr lang="ru-RU" sz="2400" dirty="0">
                <a:solidFill>
                  <a:schemeClr val="tx2"/>
                </a:solidFill>
              </a:rPr>
              <a:t>Дауна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тяжёлых </a:t>
            </a:r>
            <a:r>
              <a:rPr lang="ru-RU" sz="2400" dirty="0">
                <a:solidFill>
                  <a:schemeClr val="tx2"/>
                </a:solidFill>
              </a:rPr>
              <a:t>форм интеллектуальной </a:t>
            </a:r>
            <a:r>
              <a:rPr lang="ru-RU" sz="2400" dirty="0" smtClean="0">
                <a:solidFill>
                  <a:schemeClr val="tx2"/>
                </a:solidFill>
              </a:rPr>
              <a:t>недостаточности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User\Desktop\Для презентации\slider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4680520" cy="25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Индивидуальный подход …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722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Для каждого ребёнка составляется индивидуальный план поэтапного </a:t>
            </a:r>
            <a:r>
              <a:rPr lang="ru-RU" sz="2000" dirty="0" smtClean="0">
                <a:solidFill>
                  <a:schemeClr val="tx2"/>
                </a:solidFill>
              </a:rPr>
              <a:t>развития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Ребёнок </a:t>
            </a:r>
            <a:r>
              <a:rPr lang="ru-RU" sz="2000" dirty="0">
                <a:solidFill>
                  <a:schemeClr val="tx2"/>
                </a:solidFill>
              </a:rPr>
              <a:t>может осваивать одновременно 2-3 не связанных между собой навыка, однако педагогом выстраивается чётка система усложнения и поэтапного освоения всё новых и новых </a:t>
            </a:r>
            <a:r>
              <a:rPr lang="ru-RU" sz="2000" dirty="0" smtClean="0">
                <a:solidFill>
                  <a:schemeClr val="tx2"/>
                </a:solidFill>
              </a:rPr>
              <a:t>навыков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User\Desktop\Для презентации\Homebann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256584" cy="31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В арсенале АВА несколько сотен </a:t>
            </a:r>
            <a:r>
              <a:rPr lang="ru-RU" sz="3200" dirty="0" smtClean="0"/>
              <a:t>программ: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Невербальная </a:t>
            </a:r>
            <a:r>
              <a:rPr lang="ru-RU" sz="2000" dirty="0">
                <a:solidFill>
                  <a:schemeClr val="tx2"/>
                </a:solidFill>
              </a:rPr>
              <a:t>и вербальная </a:t>
            </a:r>
            <a:r>
              <a:rPr lang="ru-RU" sz="2000" dirty="0" smtClean="0">
                <a:solidFill>
                  <a:schemeClr val="tx2"/>
                </a:solidFill>
              </a:rPr>
              <a:t>имитация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Общая </a:t>
            </a:r>
            <a:r>
              <a:rPr lang="ru-RU" sz="2000" dirty="0">
                <a:solidFill>
                  <a:schemeClr val="tx2"/>
                </a:solidFill>
              </a:rPr>
              <a:t>и мелкая </a:t>
            </a:r>
            <a:r>
              <a:rPr lang="ru-RU" sz="2000" dirty="0" smtClean="0">
                <a:solidFill>
                  <a:schemeClr val="tx2"/>
                </a:solidFill>
              </a:rPr>
              <a:t>моторика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Понимание </a:t>
            </a:r>
            <a:r>
              <a:rPr lang="ru-RU" sz="2000" dirty="0">
                <a:solidFill>
                  <a:schemeClr val="tx2"/>
                </a:solidFill>
              </a:rPr>
              <a:t>языка, называние предметов, называние действий, классификация предметов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«Покажи</a:t>
            </a:r>
            <a:r>
              <a:rPr lang="ru-RU" sz="2000" dirty="0">
                <a:solidFill>
                  <a:schemeClr val="tx2"/>
                </a:solidFill>
              </a:rPr>
              <a:t>, как ты... " (делает вид, что причесывается / надевает шапку / крутит руль / тушит пожар / мяукает и ловит мышей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Местоимения </a:t>
            </a:r>
            <a:r>
              <a:rPr lang="ru-RU" sz="2000" dirty="0">
                <a:solidFill>
                  <a:schemeClr val="tx2"/>
                </a:solidFill>
              </a:rPr>
              <a:t>(правильно употребляет "я иду" – "ты идешь</a:t>
            </a:r>
            <a:r>
              <a:rPr lang="ru-RU" sz="2000" dirty="0" smtClean="0">
                <a:solidFill>
                  <a:schemeClr val="tx2"/>
                </a:solidFill>
              </a:rPr>
              <a:t>")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Ответы </a:t>
            </a:r>
            <a:r>
              <a:rPr lang="ru-RU" sz="2000" dirty="0">
                <a:solidFill>
                  <a:schemeClr val="tx2"/>
                </a:solidFill>
              </a:rPr>
              <a:t>на вопросы "Что", "кто", "где", "когда", "как", употребление "да" и "</a:t>
            </a:r>
            <a:r>
              <a:rPr lang="ru-RU" sz="2000" dirty="0" smtClean="0">
                <a:solidFill>
                  <a:schemeClr val="tx2"/>
                </a:solidFill>
              </a:rPr>
              <a:t>нет»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"</a:t>
            </a:r>
            <a:r>
              <a:rPr lang="ru-RU" sz="2000" dirty="0">
                <a:solidFill>
                  <a:schemeClr val="tx2"/>
                </a:solidFill>
              </a:rPr>
              <a:t>Скажи, что будет, если... " (предугадывает исход действия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"Расскажи </a:t>
            </a:r>
            <a:r>
              <a:rPr lang="ru-RU" sz="2000" dirty="0" smtClean="0">
                <a:solidFill>
                  <a:schemeClr val="tx2"/>
                </a:solidFill>
              </a:rPr>
              <a:t>историю«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"Делай как (имя сверстника</a:t>
            </a:r>
            <a:r>
              <a:rPr lang="ru-RU" sz="2000" dirty="0" smtClean="0">
                <a:solidFill>
                  <a:schemeClr val="tx2"/>
                </a:solidFill>
              </a:rPr>
              <a:t>)«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"Позови (имя сверстника) играть</a:t>
            </a:r>
            <a:r>
              <a:rPr lang="ru-RU" sz="2000" dirty="0" smtClean="0">
                <a:solidFill>
                  <a:schemeClr val="tx2"/>
                </a:solidFill>
              </a:rPr>
              <a:t>" </a:t>
            </a:r>
            <a:r>
              <a:rPr lang="ru-RU" sz="2000" dirty="0">
                <a:solidFill>
                  <a:schemeClr val="tx2"/>
                </a:solidFill>
              </a:rPr>
              <a:t>и др. </a:t>
            </a:r>
          </a:p>
        </p:txBody>
      </p:sp>
      <p:pic>
        <p:nvPicPr>
          <p:cNvPr id="11267" name="Picture 3" descr="C:\Users\User\Desktop\Для презентации\m217817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866503" cy="15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5"/>
            <a:ext cx="4042792" cy="5070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В рамках системы АВА могут активно применять абсолютно все методы работы – от чтения по складовой системе Зайцева и куклотерапии до работы со стимульным материалом по </a:t>
            </a:r>
            <a:r>
              <a:rPr lang="ru-RU" sz="2000" dirty="0" smtClean="0">
                <a:solidFill>
                  <a:schemeClr val="tx2"/>
                </a:solidFill>
              </a:rPr>
              <a:t>Монтессори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1508" name="Picture 4" descr="C:\Users\User\Desktop\Для презентации\119998-283x424-A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5"/>
            <a:ext cx="3384376" cy="50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esktop\Для презентации\diszkalkuli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2386"/>
            <a:ext cx="3492485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en-US" sz="2400" dirty="0" smtClean="0">
                <a:solidFill>
                  <a:schemeClr val="tx2"/>
                </a:solidFill>
                <a:latin typeface="Berlin Sans FB" pitchFamily="34" charset="0"/>
              </a:rPr>
              <a:t>ABA</a:t>
            </a:r>
            <a:r>
              <a:rPr lang="ru-RU" sz="2400" dirty="0" smtClean="0">
                <a:solidFill>
                  <a:schemeClr val="tx2"/>
                </a:solidFill>
              </a:rPr>
              <a:t>  - терапии существуют несколько терапевтических моделей, рассчитанных для раннего детства  ( от 1,5 до 3,5 лет), дошкольного и школьного возраста подростков и взрослых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User\Desktop\Для презентации\group all ages istock_000017837901medium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6685"/>
            <a:ext cx="4051049" cy="32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316" y="1340768"/>
            <a:ext cx="406682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раннем возрасте коррекция нежелательного поведения наиболее эффективна,  так как такое поведение еще не успело закрепиться, а взрослому проще справиться с ребенком в случае направленной агрессии или самоагрессии ребенка с аутизмом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User\Desktop\Для презентации\179de243-6fbc-4ae6-8844-98e372e34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17032" cy="24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343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Программа раннего вмешательства должна быть интенсивной – от 30 до 40 часов в неделю, чтобы ребенок мог усвоить необходимые навыки поведения и преодолеть отставание в развитии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User\Desktop\Для презентации\au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07512" cy="30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 время обучения по системе </a:t>
            </a:r>
            <a:r>
              <a:rPr lang="en-US" sz="2400" dirty="0" smtClean="0"/>
              <a:t>ABA</a:t>
            </a:r>
            <a:r>
              <a:rPr lang="ru-RU" sz="2400" dirty="0" smtClean="0"/>
              <a:t>  с ребенком ежедневно занимается несколько специалистов разной направленности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16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Дефектолог по поведенческим навыкам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Музтерапевт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Арттерапевт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Специалист по методике  ( супервизер ) осуществляет контроль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5363" name="Picture 3" descr="C:\Users\User\Desktop\Для презентации\pove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4464496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Berlin Sans FB" pitchFamily="34" charset="0"/>
              </a:rPr>
              <a:t>ABA </a:t>
            </a:r>
            <a:r>
              <a:rPr lang="ru-RU" sz="2400" dirty="0" smtClean="0">
                <a:solidFill>
                  <a:schemeClr val="tx2"/>
                </a:solidFill>
              </a:rPr>
              <a:t>может выполняться на дому, в учебном заведении, в детском кружке.  Занятия могут быть индивидуальными и групповыми -  в маленьких группах ( 2  - 3 человека ) и больших ( 5 – 10 человек)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User\Desktop\Для презентации\Create_02 233 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4176464" cy="36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Важно, чтобы родители ребенка были неотьемлемой частью команды работающей с ребенком, воспитывали на основе поведенческих принципов обучения и помогали ребенку обобщить все навыки, которые он выучил в программе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7410" name="Picture 2" descr="C:\Users\User\Desktop\Для презентации\Homebann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22690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ABA‑терапия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>
                <a:latin typeface="Berlin Sans FB" pitchFamily="34" charset="0"/>
              </a:rPr>
              <a:t>Applied behavior analysis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5122912" cy="4032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Berlin Sans FB" pitchFamily="34" charset="0"/>
              </a:rPr>
              <a:t>ABA‑</a:t>
            </a:r>
            <a:r>
              <a:rPr lang="ru-RU" dirty="0" smtClean="0">
                <a:solidFill>
                  <a:schemeClr val="tx2"/>
                </a:solidFill>
              </a:rPr>
              <a:t>терапия – это интенсивно обучающая программа,  которая основывается на поведенческих технологиях  и методах обучения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Berlin Sans FB" pitchFamily="34" charset="0"/>
              </a:rPr>
              <a:t>ABA</a:t>
            </a:r>
            <a:r>
              <a:rPr lang="ru-RU" dirty="0" smtClean="0">
                <a:solidFill>
                  <a:schemeClr val="tx2"/>
                </a:solidFill>
              </a:rPr>
              <a:t> как научная дисциплина изучает  влияние факторов  в окружающей среде  на поведение и манипулирует этими факторами, чтобы изменить поведение человека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User\Desktop\Для презентации\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9622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30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Для детей дошкольного возраста в независимости от уровня развития навыков рекомендуется обучение в системе спецобразования. Обучение на дому может быть ограниченной средой, в которой ребенок не сможет выучить такие важные навыки, как нахождение в группе сверстников, обучение в группе,  общение с различными людьми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User\Desktop\Для презентации\group-of-children-conditions-causes-and-treat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96752"/>
            <a:ext cx="571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Частично обучение может остаться индивидуальным. В особенности для детей с низким уровнем речевых навыков или для детей, которые ранее не обучались и не научились взаимодействовать со взрослыми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Users\User\Desktop\Для презентации\2223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458072" cy="29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Данная методика не пытается адаптировать мир под ребёнка (то есть, не создаёт комфортную среду, как методика TEACCH или Son-Rise).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Методика </a:t>
            </a:r>
            <a:r>
              <a:rPr lang="ru-RU" sz="2400" dirty="0">
                <a:solidFill>
                  <a:schemeClr val="tx2"/>
                </a:solidFill>
              </a:rPr>
              <a:t>АВА заставляет ребёнка войти в окружающий мир, в общение, даже помимо его воли на первом этапе </a:t>
            </a:r>
            <a:r>
              <a:rPr lang="ru-RU" sz="2400" dirty="0" smtClean="0">
                <a:solidFill>
                  <a:schemeClr val="tx2"/>
                </a:solidFill>
              </a:rPr>
              <a:t>коррекции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482" name="Picture 2" descr="C:\Users\User\Desktop\Для презентации\3e8351e9ddb77eeb18d976e31824526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913560" cy="32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Методика </a:t>
            </a:r>
            <a:r>
              <a:rPr lang="ru-RU" sz="2400" dirty="0">
                <a:solidFill>
                  <a:schemeClr val="tx2"/>
                </a:solidFill>
              </a:rPr>
              <a:t>АВА ТРЕБУЕТ, чтобы ребёнок вступил в коммуникацию и достигает этого любым путём, который доступен </a:t>
            </a:r>
            <a:r>
              <a:rPr lang="ru-RU" sz="2400" dirty="0" smtClean="0">
                <a:solidFill>
                  <a:schemeClr val="tx2"/>
                </a:solidFill>
              </a:rPr>
              <a:t>ребёнку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2530" name="Picture 2" descr="C:\Users\User\Desktop\Для презентации\father and son on stairs istock_000013833077medium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0" y="2708920"/>
            <a:ext cx="5055966" cy="33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86" y="1412776"/>
            <a:ext cx="470115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Задача данного метода терапии двойная: выработать у ребенка желание учиться и помочь понять ему, что обучение </a:t>
            </a:r>
            <a:r>
              <a:rPr lang="ru-RU" sz="2400" dirty="0" smtClean="0">
                <a:solidFill>
                  <a:schemeClr val="tx2"/>
                </a:solidFill>
              </a:rPr>
              <a:t>возможно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4580" name="Picture 4" descr="C:\Users\User\Desktop\Для презентации\Autism_puzzle_heart_copy_13113403_st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004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r>
              <a:rPr lang="ru-RU" sz="3200" dirty="0"/>
              <a:t>Изначально необходимо провести психотерапевтическую работу с семьёй, и только потом начинать коррекцию развития </a:t>
            </a:r>
            <a:r>
              <a:rPr lang="ru-RU" sz="3200" dirty="0" smtClean="0"/>
              <a:t>ребёнка</a:t>
            </a:r>
            <a:endParaRPr lang="ru-RU" sz="3200" dirty="0"/>
          </a:p>
        </p:txBody>
      </p:sp>
      <p:pic>
        <p:nvPicPr>
          <p:cNvPr id="23555" name="Picture 3" descr="C:\Users\User\Desktop\Для презентации\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5072228" cy="28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Плюсы методики </a:t>
            </a:r>
            <a:r>
              <a:rPr lang="ru-RU" sz="3200" dirty="0" smtClean="0"/>
              <a:t>АВА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Методика приносит быстрые и ярковыраженные </a:t>
            </a:r>
            <a:r>
              <a:rPr lang="ru-RU" sz="2000" dirty="0" smtClean="0"/>
              <a:t>результаты</a:t>
            </a:r>
          </a:p>
          <a:p>
            <a:r>
              <a:rPr lang="ru-RU" sz="2000" dirty="0"/>
              <a:t>Методика позволяет последовательно развивать ребёнка, вплоть до вывода ребёнка из неадекватного </a:t>
            </a:r>
            <a:r>
              <a:rPr lang="ru-RU" sz="2000" dirty="0" smtClean="0"/>
              <a:t>состояния</a:t>
            </a:r>
          </a:p>
          <a:p>
            <a:r>
              <a:rPr lang="ru-RU" sz="2000" dirty="0"/>
              <a:t>Методика позволяет использовать практически все известные приёмы работы и заимствовать методы других </a:t>
            </a:r>
            <a:r>
              <a:rPr lang="ru-RU" sz="2000" dirty="0" smtClean="0"/>
              <a:t>методик</a:t>
            </a:r>
          </a:p>
          <a:p>
            <a:r>
              <a:rPr lang="ru-RU" sz="2000" dirty="0"/>
              <a:t>Дети с аутизмом полностью или практически полностью избавляются от </a:t>
            </a:r>
            <a:r>
              <a:rPr lang="ru-RU" sz="2000" dirty="0" smtClean="0"/>
              <a:t>стереотипий</a:t>
            </a:r>
          </a:p>
          <a:p>
            <a:r>
              <a:rPr lang="ru-RU" sz="2000" dirty="0" smtClean="0"/>
              <a:t>Только </a:t>
            </a:r>
            <a:r>
              <a:rPr lang="ru-RU" sz="2000" dirty="0"/>
              <a:t>методика АВА позволяет освоить речь детям, которые обратились к коррекции поздно </a:t>
            </a:r>
            <a:endParaRPr lang="ru-RU" sz="2000" dirty="0" smtClean="0"/>
          </a:p>
          <a:p>
            <a:r>
              <a:rPr lang="ru-RU" sz="2000" dirty="0"/>
              <a:t>Методика комплексна, то есть охватывает абсолютно все сферы познания: от развития понятийного аппарата до становления бытовых навыков самообслуживания. </a:t>
            </a:r>
          </a:p>
        </p:txBody>
      </p:sp>
    </p:spTree>
    <p:extLst>
      <p:ext uri="{BB962C8B-B14F-4D97-AF65-F5344CB8AC3E}">
        <p14:creationId xmlns:p14="http://schemas.microsoft.com/office/powerpoint/2010/main" val="4239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Минусы методики 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Эта методика не подходит на начальном этапе коррекции ребёнка, если у ребёнка имеется страх чужих людей, зато наблюдается сильная привязанность к </a:t>
            </a:r>
            <a:r>
              <a:rPr lang="ru-RU" sz="2000" dirty="0" smtClean="0"/>
              <a:t>матери</a:t>
            </a:r>
          </a:p>
          <a:p>
            <a:r>
              <a:rPr lang="ru-RU" sz="2000" dirty="0"/>
              <a:t>Также эту достаточно жёсткую методику лучше использовать ограниченно (например, только для формирования речи), если ребёнок не просто контактен, а социально адаптирован и стремится, легко вступает в общение с </a:t>
            </a:r>
            <a:r>
              <a:rPr lang="ru-RU" sz="2000" dirty="0" smtClean="0"/>
              <a:t>детьми</a:t>
            </a:r>
          </a:p>
          <a:p>
            <a:r>
              <a:rPr lang="ru-RU" sz="2000" dirty="0"/>
              <a:t>Эта методика требует полной самоотдачи кого-то из родственников ребёнка. </a:t>
            </a:r>
            <a:endParaRPr lang="ru-RU" sz="2000" dirty="0" smtClean="0"/>
          </a:p>
          <a:p>
            <a:r>
              <a:rPr lang="ru-RU" sz="2000" dirty="0"/>
              <a:t>Методика учитывает достаточно строгую систему наказаний и поощрений. Однако коррекция требует полного доверия со стороны родителей к действиям педагога, иначе результата не будет. </a:t>
            </a:r>
          </a:p>
        </p:txBody>
      </p:sp>
    </p:spTree>
    <p:extLst>
      <p:ext uri="{BB962C8B-B14F-4D97-AF65-F5344CB8AC3E}">
        <p14:creationId xmlns:p14="http://schemas.microsoft.com/office/powerpoint/2010/main" val="39283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Минусы методики 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Работа по данной системе не терпит перерыва в занятиях. Даже в случае болезни с ребёнком проводится занятие (в облегчённой форме, короткое, на повторение пройденного). Но послабления невозможны. </a:t>
            </a:r>
            <a:endParaRPr lang="ru-RU" sz="2000" dirty="0" smtClean="0"/>
          </a:p>
          <a:p>
            <a:r>
              <a:rPr lang="ru-RU" sz="2000" dirty="0"/>
              <a:t>Методика требует постоянных супервизий, чёткого контроля не только за занятиями, но и за созданием дома системы развития соответствующей плану коррекции. </a:t>
            </a:r>
            <a:endParaRPr lang="ru-RU" sz="2000" dirty="0" smtClean="0"/>
          </a:p>
          <a:p>
            <a:r>
              <a:rPr lang="ru-RU" sz="2000" dirty="0"/>
              <a:t>Методика требует на начальном этапе полного послушания ребёнка, который не всегда легко достигнуть, если ребёнок воспитывался до начала коррекции в системе вседозволенности и полного обслуживания со стороны </a:t>
            </a:r>
            <a:r>
              <a:rPr lang="ru-RU" sz="2000" dirty="0" smtClean="0"/>
              <a:t>родственников</a:t>
            </a:r>
          </a:p>
          <a:p>
            <a:r>
              <a:rPr lang="ru-RU" sz="2000" dirty="0"/>
              <a:t>Система категорически не подходит для применения к ребёнку, растущему в деструктивной семье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17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 ! </a:t>
            </a:r>
            <a:r>
              <a:rPr lang="ru-RU" sz="3200" dirty="0" smtClean="0">
                <a:sym typeface="Wingdings" pitchFamily="2" charset="2"/>
              </a:rPr>
              <a:t></a:t>
            </a:r>
            <a:endParaRPr lang="ru-RU" sz="3200" dirty="0"/>
          </a:p>
        </p:txBody>
      </p:sp>
      <p:pic>
        <p:nvPicPr>
          <p:cNvPr id="25603" name="Picture 3" descr="C:\Users\User\Desktop\Для презентации\03191de3a1bfeabb41e600ed4a0195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28" y="2204864"/>
            <a:ext cx="5580112" cy="40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Ивар Ловаас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( І</a:t>
            </a:r>
            <a:r>
              <a:rPr lang="en-US" sz="3600" dirty="0">
                <a:latin typeface="Berlin Sans FB" pitchFamily="34" charset="0"/>
              </a:rPr>
              <a:t>var </a:t>
            </a:r>
            <a:r>
              <a:rPr lang="en-US" sz="3600" dirty="0" smtClean="0">
                <a:latin typeface="Berlin Sans FB" pitchFamily="34" charset="0"/>
              </a:rPr>
              <a:t>Lovaas</a:t>
            </a:r>
            <a:r>
              <a:rPr lang="ru-RU" sz="3600" dirty="0" smtClean="0"/>
              <a:t> 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492896"/>
            <a:ext cx="597666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Метод </a:t>
            </a:r>
            <a:r>
              <a:rPr lang="en-US" sz="2400" dirty="0" smtClean="0">
                <a:solidFill>
                  <a:schemeClr val="tx2"/>
                </a:solidFill>
                <a:latin typeface="Berlin Sans FB" pitchFamily="34" charset="0"/>
              </a:rPr>
              <a:t>ABA</a:t>
            </a:r>
            <a:r>
              <a:rPr lang="ru-RU" sz="2400" dirty="0" smtClean="0">
                <a:solidFill>
                  <a:schemeClr val="tx2"/>
                </a:solidFill>
              </a:rPr>
              <a:t>  для работы с детьми с аутизмом  впервые был использован  доктором Иваром Ловаасом и его коллегами из Калифорнийского университета в Лос – Анджелесе  в 1963 году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User\Desktop\Для презентации\Lovaa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558" y="1003945"/>
            <a:ext cx="3329123" cy="49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Список литературы и сайтов: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ria.ru/spravka/20120910/747164443.html#13528694252252&amp;message=resize&amp;relto=register&amp;action=addClass&amp;value=registration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lechenieautizma.org/trainings</a:t>
            </a:r>
            <a:endParaRPr lang="ru-RU" sz="2000" dirty="0" smtClean="0"/>
          </a:p>
          <a:p>
            <a:r>
              <a:rPr lang="en-US" sz="2000" dirty="0" smtClean="0"/>
              <a:t>centr-razvitia.ucoz.ru/</a:t>
            </a:r>
            <a:r>
              <a:rPr lang="en-US" sz="2000" dirty="0" err="1" smtClean="0"/>
              <a:t>publ</a:t>
            </a:r>
            <a:r>
              <a:rPr lang="en-US" sz="2000" dirty="0" smtClean="0"/>
              <a:t>/</a:t>
            </a:r>
            <a:r>
              <a:rPr lang="en-US" sz="2000" dirty="0" err="1" smtClean="0"/>
              <a:t>metodiki_metody_i_prijomy_korrekcionnoj_pedagogiki</a:t>
            </a:r>
            <a:r>
              <a:rPr lang="en-US" sz="2000" dirty="0" smtClean="0"/>
              <a:t>/</a:t>
            </a:r>
            <a:r>
              <a:rPr lang="en-US" sz="2000" dirty="0" err="1" smtClean="0"/>
              <a:t>osnovnye_metodiki_korrekcii_detej_s_narushenijami_v_razvitii</a:t>
            </a:r>
            <a:r>
              <a:rPr lang="en-US" sz="2000" dirty="0" smtClean="0"/>
              <a:t>/15-1-0-54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56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37112"/>
            <a:ext cx="8363271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Методика </a:t>
            </a:r>
            <a:r>
              <a:rPr lang="ru-RU" sz="2400" dirty="0">
                <a:solidFill>
                  <a:schemeClr val="tx2"/>
                </a:solidFill>
              </a:rPr>
              <a:t>основывается на идее, что любое поведение влечет за собой некоторые последствия, и если ребенку последствия нравятся, он будет это поведение повторять, а если не нравятся, то не </a:t>
            </a:r>
            <a:r>
              <a:rPr lang="ru-RU" sz="2400" dirty="0" smtClean="0">
                <a:solidFill>
                  <a:schemeClr val="tx2"/>
                </a:solidFill>
              </a:rPr>
              <a:t>будет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User\Desktop\Для презентации\Homebanner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902743" cy="29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852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Принцип </a:t>
            </a:r>
            <a:r>
              <a:rPr lang="ru-RU" sz="3600" dirty="0" smtClean="0"/>
              <a:t>методики</a:t>
            </a:r>
            <a:r>
              <a:rPr lang="ru-RU" sz="3200" dirty="0" smtClean="0"/>
              <a:t> </a:t>
            </a:r>
            <a:r>
              <a:rPr lang="en-US" sz="3200" dirty="0" smtClean="0">
                <a:latin typeface="Berlin Sans FB" pitchFamily="34" charset="0"/>
              </a:rPr>
              <a:t>ABA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4389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844824"/>
            <a:ext cx="2795899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При разучивании действий ребенку дают задание, если он не может справиться один, дают подсказку, а затем вознаграждают правильные ответы и игнорируют </a:t>
            </a:r>
            <a:r>
              <a:rPr lang="ru-RU" dirty="0" smtClean="0">
                <a:solidFill>
                  <a:schemeClr val="tx2"/>
                </a:solidFill>
              </a:rPr>
              <a:t>неправильные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User\Desktop\Для презентации\U-PLAYMATACTIONSH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2" y="1844824"/>
            <a:ext cx="5433701" cy="36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21088"/>
            <a:ext cx="7704856" cy="2429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Для достижения желаемого поведения используют  подсказки и стимулы, как положительные, так и отрицательные. Закрепленным навык считается только тогда, когда  ребенок сможет выполнять это действие без ошибок в 80 % ситуаций  вне зависимости от того, в какой атмосфере и кем дано задание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User\Desktop\Для презентации\autism_treat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328592" cy="32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56" y="1340768"/>
            <a:ext cx="8229600" cy="1421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>
                <a:solidFill>
                  <a:schemeClr val="tx2"/>
                </a:solidFill>
              </a:rPr>
              <a:t>В рамках обучающей программы по этой методике ребёнок - всегда ведомый, его свобода и инициативность ограничены выбором обучающего </a:t>
            </a:r>
            <a:r>
              <a:rPr lang="ru-RU" sz="2400" dirty="0" smtClean="0">
                <a:solidFill>
                  <a:schemeClr val="tx2"/>
                </a:solidFill>
              </a:rPr>
              <a:t>взрослого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176" name="Picture 8" descr="C:\Users\User\Desktop\Для презентации\autistic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80" y="2852936"/>
            <a:ext cx="5250035" cy="3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061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Конечная цель  </a:t>
            </a:r>
            <a:r>
              <a:rPr lang="en-US" sz="2400" dirty="0" smtClean="0">
                <a:solidFill>
                  <a:schemeClr val="tx2"/>
                </a:solidFill>
                <a:latin typeface="Berlin Sans FB" pitchFamily="34" charset="0"/>
              </a:rPr>
              <a:t>ABA </a:t>
            </a:r>
            <a:r>
              <a:rPr lang="ru-RU" sz="2400" dirty="0" smtClean="0">
                <a:solidFill>
                  <a:schemeClr val="tx2"/>
                </a:solidFill>
              </a:rPr>
              <a:t> - дать ребенку средства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осваивать окружающий мир самостоятельно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38321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1095</Words>
  <Application>Microsoft Office PowerPoint</Application>
  <PresentationFormat>Экран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ABA  - терапия  метод прикладного анализа поведения</vt:lpstr>
      <vt:lpstr>ABA‑терапия  Applied behavior analysis</vt:lpstr>
      <vt:lpstr>Ивар Ловаас ( Іvar Lovaas )</vt:lpstr>
      <vt:lpstr>Презентация PowerPoint</vt:lpstr>
      <vt:lpstr>Принцип методики ABA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ABA подходит для … </vt:lpstr>
      <vt:lpstr>Индивидуальный подход …</vt:lpstr>
      <vt:lpstr>В арсенале АВА несколько сотен программ:</vt:lpstr>
      <vt:lpstr>Презентация PowerPoint</vt:lpstr>
      <vt:lpstr>Презентация PowerPoint</vt:lpstr>
      <vt:lpstr>Презентация PowerPoint</vt:lpstr>
      <vt:lpstr>Презентация PowerPoint</vt:lpstr>
      <vt:lpstr>Во время обучения по системе ABA  с ребенком ежедневно занимается несколько специалистов разной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Изначально необходимо провести психотерапевтическую работу с семьёй, и только потом начинать коррекцию развития ребёнка</vt:lpstr>
      <vt:lpstr>Плюсы методики АВА </vt:lpstr>
      <vt:lpstr>Минусы методики АВА </vt:lpstr>
      <vt:lpstr>Минусы методики АВА </vt:lpstr>
      <vt:lpstr>Спасибо за внимание ! </vt:lpstr>
      <vt:lpstr>Список литературы и сайтов: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  - терапия  метод прикладного анализа поведения</dc:title>
  <dc:creator>Пользователь</dc:creator>
  <cp:lastModifiedBy>Пользователь</cp:lastModifiedBy>
  <cp:revision>74</cp:revision>
  <dcterms:created xsi:type="dcterms:W3CDTF">2012-11-14T04:10:55Z</dcterms:created>
  <dcterms:modified xsi:type="dcterms:W3CDTF">2012-11-14T08:35:17Z</dcterms:modified>
</cp:coreProperties>
</file>