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6" r:id="rId2"/>
    <p:sldId id="287" r:id="rId3"/>
    <p:sldId id="257" r:id="rId4"/>
    <p:sldId id="291" r:id="rId5"/>
    <p:sldId id="303" r:id="rId6"/>
    <p:sldId id="306" r:id="rId7"/>
    <p:sldId id="300" r:id="rId8"/>
    <p:sldId id="302" r:id="rId9"/>
    <p:sldId id="307" r:id="rId10"/>
    <p:sldId id="295" r:id="rId11"/>
    <p:sldId id="309" r:id="rId12"/>
    <p:sldId id="313" r:id="rId13"/>
    <p:sldId id="314" r:id="rId14"/>
    <p:sldId id="292" r:id="rId15"/>
    <p:sldId id="258" r:id="rId16"/>
    <p:sldId id="31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43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99001-D1C2-4A0B-BBFA-21A1B10B8075}" type="datetimeFigureOut">
              <a:rPr lang="ru-RU" smtClean="0"/>
              <a:pPr/>
              <a:t>23.05.2011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EFC446-5725-4621-A221-628AD509B9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9294-0E3C-4F43-B801-58B68692742D}" type="datetimeFigureOut">
              <a:rPr lang="ru-RU" smtClean="0"/>
              <a:pPr/>
              <a:t>23.05.2011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586D-F316-46D4-A917-63EE70EC7A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9294-0E3C-4F43-B801-58B68692742D}" type="datetimeFigureOut">
              <a:rPr lang="ru-RU" smtClean="0"/>
              <a:pPr/>
              <a:t>23.05.2011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586D-F316-46D4-A917-63EE70EC7A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9294-0E3C-4F43-B801-58B68692742D}" type="datetimeFigureOut">
              <a:rPr lang="ru-RU" smtClean="0"/>
              <a:pPr/>
              <a:t>23.05.2011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586D-F316-46D4-A917-63EE70EC7A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9294-0E3C-4F43-B801-58B68692742D}" type="datetimeFigureOut">
              <a:rPr lang="ru-RU" smtClean="0"/>
              <a:pPr/>
              <a:t>23.05.2011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586D-F316-46D4-A917-63EE70EC7A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9294-0E3C-4F43-B801-58B68692742D}" type="datetimeFigureOut">
              <a:rPr lang="ru-RU" smtClean="0"/>
              <a:pPr/>
              <a:t>23.05.2011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586D-F316-46D4-A917-63EE70EC7A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9294-0E3C-4F43-B801-58B68692742D}" type="datetimeFigureOut">
              <a:rPr lang="ru-RU" smtClean="0"/>
              <a:pPr/>
              <a:t>23.05.2011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586D-F316-46D4-A917-63EE70EC7A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9294-0E3C-4F43-B801-58B68692742D}" type="datetimeFigureOut">
              <a:rPr lang="ru-RU" smtClean="0"/>
              <a:pPr/>
              <a:t>23.05.2011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586D-F316-46D4-A917-63EE70EC7A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9294-0E3C-4F43-B801-58B68692742D}" type="datetimeFigureOut">
              <a:rPr lang="ru-RU" smtClean="0"/>
              <a:pPr/>
              <a:t>23.05.2011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586D-F316-46D4-A917-63EE70EC7A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9294-0E3C-4F43-B801-58B68692742D}" type="datetimeFigureOut">
              <a:rPr lang="ru-RU" smtClean="0"/>
              <a:pPr/>
              <a:t>23.05.2011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586D-F316-46D4-A917-63EE70EC7A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9294-0E3C-4F43-B801-58B68692742D}" type="datetimeFigureOut">
              <a:rPr lang="ru-RU" smtClean="0"/>
              <a:pPr/>
              <a:t>23.05.2011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586D-F316-46D4-A917-63EE70EC7A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9294-0E3C-4F43-B801-58B68692742D}" type="datetimeFigureOut">
              <a:rPr lang="ru-RU" smtClean="0"/>
              <a:pPr/>
              <a:t>23.05.2011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8586D-F316-46D4-A917-63EE70EC7A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19294-0E3C-4F43-B801-58B68692742D}" type="datetimeFigureOut">
              <a:rPr lang="ru-RU" smtClean="0"/>
              <a:pPr/>
              <a:t>23.05.2011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8586D-F316-46D4-A917-63EE70EC7A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gif"/><Relationship Id="rId3" Type="http://schemas.openxmlformats.org/officeDocument/2006/relationships/image" Target="../media/image10.gif"/><Relationship Id="rId7" Type="http://schemas.openxmlformats.org/officeDocument/2006/relationships/image" Target="../media/image14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Relationship Id="rId9" Type="http://schemas.openxmlformats.org/officeDocument/2006/relationships/image" Target="../media/image16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5" descr="5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357686" cy="664371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28662" y="142852"/>
            <a:ext cx="807249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7030A0"/>
                </a:solidFill>
                <a:latin typeface="Bookman Old Style" pitchFamily="18" charset="0"/>
              </a:rPr>
              <a:t>Урок математики </a:t>
            </a:r>
          </a:p>
          <a:p>
            <a:pPr algn="ctr"/>
            <a:r>
              <a:rPr lang="ru-RU" sz="7200" b="1" dirty="0" smtClean="0">
                <a:solidFill>
                  <a:srgbClr val="7030A0"/>
                </a:solidFill>
                <a:latin typeface="Bookman Old Style" pitchFamily="18" charset="0"/>
              </a:rPr>
              <a:t>в 1 «Г» классе по теме: «Сложение».</a:t>
            </a:r>
            <a:endParaRPr lang="ru-RU" sz="7200" b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Надежда\Desktop\p_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3929090" cy="364333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786314" y="428604"/>
            <a:ext cx="328614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3+4=7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0948357">
            <a:off x="393850" y="4497994"/>
            <a:ext cx="314327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3+4=6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139005">
            <a:off x="4214810" y="3071810"/>
            <a:ext cx="4500594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15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4+3=7</a:t>
            </a:r>
            <a:endParaRPr lang="ru-RU" sz="115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8" name="Picture 8" descr="F:\Мои рисунки\лист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8572536"/>
            <a:ext cx="2000264" cy="2019300"/>
          </a:xfrm>
          <a:prstGeom prst="rect">
            <a:avLst/>
          </a:prstGeom>
          <a:noFill/>
        </p:spPr>
      </p:pic>
      <p:pic>
        <p:nvPicPr>
          <p:cNvPr id="5125" name="Picture 5" descr="F:\Мои рисунки\лист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8303956">
            <a:off x="1325674" y="8986288"/>
            <a:ext cx="2066925" cy="1695450"/>
          </a:xfrm>
          <a:prstGeom prst="rect">
            <a:avLst/>
          </a:prstGeom>
          <a:noFill/>
        </p:spPr>
      </p:pic>
      <p:pic>
        <p:nvPicPr>
          <p:cNvPr id="5123" name="Picture 3" descr="F:\Мои рисунки\лист6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8215346"/>
            <a:ext cx="1809750" cy="1600200"/>
          </a:xfrm>
          <a:prstGeom prst="rect">
            <a:avLst/>
          </a:prstGeom>
          <a:noFill/>
        </p:spPr>
      </p:pic>
      <p:pic>
        <p:nvPicPr>
          <p:cNvPr id="5124" name="Picture 4" descr="F:\Мои рисунки\лист1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8929726"/>
            <a:ext cx="1943100" cy="1524000"/>
          </a:xfrm>
          <a:prstGeom prst="rect">
            <a:avLst/>
          </a:prstGeom>
          <a:noFill/>
        </p:spPr>
      </p:pic>
      <p:pic>
        <p:nvPicPr>
          <p:cNvPr id="5126" name="Picture 6" descr="F:\Мои рисунки\лист3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628" y="7286652"/>
            <a:ext cx="2089562" cy="1928826"/>
          </a:xfrm>
          <a:prstGeom prst="rect">
            <a:avLst/>
          </a:prstGeom>
          <a:noFill/>
        </p:spPr>
      </p:pic>
      <p:pic>
        <p:nvPicPr>
          <p:cNvPr id="5127" name="Picture 7" descr="F:\Мои рисунки\лист4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86446" y="9144040"/>
            <a:ext cx="1752601" cy="1662113"/>
          </a:xfrm>
          <a:prstGeom prst="rect">
            <a:avLst/>
          </a:prstGeom>
          <a:noFill/>
        </p:spPr>
      </p:pic>
      <p:sp>
        <p:nvSpPr>
          <p:cNvPr id="9" name="Заголовок 8"/>
          <p:cNvSpPr>
            <a:spLocks noGrp="1"/>
          </p:cNvSpPr>
          <p:nvPr>
            <p:ph type="title" idx="4294967295"/>
          </p:nvPr>
        </p:nvSpPr>
        <p:spPr>
          <a:xfrm>
            <a:off x="785786" y="6286500"/>
            <a:ext cx="7772400" cy="571500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7030A0"/>
                </a:solidFill>
              </a:rPr>
              <a:t/>
            </a:r>
            <a:br>
              <a:rPr lang="ru-RU" sz="4800" b="1" i="1" dirty="0" smtClean="0">
                <a:solidFill>
                  <a:srgbClr val="7030A0"/>
                </a:solidFill>
              </a:rPr>
            </a:br>
            <a:endParaRPr lang="ru-RU" sz="4800" b="1" i="1" dirty="0">
              <a:solidFill>
                <a:srgbClr val="7030A0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71472" y="1357298"/>
            <a:ext cx="8215370" cy="1588"/>
          </a:xfrm>
          <a:prstGeom prst="straightConnector1">
            <a:avLst/>
          </a:prstGeom>
          <a:ln w="6350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428596" y="1357298"/>
            <a:ext cx="286546" cy="794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1000100" y="1356504"/>
            <a:ext cx="286546" cy="794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1571604" y="1356504"/>
            <a:ext cx="286546" cy="794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2214546" y="1356504"/>
            <a:ext cx="286546" cy="794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2857488" y="1356504"/>
            <a:ext cx="286546" cy="794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3428992" y="1356504"/>
            <a:ext cx="286546" cy="794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4001290" y="1356504"/>
            <a:ext cx="285752" cy="1588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4643438" y="1356504"/>
            <a:ext cx="286546" cy="794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5287174" y="1356504"/>
            <a:ext cx="285752" cy="1588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5858678" y="1356504"/>
            <a:ext cx="285752" cy="1588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6501620" y="1356504"/>
            <a:ext cx="285752" cy="1588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Прямоугольник 106"/>
          <p:cNvSpPr/>
          <p:nvPr/>
        </p:nvSpPr>
        <p:spPr>
          <a:xfrm>
            <a:off x="357158" y="1428736"/>
            <a:ext cx="554960" cy="969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7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857224" y="1428736"/>
            <a:ext cx="554960" cy="969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1428728" y="1428736"/>
            <a:ext cx="554960" cy="969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7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2071670" y="1428736"/>
            <a:ext cx="554960" cy="969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7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2714612" y="1428736"/>
            <a:ext cx="554960" cy="969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7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3286116" y="1428736"/>
            <a:ext cx="554960" cy="969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3857620" y="1428736"/>
            <a:ext cx="554960" cy="969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7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4500562" y="1428736"/>
            <a:ext cx="554960" cy="969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7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5143504" y="1428736"/>
            <a:ext cx="554960" cy="969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7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ru-RU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5715008" y="1428736"/>
            <a:ext cx="554960" cy="969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7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6215074" y="1428736"/>
            <a:ext cx="925253" cy="969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7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2" name="Picture 4" descr="F:\Мои рисунки\Новая папка\cont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282" y="0"/>
            <a:ext cx="3959706" cy="955791"/>
          </a:xfrm>
          <a:prstGeom prst="rect">
            <a:avLst/>
          </a:prstGeom>
          <a:noFill/>
        </p:spPr>
      </p:pic>
      <p:pic>
        <p:nvPicPr>
          <p:cNvPr id="34" name="Picture 13" descr="F:\Мои рисунки\Картинки XP\Анимации картинки\HOMEANIM\AG00041_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586786" y="6357958"/>
            <a:ext cx="557214" cy="333375"/>
          </a:xfrm>
          <a:prstGeom prst="rect">
            <a:avLst/>
          </a:prstGeom>
          <a:noFill/>
        </p:spPr>
      </p:pic>
      <p:sp>
        <p:nvSpPr>
          <p:cNvPr id="38" name="Выгнутая вверх стрелка 37"/>
          <p:cNvSpPr/>
          <p:nvPr/>
        </p:nvSpPr>
        <p:spPr>
          <a:xfrm>
            <a:off x="1714480" y="1071546"/>
            <a:ext cx="1857388" cy="21431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319877" y="2967335"/>
            <a:ext cx="331533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2+3=5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01 0.95513 L 0.52986 1.1655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" y="105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0746 0.90263 L -0.51805 1.0816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9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1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26 0.96577 L -0.22621 1.0605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47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1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184 0.99722 L 0.34757 1.56429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284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" dur="2000" fill="hold"/>
                                        <p:tgtEl>
                                          <p:spTgt spid="1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393 0.96577 L -0.29427 1.0712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53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1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976 0.78723 L -0.59636 0.99768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" y="105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1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1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1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</p:childTnLst>
        </p:cTn>
      </p:par>
    </p:tnLst>
    <p:bldLst>
      <p:bldP spid="9" grpId="0"/>
      <p:bldP spid="107" grpId="0"/>
      <p:bldP spid="108" grpId="0"/>
      <p:bldP spid="109" grpId="0"/>
      <p:bldP spid="110" grpId="0"/>
      <p:bldP spid="112" grpId="0"/>
      <p:bldP spid="112" grpId="1"/>
      <p:bldP spid="113" grpId="0"/>
      <p:bldP spid="113" grpId="1"/>
      <p:bldP spid="114" grpId="0"/>
      <p:bldP spid="114" grpId="1"/>
      <p:bldP spid="115" grpId="0"/>
      <p:bldP spid="115" grpId="1"/>
      <p:bldP spid="116" grpId="0"/>
      <p:bldP spid="116" grpId="1"/>
      <p:bldP spid="117" grpId="0"/>
      <p:bldP spid="117" grpId="1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229600" cy="3776663"/>
          </a:xfrm>
        </p:spPr>
        <p:txBody>
          <a:bodyPr/>
          <a:lstStyle/>
          <a:p>
            <a:endParaRPr lang="ru-RU" dirty="0"/>
          </a:p>
          <a:p>
            <a:pPr>
              <a:buFontTx/>
              <a:buNone/>
            </a:pPr>
            <a:r>
              <a:rPr lang="ru-RU" dirty="0"/>
              <a:t>  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785786" y="7358090"/>
            <a:ext cx="76327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285720" y="7429528"/>
            <a:ext cx="73025" cy="1428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8" name="Oval 6"/>
          <p:cNvSpPr>
            <a:spLocks noChangeArrowheads="1"/>
          </p:cNvSpPr>
          <p:nvPr/>
        </p:nvSpPr>
        <p:spPr bwMode="auto">
          <a:xfrm>
            <a:off x="642910" y="7572404"/>
            <a:ext cx="73025" cy="1428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1571604" y="7500966"/>
            <a:ext cx="73025" cy="1428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2285984" y="7572404"/>
            <a:ext cx="73025" cy="1428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5214942" y="7572404"/>
            <a:ext cx="73025" cy="1428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2" name="Oval 10"/>
          <p:cNvSpPr>
            <a:spLocks noChangeArrowheads="1"/>
          </p:cNvSpPr>
          <p:nvPr/>
        </p:nvSpPr>
        <p:spPr bwMode="auto">
          <a:xfrm>
            <a:off x="4071934" y="7358090"/>
            <a:ext cx="73025" cy="1428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3" name="Oval 11"/>
          <p:cNvSpPr>
            <a:spLocks noChangeArrowheads="1"/>
          </p:cNvSpPr>
          <p:nvPr/>
        </p:nvSpPr>
        <p:spPr bwMode="auto">
          <a:xfrm>
            <a:off x="3428992" y="7143776"/>
            <a:ext cx="73025" cy="1428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4" name="Oval 12"/>
          <p:cNvSpPr>
            <a:spLocks noChangeArrowheads="1"/>
          </p:cNvSpPr>
          <p:nvPr/>
        </p:nvSpPr>
        <p:spPr bwMode="auto">
          <a:xfrm>
            <a:off x="6715140" y="7572404"/>
            <a:ext cx="73025" cy="1428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5" name="Oval 13"/>
          <p:cNvSpPr>
            <a:spLocks noChangeArrowheads="1"/>
          </p:cNvSpPr>
          <p:nvPr/>
        </p:nvSpPr>
        <p:spPr bwMode="auto">
          <a:xfrm>
            <a:off x="5929322" y="7500966"/>
            <a:ext cx="73025" cy="1428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>
            <a:off x="971550" y="3500438"/>
            <a:ext cx="76327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0" name="Oval 28"/>
          <p:cNvSpPr>
            <a:spLocks noChangeArrowheads="1"/>
          </p:cNvSpPr>
          <p:nvPr/>
        </p:nvSpPr>
        <p:spPr bwMode="auto">
          <a:xfrm>
            <a:off x="898525" y="3429000"/>
            <a:ext cx="73025" cy="1428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1" name="Oval 29"/>
          <p:cNvSpPr>
            <a:spLocks noChangeArrowheads="1"/>
          </p:cNvSpPr>
          <p:nvPr/>
        </p:nvSpPr>
        <p:spPr bwMode="auto">
          <a:xfrm>
            <a:off x="1619250" y="3427413"/>
            <a:ext cx="73025" cy="1428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2" name="Oval 30"/>
          <p:cNvSpPr>
            <a:spLocks noChangeArrowheads="1"/>
          </p:cNvSpPr>
          <p:nvPr/>
        </p:nvSpPr>
        <p:spPr bwMode="auto">
          <a:xfrm>
            <a:off x="2268538" y="3427413"/>
            <a:ext cx="73025" cy="1428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3" name="Oval 31"/>
          <p:cNvSpPr>
            <a:spLocks noChangeArrowheads="1"/>
          </p:cNvSpPr>
          <p:nvPr/>
        </p:nvSpPr>
        <p:spPr bwMode="auto">
          <a:xfrm>
            <a:off x="2916238" y="3427413"/>
            <a:ext cx="73025" cy="1428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4" name="Oval 32"/>
          <p:cNvSpPr>
            <a:spLocks noChangeArrowheads="1"/>
          </p:cNvSpPr>
          <p:nvPr/>
        </p:nvSpPr>
        <p:spPr bwMode="auto">
          <a:xfrm>
            <a:off x="4859338" y="3427413"/>
            <a:ext cx="73025" cy="1428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5" name="Oval 33"/>
          <p:cNvSpPr>
            <a:spLocks noChangeArrowheads="1"/>
          </p:cNvSpPr>
          <p:nvPr/>
        </p:nvSpPr>
        <p:spPr bwMode="auto">
          <a:xfrm>
            <a:off x="4211638" y="3427413"/>
            <a:ext cx="73025" cy="1428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6" name="Oval 34"/>
          <p:cNvSpPr>
            <a:spLocks noChangeArrowheads="1"/>
          </p:cNvSpPr>
          <p:nvPr/>
        </p:nvSpPr>
        <p:spPr bwMode="auto">
          <a:xfrm>
            <a:off x="3563938" y="3427413"/>
            <a:ext cx="73025" cy="1428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7" name="Oval 35"/>
          <p:cNvSpPr>
            <a:spLocks noChangeArrowheads="1"/>
          </p:cNvSpPr>
          <p:nvPr/>
        </p:nvSpPr>
        <p:spPr bwMode="auto">
          <a:xfrm>
            <a:off x="6156325" y="3427413"/>
            <a:ext cx="73025" cy="1428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8" name="Oval 36"/>
          <p:cNvSpPr>
            <a:spLocks noChangeArrowheads="1"/>
          </p:cNvSpPr>
          <p:nvPr/>
        </p:nvSpPr>
        <p:spPr bwMode="auto">
          <a:xfrm>
            <a:off x="5508625" y="3427413"/>
            <a:ext cx="73025" cy="1428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9" name="Oval 37"/>
          <p:cNvSpPr>
            <a:spLocks noChangeArrowheads="1"/>
          </p:cNvSpPr>
          <p:nvPr/>
        </p:nvSpPr>
        <p:spPr bwMode="auto">
          <a:xfrm>
            <a:off x="6804025" y="3427413"/>
            <a:ext cx="73025" cy="1428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11" name="Rectangle 39"/>
          <p:cNvSpPr>
            <a:spLocks noChangeArrowheads="1"/>
          </p:cNvSpPr>
          <p:nvPr/>
        </p:nvSpPr>
        <p:spPr bwMode="auto">
          <a:xfrm>
            <a:off x="827088" y="3716338"/>
            <a:ext cx="77041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 dirty="0"/>
              <a:t>0    </a:t>
            </a:r>
            <a:r>
              <a:rPr lang="ru-RU" sz="3200" dirty="0" smtClean="0"/>
              <a:t> 1     2    </a:t>
            </a:r>
            <a:r>
              <a:rPr lang="ru-RU" sz="3200" dirty="0"/>
              <a:t>3    4    </a:t>
            </a:r>
            <a:r>
              <a:rPr lang="ru-RU" sz="3200" dirty="0" smtClean="0"/>
              <a:t>   5     6    </a:t>
            </a:r>
            <a:r>
              <a:rPr lang="ru-RU" sz="3200" dirty="0"/>
              <a:t>7    8    9</a:t>
            </a:r>
          </a:p>
        </p:txBody>
      </p:sp>
      <p:sp>
        <p:nvSpPr>
          <p:cNvPr id="28" name="Выгнутая вверх стрелка 27"/>
          <p:cNvSpPr/>
          <p:nvPr/>
        </p:nvSpPr>
        <p:spPr>
          <a:xfrm>
            <a:off x="2928926" y="2857496"/>
            <a:ext cx="3357586" cy="571504"/>
          </a:xfrm>
          <a:prstGeom prst="curvedDownArrow">
            <a:avLst>
              <a:gd name="adj1" fmla="val 50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004822" y="4286256"/>
            <a:ext cx="521038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3+5=8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7" grpId="0" animBg="1"/>
      <p:bldP spid="3078" grpId="0" animBg="1"/>
      <p:bldP spid="3079" grpId="0" animBg="1"/>
      <p:bldP spid="3080" grpId="0" animBg="1"/>
      <p:bldP spid="3081" grpId="0" animBg="1"/>
      <p:bldP spid="3082" grpId="0" animBg="1"/>
      <p:bldP spid="3083" grpId="0" animBg="1"/>
      <p:bldP spid="3084" grpId="0" animBg="1"/>
      <p:bldP spid="3085" grpId="0" animBg="1"/>
      <p:bldP spid="28" grpId="0" animBg="1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Надежда\Desktop\p_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3929090" cy="364333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786314" y="428604"/>
            <a:ext cx="328614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3+4=7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0948357">
            <a:off x="393850" y="4497994"/>
            <a:ext cx="314327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3+4=6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139005">
            <a:off x="4214810" y="3071810"/>
            <a:ext cx="4500594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15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4+3=7</a:t>
            </a:r>
            <a:endParaRPr lang="ru-RU" sz="115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Надежда\Desktop\7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3857652" cy="428628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6248" y="357166"/>
            <a:ext cx="414340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слагаемые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023270">
            <a:off x="4000496" y="2571744"/>
            <a:ext cx="478634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сумма</a:t>
            </a:r>
            <a:endParaRPr lang="ru-RU" sz="9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4813994"/>
            <a:ext cx="728667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равенства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ser\Рабочий стол\картинки к уроку\72648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42910" y="4857760"/>
            <a:ext cx="7929618" cy="144655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sz="8800" b="1" cap="all" dirty="0" smtClean="0">
                <a:solidFill>
                  <a:srgbClr val="FFFF00"/>
                </a:solidFill>
                <a:latin typeface="Bookman Old Style" pitchFamily="18" charset="0"/>
              </a:rPr>
              <a:t>Молодцы!</a:t>
            </a:r>
            <a:endParaRPr lang="ru-RU" sz="8800" b="1" cap="all" dirty="0">
              <a:solidFill>
                <a:srgbClr val="FFFF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1071546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928670"/>
            <a:ext cx="84296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Презентацию составила:</a:t>
            </a:r>
          </a:p>
          <a:p>
            <a:r>
              <a:rPr lang="ru-RU" sz="2800" dirty="0" err="1" smtClean="0"/>
              <a:t>Шалаева</a:t>
            </a:r>
            <a:r>
              <a:rPr lang="ru-RU" sz="2800" dirty="0" smtClean="0"/>
              <a:t> Надежда Михайловна</a:t>
            </a:r>
          </a:p>
          <a:p>
            <a:r>
              <a:rPr lang="ru-RU" sz="2800" dirty="0" smtClean="0"/>
              <a:t>у</a:t>
            </a:r>
            <a:r>
              <a:rPr lang="ru-RU" sz="2800" dirty="0" smtClean="0"/>
              <a:t>читель начальных классов</a:t>
            </a:r>
          </a:p>
          <a:p>
            <a:r>
              <a:rPr lang="ru-RU" sz="2800" dirty="0" smtClean="0"/>
              <a:t>Муниципального общеобразовательного учреждения</a:t>
            </a:r>
          </a:p>
          <a:p>
            <a:r>
              <a:rPr lang="ru-RU" sz="2800" dirty="0" smtClean="0"/>
              <a:t>« Начальная общеобразовательная школа №7»</a:t>
            </a:r>
          </a:p>
          <a:p>
            <a:r>
              <a:rPr lang="ru-RU" sz="2800" dirty="0" smtClean="0"/>
              <a:t>г</a:t>
            </a:r>
            <a:r>
              <a:rPr lang="ru-RU" sz="2800" dirty="0" smtClean="0"/>
              <a:t>. Усинск РК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428604"/>
          <a:ext cx="6096006" cy="5562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  <a:gridCol w="338667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1142976" y="1714488"/>
            <a:ext cx="142876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55" descr="5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214290"/>
            <a:ext cx="3357554" cy="6643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Рабочий стол\картинки к уроку\38.popugaev.0-02-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60350"/>
            <a:ext cx="9144000" cy="586581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/>
              <a:t>Выбери цифру, обозначающую количество</a:t>
            </a:r>
          </a:p>
          <a:p>
            <a:pPr algn="ctr">
              <a:buFontTx/>
              <a:buNone/>
            </a:pPr>
            <a:r>
              <a:rPr lang="ru-RU"/>
              <a:t>кругов;  лучей; четырёхугольников; белых фигур.</a:t>
            </a:r>
          </a:p>
        </p:txBody>
      </p:sp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611188" y="4005263"/>
            <a:ext cx="914400" cy="914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323850" y="2060575"/>
            <a:ext cx="4318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7740650" y="4076700"/>
            <a:ext cx="720725" cy="7207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7019925" y="3284538"/>
            <a:ext cx="431800" cy="431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1403350" y="2205038"/>
            <a:ext cx="1223963" cy="12239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5795963" y="2565400"/>
            <a:ext cx="431800" cy="4318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3492500" y="2636838"/>
            <a:ext cx="1150938" cy="1728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2555875" y="3284538"/>
            <a:ext cx="2808288" cy="431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 flipH="1">
            <a:off x="3779838" y="2133600"/>
            <a:ext cx="576262" cy="2735263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3635375" y="2492375"/>
            <a:ext cx="1008063" cy="2376488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0" name="Oval 14"/>
          <p:cNvSpPr>
            <a:spLocks noChangeArrowheads="1"/>
          </p:cNvSpPr>
          <p:nvPr/>
        </p:nvSpPr>
        <p:spPr bwMode="auto">
          <a:xfrm>
            <a:off x="3995738" y="3429000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>
            <a:off x="5219700" y="4149725"/>
            <a:ext cx="792163" cy="72072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6877050" y="2133600"/>
            <a:ext cx="1727200" cy="358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1042988" y="6673850"/>
            <a:ext cx="66246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1571604" y="6096000"/>
            <a:ext cx="66246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/>
              <a:t>6      8     2     7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229600" cy="3776663"/>
          </a:xfrm>
        </p:spPr>
        <p:txBody>
          <a:bodyPr/>
          <a:lstStyle/>
          <a:p>
            <a:endParaRPr lang="ru-RU" dirty="0"/>
          </a:p>
          <a:p>
            <a:pPr>
              <a:buFontTx/>
              <a:buNone/>
            </a:pPr>
            <a:r>
              <a:rPr lang="ru-RU" dirty="0"/>
              <a:t>  0   1   2   3       4      6          7   8      9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900113" y="1628775"/>
            <a:ext cx="76327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7" name="Oval 5"/>
          <p:cNvSpPr>
            <a:spLocks noChangeArrowheads="1"/>
          </p:cNvSpPr>
          <p:nvPr/>
        </p:nvSpPr>
        <p:spPr bwMode="auto">
          <a:xfrm>
            <a:off x="827088" y="1557338"/>
            <a:ext cx="73025" cy="1428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8" name="Oval 6"/>
          <p:cNvSpPr>
            <a:spLocks noChangeArrowheads="1"/>
          </p:cNvSpPr>
          <p:nvPr/>
        </p:nvSpPr>
        <p:spPr bwMode="auto">
          <a:xfrm>
            <a:off x="1403350" y="1557338"/>
            <a:ext cx="73025" cy="1428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1979613" y="1557338"/>
            <a:ext cx="73025" cy="1428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2484438" y="1557338"/>
            <a:ext cx="73025" cy="1428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5867400" y="1557338"/>
            <a:ext cx="73025" cy="1428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2" name="Oval 10"/>
          <p:cNvSpPr>
            <a:spLocks noChangeArrowheads="1"/>
          </p:cNvSpPr>
          <p:nvPr/>
        </p:nvSpPr>
        <p:spPr bwMode="auto">
          <a:xfrm>
            <a:off x="4427538" y="1557338"/>
            <a:ext cx="73025" cy="1428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3" name="Oval 11"/>
          <p:cNvSpPr>
            <a:spLocks noChangeArrowheads="1"/>
          </p:cNvSpPr>
          <p:nvPr/>
        </p:nvSpPr>
        <p:spPr bwMode="auto">
          <a:xfrm>
            <a:off x="3563938" y="1557338"/>
            <a:ext cx="73025" cy="1428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4" name="Oval 12"/>
          <p:cNvSpPr>
            <a:spLocks noChangeArrowheads="1"/>
          </p:cNvSpPr>
          <p:nvPr/>
        </p:nvSpPr>
        <p:spPr bwMode="auto">
          <a:xfrm>
            <a:off x="7235825" y="1557338"/>
            <a:ext cx="73025" cy="1428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5" name="Oval 13"/>
          <p:cNvSpPr>
            <a:spLocks noChangeArrowheads="1"/>
          </p:cNvSpPr>
          <p:nvPr/>
        </p:nvSpPr>
        <p:spPr bwMode="auto">
          <a:xfrm>
            <a:off x="6300788" y="1557338"/>
            <a:ext cx="73025" cy="1428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086" name="Picture 14" descr="Symbols_1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260350"/>
            <a:ext cx="971550" cy="879475"/>
          </a:xfrm>
          <a:prstGeom prst="rect">
            <a:avLst/>
          </a:prstGeom>
          <a:noFill/>
        </p:spPr>
      </p:pic>
      <p:sp>
        <p:nvSpPr>
          <p:cNvPr id="3099" name="Line 27"/>
          <p:cNvSpPr>
            <a:spLocks noChangeShapeType="1"/>
          </p:cNvSpPr>
          <p:nvPr/>
        </p:nvSpPr>
        <p:spPr bwMode="auto">
          <a:xfrm>
            <a:off x="971550" y="3500438"/>
            <a:ext cx="76327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00" name="Oval 28"/>
          <p:cNvSpPr>
            <a:spLocks noChangeArrowheads="1"/>
          </p:cNvSpPr>
          <p:nvPr/>
        </p:nvSpPr>
        <p:spPr bwMode="auto">
          <a:xfrm>
            <a:off x="898525" y="3429000"/>
            <a:ext cx="73025" cy="1428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1" name="Oval 29"/>
          <p:cNvSpPr>
            <a:spLocks noChangeArrowheads="1"/>
          </p:cNvSpPr>
          <p:nvPr/>
        </p:nvSpPr>
        <p:spPr bwMode="auto">
          <a:xfrm>
            <a:off x="1619250" y="3427413"/>
            <a:ext cx="73025" cy="1428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2" name="Oval 30"/>
          <p:cNvSpPr>
            <a:spLocks noChangeArrowheads="1"/>
          </p:cNvSpPr>
          <p:nvPr/>
        </p:nvSpPr>
        <p:spPr bwMode="auto">
          <a:xfrm>
            <a:off x="2268538" y="3427413"/>
            <a:ext cx="73025" cy="1428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3" name="Oval 31"/>
          <p:cNvSpPr>
            <a:spLocks noChangeArrowheads="1"/>
          </p:cNvSpPr>
          <p:nvPr/>
        </p:nvSpPr>
        <p:spPr bwMode="auto">
          <a:xfrm>
            <a:off x="2916238" y="3427413"/>
            <a:ext cx="73025" cy="1428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4" name="Oval 32"/>
          <p:cNvSpPr>
            <a:spLocks noChangeArrowheads="1"/>
          </p:cNvSpPr>
          <p:nvPr/>
        </p:nvSpPr>
        <p:spPr bwMode="auto">
          <a:xfrm>
            <a:off x="4859338" y="3427413"/>
            <a:ext cx="73025" cy="1428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5" name="Oval 33"/>
          <p:cNvSpPr>
            <a:spLocks noChangeArrowheads="1"/>
          </p:cNvSpPr>
          <p:nvPr/>
        </p:nvSpPr>
        <p:spPr bwMode="auto">
          <a:xfrm>
            <a:off x="4211638" y="3427413"/>
            <a:ext cx="73025" cy="1428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6" name="Oval 34"/>
          <p:cNvSpPr>
            <a:spLocks noChangeArrowheads="1"/>
          </p:cNvSpPr>
          <p:nvPr/>
        </p:nvSpPr>
        <p:spPr bwMode="auto">
          <a:xfrm>
            <a:off x="3563938" y="3427413"/>
            <a:ext cx="73025" cy="1428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7" name="Oval 35"/>
          <p:cNvSpPr>
            <a:spLocks noChangeArrowheads="1"/>
          </p:cNvSpPr>
          <p:nvPr/>
        </p:nvSpPr>
        <p:spPr bwMode="auto">
          <a:xfrm>
            <a:off x="6156325" y="3427413"/>
            <a:ext cx="73025" cy="1428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8" name="Oval 36"/>
          <p:cNvSpPr>
            <a:spLocks noChangeArrowheads="1"/>
          </p:cNvSpPr>
          <p:nvPr/>
        </p:nvSpPr>
        <p:spPr bwMode="auto">
          <a:xfrm>
            <a:off x="5508625" y="3427413"/>
            <a:ext cx="73025" cy="1428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09" name="Oval 37"/>
          <p:cNvSpPr>
            <a:spLocks noChangeArrowheads="1"/>
          </p:cNvSpPr>
          <p:nvPr/>
        </p:nvSpPr>
        <p:spPr bwMode="auto">
          <a:xfrm>
            <a:off x="6804025" y="3427413"/>
            <a:ext cx="73025" cy="142875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11" name="Rectangle 39"/>
          <p:cNvSpPr>
            <a:spLocks noChangeArrowheads="1"/>
          </p:cNvSpPr>
          <p:nvPr/>
        </p:nvSpPr>
        <p:spPr bwMode="auto">
          <a:xfrm>
            <a:off x="827088" y="3716338"/>
            <a:ext cx="77041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 dirty="0"/>
              <a:t>0    </a:t>
            </a:r>
            <a:r>
              <a:rPr lang="ru-RU" sz="3200" dirty="0" smtClean="0"/>
              <a:t> 1     2    </a:t>
            </a:r>
            <a:r>
              <a:rPr lang="ru-RU" sz="3200" dirty="0"/>
              <a:t>3    4    5   6    7    8    9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7" grpId="0" animBg="1"/>
      <p:bldP spid="3078" grpId="0" animBg="1"/>
      <p:bldP spid="3079" grpId="0" animBg="1"/>
      <p:bldP spid="3080" grpId="0" animBg="1"/>
      <p:bldP spid="3081" grpId="0" animBg="1"/>
      <p:bldP spid="3082" grpId="0" animBg="1"/>
      <p:bldP spid="3083" grpId="0" animBg="1"/>
      <p:bldP spid="3084" grpId="0" animBg="1"/>
      <p:bldP spid="308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19876" y="2571744"/>
            <a:ext cx="253787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 </a:t>
            </a:r>
            <a:r>
              <a:rPr 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&gt; 2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0048629" flipV="1">
            <a:off x="2104547" y="3816149"/>
            <a:ext cx="566673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1 2 3 4 5 6 7 8 9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72066" y="642918"/>
            <a:ext cx="271464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4+5=9</a:t>
            </a:r>
            <a:endParaRPr lang="ru-RU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3" y="1214422"/>
            <a:ext cx="271464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5&lt;9</a:t>
            </a:r>
            <a:endParaRPr lang="ru-RU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72132" y="4500570"/>
            <a:ext cx="300039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6+3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285720" y="4214818"/>
            <a:ext cx="1632208" cy="2271722"/>
          </a:xfrm>
          <a:prstGeom prst="triangle">
            <a:avLst>
              <a:gd name="adj" fmla="val 225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Скругленная соединительная линия 11"/>
          <p:cNvCxnSpPr/>
          <p:nvPr/>
        </p:nvCxnSpPr>
        <p:spPr>
          <a:xfrm>
            <a:off x="6357950" y="1928802"/>
            <a:ext cx="2357454" cy="1714512"/>
          </a:xfrm>
          <a:prstGeom prst="curvedConnector3">
            <a:avLst>
              <a:gd name="adj1" fmla="val 5000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Надежда\Desktop\38.popugaev.0-03-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3992562" cy="5119702"/>
          </a:xfrm>
          <a:prstGeom prst="rect">
            <a:avLst/>
          </a:prstGeom>
          <a:noFill/>
        </p:spPr>
      </p:pic>
      <p:pic>
        <p:nvPicPr>
          <p:cNvPr id="5" name="Picture 36" descr="banani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392220">
            <a:off x="5045849" y="3341935"/>
            <a:ext cx="2849387" cy="3500438"/>
          </a:xfrm>
          <a:prstGeom prst="rect">
            <a:avLst/>
          </a:prstGeom>
          <a:noFill/>
        </p:spPr>
      </p:pic>
      <p:pic>
        <p:nvPicPr>
          <p:cNvPr id="3076" name="Picture 4" descr="C:\Users\Надежда\Desktop\banana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463274">
            <a:off x="6653715" y="303072"/>
            <a:ext cx="2308666" cy="2647231"/>
          </a:xfrm>
          <a:prstGeom prst="rect">
            <a:avLst/>
          </a:prstGeom>
          <a:noFill/>
        </p:spPr>
      </p:pic>
      <p:pic>
        <p:nvPicPr>
          <p:cNvPr id="7" name="Picture 2" descr="C:\Users\Надежда\Desktop\banane_b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0767954">
            <a:off x="4677728" y="874830"/>
            <a:ext cx="1813811" cy="1776984"/>
          </a:xfrm>
          <a:prstGeom prst="rect">
            <a:avLst/>
          </a:prstGeom>
          <a:noFill/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85754" y="1071546"/>
            <a:ext cx="7643898" cy="4786346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C:\Users\Надежда\Desktop\banane_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2143116"/>
            <a:ext cx="1857388" cy="2357454"/>
          </a:xfrm>
          <a:prstGeom prst="rect">
            <a:avLst/>
          </a:prstGeom>
          <a:noFill/>
        </p:spPr>
      </p:pic>
      <p:pic>
        <p:nvPicPr>
          <p:cNvPr id="5122" name="Picture 2" descr="C:\Users\Надежда\Desktop\banan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2214554"/>
            <a:ext cx="4071966" cy="271464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857752" y="4500571"/>
            <a:ext cx="371477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1+3</a:t>
            </a:r>
            <a:endParaRPr lang="ru-RU" sz="9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1571612"/>
            <a:ext cx="4714907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  +  5</a:t>
            </a:r>
            <a:endParaRPr lang="ru-RU" sz="13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109" y="3714752"/>
            <a:ext cx="30003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сумма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642918"/>
            <a:ext cx="3500462" cy="92869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слагаемое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57620" y="642918"/>
            <a:ext cx="335758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слагаемое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57884" y="1857364"/>
            <a:ext cx="100013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=</a:t>
            </a:r>
            <a:endParaRPr lang="ru-RU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215206" y="1500174"/>
            <a:ext cx="857255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3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ru-RU" sz="13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143636" y="3500438"/>
            <a:ext cx="300036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Значение</a:t>
            </a:r>
          </a:p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суммы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0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137</Words>
  <Application>Microsoft Office PowerPoint</Application>
  <PresentationFormat>Экран (4:3)</PresentationFormat>
  <Paragraphs>57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          </vt:lpstr>
      <vt:lpstr>Слайд 10</vt:lpstr>
      <vt:lpstr> </vt:lpstr>
      <vt:lpstr>Слайд 12</vt:lpstr>
      <vt:lpstr>Слайд 13</vt:lpstr>
      <vt:lpstr>Слайд 14</vt:lpstr>
      <vt:lpstr>Слайд 15</vt:lpstr>
      <vt:lpstr>Слайд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Customer</dc:creator>
  <cp:lastModifiedBy>Надежда</cp:lastModifiedBy>
  <cp:revision>88</cp:revision>
  <dcterms:created xsi:type="dcterms:W3CDTF">2010-10-16T09:02:57Z</dcterms:created>
  <dcterms:modified xsi:type="dcterms:W3CDTF">2011-05-23T18:29:11Z</dcterms:modified>
</cp:coreProperties>
</file>