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29.04.2013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29.04.2013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484784"/>
            <a:ext cx="8424935" cy="3744416"/>
          </a:xfrm>
        </p:spPr>
        <p:txBody>
          <a:bodyPr/>
          <a:lstStyle/>
          <a:p>
            <a:pPr marL="182880" indent="0" algn="ctr">
              <a:lnSpc>
                <a:spcPct val="150000"/>
              </a:lnSpc>
              <a:buNone/>
            </a:pPr>
            <a:r>
              <a:rPr lang="ru-RU" sz="2400" dirty="0" smtClean="0"/>
              <a:t>Вспомогательные способы коммуникации -  </a:t>
            </a:r>
            <a:br>
              <a:rPr lang="ru-RU" sz="2400" dirty="0" smtClean="0"/>
            </a:br>
            <a:r>
              <a:rPr lang="ru-RU" sz="2400" dirty="0" smtClean="0"/>
              <a:t>обучение и развитие навыка </a:t>
            </a:r>
            <a:br>
              <a:rPr lang="ru-RU" sz="2400" dirty="0" smtClean="0"/>
            </a:br>
            <a:r>
              <a:rPr lang="ru-RU" sz="2400" dirty="0" smtClean="0"/>
              <a:t>у детей с умственной отсталостью</a:t>
            </a:r>
            <a:endParaRPr lang="ru-RU" sz="2400" dirty="0"/>
          </a:p>
        </p:txBody>
      </p:sp>
    </p:spTree>
    <p:extLst>
      <p:ext uri="{BB962C8B-B14F-4D97-AF65-F5344CB8AC3E}">
        <p14:creationId xmlns:p14="http://schemas.microsoft.com/office/powerpoint/2010/main" val="58419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548680"/>
            <a:ext cx="6512511" cy="569000"/>
          </a:xfrm>
        </p:spPr>
        <p:txBody>
          <a:bodyPr/>
          <a:lstStyle/>
          <a:p>
            <a:pPr marL="0" indent="0" algn="ctr">
              <a:buNone/>
            </a:pPr>
            <a:r>
              <a:rPr lang="ru-RU" sz="2000" b="0" dirty="0">
                <a:latin typeface="Book Antiqua" pitchFamily="18" charset="0"/>
              </a:rPr>
              <a:t>Диалог</a:t>
            </a:r>
          </a:p>
        </p:txBody>
      </p:sp>
      <p:sp>
        <p:nvSpPr>
          <p:cNvPr id="4" name="Скругленный прямоугольник 3"/>
          <p:cNvSpPr/>
          <p:nvPr/>
        </p:nvSpPr>
        <p:spPr>
          <a:xfrm>
            <a:off x="467544" y="3501008"/>
            <a:ext cx="8064896" cy="30243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ru-RU" sz="1400" dirty="0" smtClean="0">
              <a:latin typeface="Book Antiqua" pitchFamily="18" charset="0"/>
            </a:endParaRPr>
          </a:p>
          <a:p>
            <a:pPr algn="just"/>
            <a:r>
              <a:rPr lang="ru-RU" sz="1400" dirty="0" smtClean="0">
                <a:latin typeface="Book Antiqua" pitchFamily="18" charset="0"/>
              </a:rPr>
              <a:t>Беседа </a:t>
            </a:r>
            <a:r>
              <a:rPr lang="ru-RU" sz="1400" dirty="0">
                <a:latin typeface="Book Antiqua" pitchFamily="18" charset="0"/>
              </a:rPr>
              <a:t>имеет чередующуюся структуру. Ее создают автор и адресат, которые проявляют друг к другу интерес, слушают друг друга, попеременно высказываются, оба способны сосредоточиться на теме беседы. Взаимодействие такого рода с ребенком начинается задолго до того, как он начнет пользоваться речью. Все интеракционные игры с чередованием ролей являются подготовкой к диалогу. Одновременно они отражают проявление его социального развития, показателем степени интереса к партнеру и желанием взаимодействовать с ним для достижения общих целей. Умение участвовать в игре с чередованием ролей является одним из основных навыков, дающих возможность пользоваться способами коммуникации</a:t>
            </a:r>
            <a:r>
              <a:rPr lang="ru-RU" sz="1400" dirty="0" smtClean="0">
                <a:latin typeface="Book Antiqua" pitchFamily="18" charset="0"/>
              </a:rPr>
              <a:t>.</a:t>
            </a:r>
          </a:p>
          <a:p>
            <a:pPr algn="just"/>
            <a:endParaRPr lang="ru-RU" sz="1400" dirty="0">
              <a:latin typeface="Book Antiqua" pitchFamily="18" charset="0"/>
            </a:endParaRPr>
          </a:p>
        </p:txBody>
      </p:sp>
      <p:pic>
        <p:nvPicPr>
          <p:cNvPr id="8195" name="Picture 3" descr="C:\Users\User\Desktop\Для презентации\2670_4_photos_of_kids_640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980728"/>
            <a:ext cx="356923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50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76672"/>
            <a:ext cx="6512511" cy="569000"/>
          </a:xfrm>
        </p:spPr>
        <p:txBody>
          <a:bodyPr/>
          <a:lstStyle/>
          <a:p>
            <a:pPr marL="0" indent="0" algn="ctr">
              <a:buNone/>
            </a:pPr>
            <a:r>
              <a:rPr lang="ru-RU" sz="2000" b="0" dirty="0">
                <a:latin typeface="Book Antiqua" pitchFamily="18" charset="0"/>
              </a:rPr>
              <a:t>Партнеры диалога</a:t>
            </a:r>
          </a:p>
        </p:txBody>
      </p:sp>
      <p:sp>
        <p:nvSpPr>
          <p:cNvPr id="4" name="Скругленный прямоугольник 3"/>
          <p:cNvSpPr/>
          <p:nvPr/>
        </p:nvSpPr>
        <p:spPr>
          <a:xfrm>
            <a:off x="4716017" y="1268760"/>
            <a:ext cx="4032448" cy="50405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400" dirty="0">
                <a:latin typeface="Book Antiqua" pitchFamily="18" charset="0"/>
              </a:rPr>
              <a:t>Чтобы неговорящий ребенок мог удовлетворить потребность в коммуникации, должны быть выполнены определенные особые </a:t>
            </a:r>
            <a:r>
              <a:rPr lang="ru-RU" sz="1400" dirty="0" smtClean="0">
                <a:latin typeface="Book Antiqua" pitchFamily="18" charset="0"/>
              </a:rPr>
              <a:t>условия. Необходим доброжелательный</a:t>
            </a:r>
            <a:r>
              <a:rPr lang="ru-RU" sz="1400" dirty="0">
                <a:latin typeface="Book Antiqua" pitchFamily="18" charset="0"/>
              </a:rPr>
              <a:t>, терпеливый партнер, склонный интерпретировать поведение ребенка как сообщения. Он должен создавать ребенку много коммуникационных ситуаций: правильно задавать вопросы, создавать ситуации с необходимостью выбора, дать возможность принимать простые решения. </a:t>
            </a:r>
            <a:r>
              <a:rPr lang="ru-RU" sz="1400" dirty="0" smtClean="0">
                <a:latin typeface="Book Antiqua" pitchFamily="18" charset="0"/>
              </a:rPr>
              <a:t>Ожидание </a:t>
            </a:r>
            <a:r>
              <a:rPr lang="ru-RU" sz="1400" dirty="0">
                <a:latin typeface="Book Antiqua" pitchFamily="18" charset="0"/>
              </a:rPr>
              <a:t>ответа и уважение ответов ребенка научит его, что если он воспользуется условным кодом, то будет влиять на свое положение, может вводить изменения в своем окружении.</a:t>
            </a:r>
          </a:p>
        </p:txBody>
      </p:sp>
      <p:pic>
        <p:nvPicPr>
          <p:cNvPr id="9218" name="Picture 2" descr="C:\Users\User\Desktop\Для презентации\httpkonstantinovsk.runews26-12-2011gotov-sani-letom-putevku-zimo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06118"/>
            <a:ext cx="3865612" cy="289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7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512511" cy="496992"/>
          </a:xfrm>
        </p:spPr>
        <p:txBody>
          <a:bodyPr/>
          <a:lstStyle/>
          <a:p>
            <a:pPr marL="0" indent="0" algn="ctr">
              <a:buNone/>
            </a:pPr>
            <a:r>
              <a:rPr lang="ru-RU" sz="2000" b="0" dirty="0">
                <a:latin typeface="Book Antiqua" pitchFamily="18" charset="0"/>
              </a:rPr>
              <a:t>Мешающее поведение</a:t>
            </a:r>
          </a:p>
        </p:txBody>
      </p:sp>
      <p:sp>
        <p:nvSpPr>
          <p:cNvPr id="4" name="Скругленный прямоугольник 3"/>
          <p:cNvSpPr/>
          <p:nvPr/>
        </p:nvSpPr>
        <p:spPr>
          <a:xfrm>
            <a:off x="467544" y="3861048"/>
            <a:ext cx="8136904" cy="20162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400" dirty="0">
                <a:latin typeface="Book Antiqua" pitchFamily="18" charset="0"/>
              </a:rPr>
              <a:t>Иногда сложно построить общую с учеником сферу коммуникации. Бывает, что его поведение делает невозможным игру и работу, он не может сосредоточиться. Его поступки, способы действия являются сообщениями о его неудовлетворенных потребностях. Начало работы с таким учеником заключается в распознавании его специфических потребностей и помощи в их удовлетворении одобряемым обществом способом. </a:t>
            </a:r>
          </a:p>
        </p:txBody>
      </p:sp>
      <p:pic>
        <p:nvPicPr>
          <p:cNvPr id="10242" name="Picture 2" descr="C:\Users\User\Desktop\Для презентации\child-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80728"/>
            <a:ext cx="3456384" cy="253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99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512511" cy="1143000"/>
          </a:xfrm>
        </p:spPr>
        <p:txBody>
          <a:bodyPr/>
          <a:lstStyle/>
          <a:p>
            <a:pPr marL="0" indent="0" algn="ctr">
              <a:buNone/>
            </a:pPr>
            <a:r>
              <a:rPr lang="ru-RU" sz="2000" b="0" dirty="0">
                <a:latin typeface="Book Antiqua" pitchFamily="18" charset="0"/>
              </a:rPr>
              <a:t>СОЗДАНИЕ СЛОВАРЯ</a:t>
            </a:r>
          </a:p>
        </p:txBody>
      </p:sp>
      <p:sp>
        <p:nvSpPr>
          <p:cNvPr id="4" name="Скругленный прямоугольник 3"/>
          <p:cNvSpPr/>
          <p:nvPr/>
        </p:nvSpPr>
        <p:spPr>
          <a:xfrm>
            <a:off x="551739" y="3573016"/>
            <a:ext cx="8280920" cy="2520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400" dirty="0" smtClean="0">
                <a:latin typeface="Book Antiqua" pitchFamily="18" charset="0"/>
              </a:rPr>
              <a:t>Обучение </a:t>
            </a:r>
            <a:r>
              <a:rPr lang="ru-RU" sz="1400" dirty="0">
                <a:latin typeface="Book Antiqua" pitchFamily="18" charset="0"/>
              </a:rPr>
              <a:t>применению вспомогательных коммуникативных систем </a:t>
            </a:r>
            <a:r>
              <a:rPr lang="ru-RU" sz="1400" dirty="0" smtClean="0">
                <a:latin typeface="Book Antiqua" pitchFamily="18" charset="0"/>
              </a:rPr>
              <a:t>должно быть </a:t>
            </a:r>
            <a:r>
              <a:rPr lang="ru-RU" sz="1400" dirty="0">
                <a:latin typeface="Book Antiqua" pitchFamily="18" charset="0"/>
              </a:rPr>
              <a:t>упорядоченным. Вначале определяем удобные для ученика способы выражения да и нет. Затем строим его словарь: формируем понятия, затем понятия предметов, лиц, действий, признаков. Наконец, обучаем ребенка пространственным, количественным, оценивающим характеристикам. Когда ученик уже к этому готов, начинаем требовать от него навыков построения выражений, затем предложений и длинных высказываний. необходимо так организовать ближайшее окружение, чтобы ребенок чувствовал потребность и даже необходимость в коммуникации. </a:t>
            </a:r>
          </a:p>
        </p:txBody>
      </p:sp>
      <p:pic>
        <p:nvPicPr>
          <p:cNvPr id="11266" name="Picture 2" descr="C:\Users\User\Desktop\Для презентации\blocks_image_0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191500" cy="22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3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6512511" cy="504056"/>
          </a:xfrm>
        </p:spPr>
        <p:txBody>
          <a:bodyPr/>
          <a:lstStyle/>
          <a:p>
            <a:pPr marL="0" indent="0" algn="ctr">
              <a:buNone/>
            </a:pPr>
            <a:r>
              <a:rPr lang="ru-RU" sz="2000" dirty="0">
                <a:latin typeface="Book Antiqua" pitchFamily="18" charset="0"/>
              </a:rPr>
              <a:t>Выражение «да и нет»</a:t>
            </a:r>
          </a:p>
        </p:txBody>
      </p:sp>
      <p:sp>
        <p:nvSpPr>
          <p:cNvPr id="4" name="Скругленный прямоугольник 3"/>
          <p:cNvSpPr/>
          <p:nvPr/>
        </p:nvSpPr>
        <p:spPr>
          <a:xfrm>
            <a:off x="1043608" y="3645024"/>
            <a:ext cx="7488832" cy="29523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just">
              <a:buAutoNum type="arabicPeriod"/>
            </a:pPr>
            <a:r>
              <a:rPr lang="ru-RU" sz="1400" dirty="0" smtClean="0">
                <a:latin typeface="Book Antiqua" pitchFamily="18" charset="0"/>
              </a:rPr>
              <a:t>Необходимо определить доступные ребенку формы самовыражения и выбрать те, которые могут означать для него </a:t>
            </a:r>
            <a:r>
              <a:rPr lang="ru-RU" sz="1400" i="1" dirty="0" smtClean="0">
                <a:latin typeface="Book Antiqua" pitchFamily="18" charset="0"/>
              </a:rPr>
              <a:t>да</a:t>
            </a:r>
            <a:r>
              <a:rPr lang="ru-RU" sz="1400" dirty="0" smtClean="0">
                <a:latin typeface="Book Antiqua" pitchFamily="18" charset="0"/>
              </a:rPr>
              <a:t> и </a:t>
            </a:r>
            <a:r>
              <a:rPr lang="ru-RU" sz="1400" i="1" dirty="0" smtClean="0">
                <a:latin typeface="Book Antiqua" pitchFamily="18" charset="0"/>
              </a:rPr>
              <a:t>нет</a:t>
            </a:r>
            <a:r>
              <a:rPr lang="ru-RU" sz="1400" dirty="0" smtClean="0">
                <a:latin typeface="Book Antiqua" pitchFamily="18" charset="0"/>
              </a:rPr>
              <a:t>.</a:t>
            </a:r>
          </a:p>
          <a:p>
            <a:pPr marL="342900" indent="-342900" algn="just">
              <a:buAutoNum type="arabicPeriod"/>
            </a:pPr>
            <a:r>
              <a:rPr lang="ru-RU" sz="1400" dirty="0" smtClean="0">
                <a:latin typeface="Book Antiqua" pitchFamily="18" charset="0"/>
              </a:rPr>
              <a:t>Необходимо создавать многочисленные ситуации, при которых у ученика появится шанс согласиться с чем – то или отказаться.</a:t>
            </a:r>
          </a:p>
          <a:p>
            <a:pPr marL="342900" indent="-342900" algn="just">
              <a:buAutoNum type="arabicPeriod"/>
            </a:pPr>
            <a:r>
              <a:rPr lang="ru-RU" sz="1400" dirty="0" smtClean="0">
                <a:latin typeface="Book Antiqua" pitchFamily="18" charset="0"/>
              </a:rPr>
              <a:t>Вопросы должны быть простыми и иметь закрытую форму ( «Ты хочешь выпить чаю? Ты хочешь пить чай или сок?»)</a:t>
            </a:r>
          </a:p>
          <a:p>
            <a:pPr marL="342900" indent="-342900" algn="just">
              <a:buAutoNum type="arabicPeriod"/>
            </a:pPr>
            <a:r>
              <a:rPr lang="ru-RU" sz="1400" dirty="0" smtClean="0">
                <a:latin typeface="Book Antiqua" pitchFamily="18" charset="0"/>
              </a:rPr>
              <a:t>Если сложно найти подходящий способ выражения да или нет, то необходимо постоянно ставить ученика  перед выбором. ( Сначала выбор из двух предметов ).</a:t>
            </a:r>
          </a:p>
          <a:p>
            <a:pPr marL="342900" indent="-342900" algn="just">
              <a:buAutoNum type="arabicPeriod"/>
            </a:pPr>
            <a:r>
              <a:rPr lang="ru-RU" sz="1400" dirty="0" smtClean="0">
                <a:latin typeface="Book Antiqua" pitchFamily="18" charset="0"/>
              </a:rPr>
              <a:t>Длительную задержку взгляда на одном из предметов, протягивание руки следует взять во внимание. </a:t>
            </a:r>
            <a:endParaRPr lang="ru-RU" sz="1400" dirty="0">
              <a:latin typeface="Book Antiqua" pitchFamily="18" charset="0"/>
            </a:endParaRPr>
          </a:p>
        </p:txBody>
      </p:sp>
      <p:pic>
        <p:nvPicPr>
          <p:cNvPr id="12290" name="Picture 2" descr="C:\Users\User\Desktop\Для презентации\1193341028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764703"/>
            <a:ext cx="3528392" cy="283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17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76672"/>
            <a:ext cx="6512511" cy="496992"/>
          </a:xfrm>
        </p:spPr>
        <p:txBody>
          <a:bodyPr/>
          <a:lstStyle/>
          <a:p>
            <a:pPr marL="0" indent="0" algn="ctr">
              <a:buNone/>
            </a:pPr>
            <a:r>
              <a:rPr lang="ru-RU" sz="2000" b="0" dirty="0">
                <a:latin typeface="Book Antiqua" pitchFamily="18" charset="0"/>
              </a:rPr>
              <a:t>Понятие я</a:t>
            </a:r>
          </a:p>
        </p:txBody>
      </p:sp>
      <p:sp>
        <p:nvSpPr>
          <p:cNvPr id="4" name="Скругленный прямоугольник 3"/>
          <p:cNvSpPr/>
          <p:nvPr/>
        </p:nvSpPr>
        <p:spPr>
          <a:xfrm>
            <a:off x="611560" y="1052736"/>
            <a:ext cx="7704856" cy="49685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ru-RU" sz="1400" dirty="0">
                <a:latin typeface="Book Antiqua" pitchFamily="18" charset="0"/>
              </a:rPr>
              <a:t>Важно дать ребенку опыт, связанный с ролью «виновника» действия. Это </a:t>
            </a:r>
            <a:r>
              <a:rPr lang="ru-RU" sz="1400" dirty="0" smtClean="0">
                <a:latin typeface="Book Antiqua" pitchFamily="18" charset="0"/>
              </a:rPr>
              <a:t> </a:t>
            </a:r>
            <a:r>
              <a:rPr lang="ru-RU" sz="1400" dirty="0">
                <a:latin typeface="Book Antiqua" pitchFamily="18" charset="0"/>
              </a:rPr>
              <a:t>способствует формированию представления о себе и восприятию других. </a:t>
            </a:r>
            <a:endParaRPr lang="ru-RU" sz="1400" dirty="0" smtClean="0">
              <a:latin typeface="Book Antiqua" pitchFamily="18" charset="0"/>
            </a:endParaRPr>
          </a:p>
          <a:p>
            <a:pPr algn="just"/>
            <a:r>
              <a:rPr lang="ru-RU" sz="1400" dirty="0" smtClean="0">
                <a:latin typeface="Book Antiqua" pitchFamily="18" charset="0"/>
              </a:rPr>
              <a:t>Понятие </a:t>
            </a:r>
            <a:r>
              <a:rPr lang="ru-RU" sz="1400" dirty="0">
                <a:latin typeface="Book Antiqua" pitchFamily="18" charset="0"/>
              </a:rPr>
              <a:t>я в правильном развитии появляется довольно поздно. Сначала ребенок реагирует на свое имя и учится тому, что его собственные действия приводят к изменениям в окружении. Он также узнает, что некоторые предметы специально предназначены для него и принадлежат ему. Так создается образ я. Эти закономерности развития необходимо учитывать при создании программы поддержки развития навыков коммуникации. </a:t>
            </a:r>
            <a:endParaRPr lang="ru-RU" sz="1400" dirty="0" smtClean="0">
              <a:latin typeface="Book Antiqua" pitchFamily="18" charset="0"/>
            </a:endParaRPr>
          </a:p>
          <a:p>
            <a:pPr algn="just"/>
            <a:endParaRPr lang="ru-RU" sz="1400" dirty="0">
              <a:latin typeface="Book Antiqua" pitchFamily="18" charset="0"/>
            </a:endParaRPr>
          </a:p>
          <a:p>
            <a:pPr algn="just"/>
            <a:r>
              <a:rPr lang="ru-RU" sz="1400" dirty="0" smtClean="0">
                <a:latin typeface="Book Antiqua" pitchFamily="18" charset="0"/>
              </a:rPr>
              <a:t>В ежедневной </a:t>
            </a:r>
            <a:r>
              <a:rPr lang="ru-RU" sz="1400" dirty="0">
                <a:latin typeface="Book Antiqua" pitchFamily="18" charset="0"/>
              </a:rPr>
              <a:t>школьной рутине необходимо вводить следующие элементы</a:t>
            </a:r>
            <a:r>
              <a:rPr lang="ru-RU" sz="1400" dirty="0" smtClean="0">
                <a:latin typeface="Book Antiqua" pitchFamily="18" charset="0"/>
              </a:rPr>
              <a:t>:</a:t>
            </a:r>
            <a:endParaRPr lang="ru-RU" sz="1400" dirty="0">
              <a:latin typeface="Book Antiqua" pitchFamily="18" charset="0"/>
            </a:endParaRPr>
          </a:p>
          <a:p>
            <a:pPr algn="just"/>
            <a:r>
              <a:rPr lang="ru-RU" sz="1400" dirty="0">
                <a:latin typeface="Book Antiqua" pitchFamily="18" charset="0"/>
              </a:rPr>
              <a:t>□ указывать, кто является исполнителем данного действия, используя жест я и привлекая внимание всех учеников к этому человеку (если ученик не может сделать этого сам, можно взять его за руку);</a:t>
            </a:r>
          </a:p>
          <a:p>
            <a:pPr algn="just"/>
            <a:r>
              <a:rPr lang="ru-RU" sz="1400" dirty="0">
                <a:latin typeface="Book Antiqua" pitchFamily="18" charset="0"/>
              </a:rPr>
              <a:t>□ называть и перечислять имена учеников во время общих действий, например: «Магда рисует, и </a:t>
            </a:r>
            <a:r>
              <a:rPr lang="ru-RU" sz="1400" dirty="0" smtClean="0">
                <a:latin typeface="Book Antiqua" pitchFamily="18" charset="0"/>
              </a:rPr>
              <a:t>Томек </a:t>
            </a:r>
            <a:r>
              <a:rPr lang="ru-RU" sz="1400" dirty="0">
                <a:latin typeface="Book Antiqua" pitchFamily="18" charset="0"/>
              </a:rPr>
              <a:t>рисует, и Шимон рисует»;</a:t>
            </a:r>
          </a:p>
          <a:p>
            <a:pPr algn="just"/>
            <a:r>
              <a:rPr lang="ru-RU" sz="1400" dirty="0">
                <a:latin typeface="Book Antiqua" pitchFamily="18" charset="0"/>
              </a:rPr>
              <a:t>□ использовать фото учеников во время ежедневной проверки присутствующих;</a:t>
            </a:r>
          </a:p>
          <a:p>
            <a:pPr algn="just"/>
            <a:r>
              <a:rPr lang="ru-RU" sz="1400" dirty="0">
                <a:latin typeface="Book Antiqua" pitchFamily="18" charset="0"/>
              </a:rPr>
              <a:t>□ обозначать собственные предметы фотографией или символом я, мое;</a:t>
            </a:r>
          </a:p>
          <a:p>
            <a:pPr algn="just"/>
            <a:r>
              <a:rPr lang="ru-RU" sz="1400" dirty="0">
                <a:latin typeface="Book Antiqua" pitchFamily="18" charset="0"/>
              </a:rPr>
              <a:t>□ задавать вопросы типа: Кто хочет идти на перемену в парк? Кому нужна тарелка на завтрак? (чтобы ученики могли </a:t>
            </a:r>
            <a:r>
              <a:rPr lang="ru-RU" sz="1200" dirty="0">
                <a:latin typeface="Book Antiqua" pitchFamily="18" charset="0"/>
              </a:rPr>
              <a:t>заявить о себе, поднимая руку).</a:t>
            </a:r>
          </a:p>
        </p:txBody>
      </p:sp>
    </p:spTree>
    <p:extLst>
      <p:ext uri="{BB962C8B-B14F-4D97-AF65-F5344CB8AC3E}">
        <p14:creationId xmlns:p14="http://schemas.microsoft.com/office/powerpoint/2010/main" val="2488605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32656"/>
            <a:ext cx="6512511" cy="936104"/>
          </a:xfrm>
        </p:spPr>
        <p:txBody>
          <a:bodyPr/>
          <a:lstStyle/>
          <a:p>
            <a:pPr marL="0" indent="0" algn="ctr">
              <a:buNone/>
            </a:pPr>
            <a:r>
              <a:rPr lang="ru-RU" sz="2000" b="0" dirty="0">
                <a:latin typeface="Book Antiqua" pitchFamily="18" charset="0"/>
              </a:rPr>
              <a:t>Словарь </a:t>
            </a:r>
            <a:r>
              <a:rPr lang="ru-RU" sz="2000" b="0" dirty="0" smtClean="0">
                <a:latin typeface="Book Antiqua" pitchFamily="18" charset="0"/>
              </a:rPr>
              <a:t>ученика</a:t>
            </a:r>
            <a:br>
              <a:rPr lang="ru-RU" sz="2000" b="0" dirty="0" smtClean="0">
                <a:latin typeface="Book Antiqua" pitchFamily="18" charset="0"/>
              </a:rPr>
            </a:br>
            <a:r>
              <a:rPr lang="ru-RU" sz="2000" b="0" dirty="0" smtClean="0">
                <a:latin typeface="Book Antiqua" pitchFamily="18" charset="0"/>
              </a:rPr>
              <a:t>Введение </a:t>
            </a:r>
            <a:r>
              <a:rPr lang="ru-RU" sz="2000" b="0" dirty="0">
                <a:latin typeface="Book Antiqua" pitchFamily="18" charset="0"/>
              </a:rPr>
              <a:t>символов и формирование понятий</a:t>
            </a:r>
            <a:r>
              <a:rPr lang="ru-RU" sz="2000" b="0" dirty="0" smtClean="0">
                <a:latin typeface="Book Antiqua" pitchFamily="18" charset="0"/>
              </a:rPr>
              <a:t/>
            </a:r>
            <a:br>
              <a:rPr lang="ru-RU" sz="2000" b="0" dirty="0" smtClean="0">
                <a:latin typeface="Book Antiqua" pitchFamily="18" charset="0"/>
              </a:rPr>
            </a:br>
            <a:endParaRPr lang="ru-RU" sz="2000" b="0" dirty="0">
              <a:latin typeface="Book Antiqua" pitchFamily="18" charset="0"/>
            </a:endParaRPr>
          </a:p>
        </p:txBody>
      </p:sp>
      <p:sp>
        <p:nvSpPr>
          <p:cNvPr id="4" name="Скругленный прямоугольник 3"/>
          <p:cNvSpPr/>
          <p:nvPr/>
        </p:nvSpPr>
        <p:spPr>
          <a:xfrm>
            <a:off x="467544" y="3356992"/>
            <a:ext cx="8424936" cy="3240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ru-RU" sz="1400" dirty="0" smtClean="0">
                <a:latin typeface="Book Antiqua" pitchFamily="18" charset="0"/>
              </a:rPr>
              <a:t>Словарь ученика  -  </a:t>
            </a:r>
            <a:r>
              <a:rPr lang="ru-RU" sz="1400" dirty="0">
                <a:latin typeface="Book Antiqua" pitchFamily="18" charset="0"/>
              </a:rPr>
              <a:t>совокупность понятий, которые он знает и которыми пользуется, общаясь с другими</a:t>
            </a:r>
            <a:r>
              <a:rPr lang="ru-RU" sz="1400" dirty="0" smtClean="0">
                <a:latin typeface="Book Antiqua" pitchFamily="18" charset="0"/>
              </a:rPr>
              <a:t>.</a:t>
            </a:r>
          </a:p>
          <a:p>
            <a:pPr marL="285750" indent="-285750" algn="just">
              <a:buFont typeface="Arial" pitchFamily="34" charset="0"/>
              <a:buChar char="•"/>
            </a:pPr>
            <a:r>
              <a:rPr lang="ru-RU" sz="1400" dirty="0">
                <a:latin typeface="Book Antiqua" pitchFamily="18" charset="0"/>
              </a:rPr>
              <a:t>Понятия, иллюстрируемые графически, например пиктограммами или символами Блисса, нужно вклеивать в личную таблицу или книжку ученика, а используемые жесты записывать </a:t>
            </a:r>
            <a:endParaRPr lang="ru-RU" sz="1400" dirty="0" smtClean="0">
              <a:latin typeface="Book Antiqua" pitchFamily="18" charset="0"/>
            </a:endParaRPr>
          </a:p>
          <a:p>
            <a:pPr marL="285750" indent="-285750" algn="just">
              <a:buFont typeface="Arial" pitchFamily="34" charset="0"/>
              <a:buChar char="•"/>
            </a:pPr>
            <a:r>
              <a:rPr lang="ru-RU" sz="1400" dirty="0">
                <a:latin typeface="Book Antiqua" pitchFamily="18" charset="0"/>
              </a:rPr>
              <a:t>Построение словаря — это длительный процесс предоставления ребенку очередных символов, необходимых для коммуникации и учебы. Этот процесс начинается с простых символов конкретных предметов. От возможностей ученика зависит количество символов, вводимых во время одного занятия, а также частота занятий с новым материалом. </a:t>
            </a:r>
            <a:endParaRPr lang="ru-RU" sz="1400" dirty="0" smtClean="0">
              <a:latin typeface="Book Antiqua" pitchFamily="18" charset="0"/>
            </a:endParaRPr>
          </a:p>
          <a:p>
            <a:pPr marL="285750" indent="-285750" algn="just">
              <a:buFont typeface="Arial" pitchFamily="34" charset="0"/>
              <a:buChar char="•"/>
            </a:pPr>
            <a:r>
              <a:rPr lang="ru-RU" sz="1400" dirty="0">
                <a:latin typeface="Book Antiqua" pitchFamily="18" charset="0"/>
              </a:rPr>
              <a:t>При введении нового символа необходимо так организовать занятия, чтобы ученик мог изучить обозначаемый предмет с помощью всех органов чувств.</a:t>
            </a:r>
          </a:p>
          <a:p>
            <a:pPr algn="just"/>
            <a:r>
              <a:rPr lang="ru-RU" sz="1400" dirty="0" smtClean="0">
                <a:latin typeface="Book Antiqua" pitchFamily="18" charset="0"/>
              </a:rPr>
              <a:t> </a:t>
            </a:r>
            <a:endParaRPr lang="ru-RU" sz="1400" dirty="0">
              <a:latin typeface="Book Antiqua" pitchFamily="18" charset="0"/>
            </a:endParaRPr>
          </a:p>
        </p:txBody>
      </p:sp>
      <p:pic>
        <p:nvPicPr>
          <p:cNvPr id="1026" name="Picture 2" descr="C:\Users\User\Desktop\Для презентации\zent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11860" y="1268760"/>
            <a:ext cx="2736304" cy="182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6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6512511" cy="929040"/>
          </a:xfrm>
        </p:spPr>
        <p:txBody>
          <a:bodyPr/>
          <a:lstStyle/>
          <a:p>
            <a:pPr marL="0" indent="0" algn="ctr">
              <a:buNone/>
            </a:pPr>
            <a:r>
              <a:rPr lang="ru-RU" sz="2400" b="0" dirty="0"/>
              <a:t>Формирование навыков обозначения и использования символа</a:t>
            </a:r>
          </a:p>
        </p:txBody>
      </p:sp>
      <p:sp>
        <p:nvSpPr>
          <p:cNvPr id="4" name="Скругленный прямоугольник 3"/>
          <p:cNvSpPr/>
          <p:nvPr/>
        </p:nvSpPr>
        <p:spPr>
          <a:xfrm>
            <a:off x="467544" y="1700808"/>
            <a:ext cx="7632848" cy="43924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just">
              <a:buFont typeface="Arial" pitchFamily="34" charset="0"/>
              <a:buChar char="•"/>
            </a:pPr>
            <a:r>
              <a:rPr lang="ru-RU" sz="1400" dirty="0">
                <a:latin typeface="Book Antiqua" pitchFamily="18" charset="0"/>
              </a:rPr>
              <a:t>Рассматривание различных предметов, а также их двухмерных представлений, то есть фотографий, иллюстраций, отдельных картинок способствует развитию навыков обобщать и абстрагироваться от несущественных подробностей.</a:t>
            </a:r>
          </a:p>
          <a:p>
            <a:pPr marL="285750" indent="-285750" algn="just">
              <a:buFont typeface="Arial" pitchFamily="34" charset="0"/>
              <a:buChar char="•"/>
            </a:pPr>
            <a:r>
              <a:rPr lang="ru-RU" sz="1400" dirty="0">
                <a:latin typeface="Book Antiqua" pitchFamily="18" charset="0"/>
              </a:rPr>
              <a:t>Ученик привыкает к различным изображениям предмета. Со временем он сможет обозначать символами также героев и предметы, описанные в книгах, сможет их использовать во время рассказа.</a:t>
            </a:r>
          </a:p>
          <a:p>
            <a:pPr marL="285750" indent="-285750" algn="just">
              <a:buFont typeface="Arial" pitchFamily="34" charset="0"/>
              <a:buChar char="•"/>
            </a:pPr>
            <a:r>
              <a:rPr lang="ru-RU" sz="1400" dirty="0">
                <a:latin typeface="Book Antiqua" pitchFamily="18" charset="0"/>
              </a:rPr>
              <a:t>Далее словарь ученика пополняют названия, обозначающие лиц (вначале те, которые наиболее близки ребенку). Прежде чем ввести символ данного лица, ребенок учится узнавать их на фотографиях. Затем ученик познает символы действий. Подобно тому, как он собирал информацию о предмете, он должен сам познакомиться с действием, а лучше всего испытать его. Этапу введения символа может предшествовать представление действия с помощью иллюстраций.</a:t>
            </a:r>
          </a:p>
          <a:p>
            <a:pPr marL="285750" indent="-285750" algn="just">
              <a:buFont typeface="Arial" pitchFamily="34" charset="0"/>
              <a:buChar char="•"/>
            </a:pPr>
            <a:r>
              <a:rPr lang="ru-RU" sz="1400" dirty="0">
                <a:latin typeface="Book Antiqua" pitchFamily="18" charset="0"/>
              </a:rPr>
              <a:t>Очередными частями речи, пополняющими словарь ученика, будут прилагательные, определяющие признаки предметов, явлений, а также чувства и состояния. Определения времени, предлоги и числительные — следующий этап обучения, для которого необходимо развитие соответствующих познавательных возможностей.</a:t>
            </a:r>
          </a:p>
        </p:txBody>
      </p:sp>
      <p:pic>
        <p:nvPicPr>
          <p:cNvPr id="1026" name="Picture 2" descr="C:\Users\User\Desktop\Для презентации\12747254-pictogram-showing-figures-happy-fami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8115" y="260648"/>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77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88640"/>
            <a:ext cx="6512511" cy="432048"/>
          </a:xfrm>
        </p:spPr>
        <p:txBody>
          <a:bodyPr/>
          <a:lstStyle/>
          <a:p>
            <a:pPr marL="0" indent="0" algn="ctr">
              <a:buNone/>
            </a:pPr>
            <a:r>
              <a:rPr lang="ru-RU" sz="1800" b="0" dirty="0">
                <a:latin typeface="Book Antiqua" pitchFamily="18" charset="0"/>
              </a:rPr>
              <a:t>Построение выражений и предложений</a:t>
            </a:r>
          </a:p>
        </p:txBody>
      </p:sp>
      <p:sp>
        <p:nvSpPr>
          <p:cNvPr id="4" name="Скругленный прямоугольник 3"/>
          <p:cNvSpPr/>
          <p:nvPr/>
        </p:nvSpPr>
        <p:spPr>
          <a:xfrm>
            <a:off x="278155" y="3284984"/>
            <a:ext cx="8352928" cy="28803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latin typeface="Book Antiqua" pitchFamily="18" charset="0"/>
              </a:rPr>
              <a:t>Высказывания неговорящих учеников часто примитивны. </a:t>
            </a:r>
            <a:r>
              <a:rPr lang="ru-RU" sz="1200" dirty="0" smtClean="0">
                <a:latin typeface="Book Antiqua" pitchFamily="18" charset="0"/>
              </a:rPr>
              <a:t>Одно </a:t>
            </a:r>
            <a:r>
              <a:rPr lang="ru-RU" sz="1200" dirty="0">
                <a:latin typeface="Book Antiqua" pitchFamily="18" charset="0"/>
              </a:rPr>
              <a:t>из первых </a:t>
            </a:r>
            <a:r>
              <a:rPr lang="ru-RU" sz="1200" dirty="0" smtClean="0">
                <a:latin typeface="Book Antiqua" pitchFamily="18" charset="0"/>
              </a:rPr>
              <a:t>упражнений </a:t>
            </a:r>
            <a:r>
              <a:rPr lang="ru-RU" sz="1200" dirty="0">
                <a:latin typeface="Book Antiqua" pitchFamily="18" charset="0"/>
              </a:rPr>
              <a:t>— соединение существительного с личным местоимением. Ученики подписывают свои вещи, используя выражения типа: мой стул, моя </a:t>
            </a:r>
            <a:r>
              <a:rPr lang="ru-RU" sz="1200" dirty="0" smtClean="0">
                <a:latin typeface="Book Antiqua" pitchFamily="18" charset="0"/>
              </a:rPr>
              <a:t>кружка. </a:t>
            </a:r>
            <a:r>
              <a:rPr lang="ru-RU" sz="1200" dirty="0">
                <a:latin typeface="Book Antiqua" pitchFamily="18" charset="0"/>
              </a:rPr>
              <a:t>Вместо местоимения можно длительное время использовать фотографию ребенка.</a:t>
            </a:r>
          </a:p>
          <a:p>
            <a:pPr algn="just"/>
            <a:r>
              <a:rPr lang="ru-RU" sz="1200" dirty="0" smtClean="0">
                <a:latin typeface="Book Antiqua" pitchFamily="18" charset="0"/>
              </a:rPr>
              <a:t>Далее </a:t>
            </a:r>
            <a:r>
              <a:rPr lang="ru-RU" sz="1200" dirty="0">
                <a:latin typeface="Book Antiqua" pitchFamily="18" charset="0"/>
              </a:rPr>
              <a:t>мы учим </a:t>
            </a:r>
            <a:r>
              <a:rPr lang="ru-RU" sz="1200" dirty="0" smtClean="0">
                <a:latin typeface="Book Antiqua" pitchFamily="18" charset="0"/>
              </a:rPr>
              <a:t>ребенка </a:t>
            </a:r>
            <a:r>
              <a:rPr lang="ru-RU" sz="1200" dirty="0">
                <a:latin typeface="Book Antiqua" pitchFamily="18" charset="0"/>
              </a:rPr>
              <a:t>строить предложения. Обычно первые предложения содержат просьбу типа: Я хочу... Они имеют значительную «созидательную силу», а это связано с хорошей мотивацией к коммуникации. Одновременно мы учим ребенка строить изъяснительные предложения. Ученики могут описывать совершаемые ими действия во время учебного дня, например:</a:t>
            </a:r>
          </a:p>
          <a:p>
            <a:pPr algn="just"/>
            <a:r>
              <a:rPr lang="ru-RU" sz="1200" dirty="0">
                <a:latin typeface="Book Antiqua" pitchFamily="18" charset="0"/>
              </a:rPr>
              <a:t>Я отдыхаю Я слушаю</a:t>
            </a:r>
          </a:p>
          <a:p>
            <a:pPr algn="just"/>
            <a:r>
              <a:rPr lang="ru-RU" sz="1200" dirty="0" smtClean="0">
                <a:latin typeface="Book Antiqua" pitchFamily="18" charset="0"/>
              </a:rPr>
              <a:t>Таким </a:t>
            </a:r>
            <a:r>
              <a:rPr lang="ru-RU" sz="1200" dirty="0">
                <a:latin typeface="Book Antiqua" pitchFamily="18" charset="0"/>
              </a:rPr>
              <a:t>образом они учатся рассказывать о текущих событиях, комментировать и подписывать символами рассматриваемые фотографии. </a:t>
            </a:r>
          </a:p>
        </p:txBody>
      </p:sp>
      <p:pic>
        <p:nvPicPr>
          <p:cNvPr id="2051" name="Picture 3" descr="C:\Users\User\Desktop\Для презентации\207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166" y="836712"/>
            <a:ext cx="2986906" cy="223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5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6512511" cy="496992"/>
          </a:xfrm>
        </p:spPr>
        <p:txBody>
          <a:bodyPr/>
          <a:lstStyle/>
          <a:p>
            <a:pPr algn="ctr"/>
            <a:r>
              <a:rPr lang="ru-RU" sz="2000" b="0" dirty="0"/>
              <a:t>ТЕХНИКИ ИСПОЛЬЗОВАНИЯ СИМВОЛОВ</a:t>
            </a:r>
          </a:p>
        </p:txBody>
      </p:sp>
      <p:sp>
        <p:nvSpPr>
          <p:cNvPr id="4" name="Скругленный прямоугольник 3"/>
          <p:cNvSpPr/>
          <p:nvPr/>
        </p:nvSpPr>
        <p:spPr>
          <a:xfrm>
            <a:off x="323528" y="980728"/>
            <a:ext cx="8568952" cy="56166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200" dirty="0" smtClean="0">
                <a:latin typeface="Book Antiqua" pitchFamily="18" charset="0"/>
              </a:rPr>
              <a:t>1. Утренний уголок</a:t>
            </a:r>
          </a:p>
          <a:p>
            <a:pPr algn="just"/>
            <a:r>
              <a:rPr lang="ru-RU" sz="1200" dirty="0" smtClean="0">
                <a:latin typeface="Book Antiqua" pitchFamily="18" charset="0"/>
              </a:rPr>
              <a:t>Утренний уголок — это форма образовательных занятий. Ежедневно, в одно и то же время, в постоянном месте школьной группе предоставлено время для беседы и других, почти ритуальных действий, тесно связанных с искусством коммуникации. </a:t>
            </a:r>
          </a:p>
          <a:p>
            <a:pPr algn="just"/>
            <a:r>
              <a:rPr lang="ru-RU" sz="1200" dirty="0" smtClean="0">
                <a:latin typeface="Book Antiqua" pitchFamily="18" charset="0"/>
              </a:rPr>
              <a:t>2. Тетрадь для переписки</a:t>
            </a:r>
          </a:p>
          <a:p>
            <a:pPr algn="just"/>
            <a:r>
              <a:rPr lang="ru-RU" sz="1200" dirty="0" smtClean="0">
                <a:latin typeface="Book Antiqua" pitchFamily="18" charset="0"/>
              </a:rPr>
              <a:t>Чтобы ежедневно иметь новую тему для бесед с учеником, тему ему близкую, мотивирующую высказывания, можно завести тетрадь для переписки между родителями и учителями. </a:t>
            </a:r>
          </a:p>
          <a:p>
            <a:pPr algn="just"/>
            <a:r>
              <a:rPr lang="ru-RU" sz="1200" dirty="0" smtClean="0">
                <a:latin typeface="Book Antiqua" pitchFamily="18" charset="0"/>
              </a:rPr>
              <a:t>3. Составление распорядка дня</a:t>
            </a:r>
          </a:p>
          <a:p>
            <a:pPr algn="just"/>
            <a:r>
              <a:rPr lang="ru-RU" sz="1200" dirty="0" smtClean="0">
                <a:latin typeface="Book Antiqua" pitchFamily="18" charset="0"/>
              </a:rPr>
              <a:t>В начале каждого дня ученик размещает на стенде ряд символов, означающих школьные занятия, ожидающие его в этот день. Можно вставить в этот ряд фотографии людей, с которыми он встречается. </a:t>
            </a:r>
          </a:p>
          <a:p>
            <a:pPr algn="just"/>
            <a:r>
              <a:rPr lang="ru-RU" sz="1200" dirty="0" smtClean="0">
                <a:latin typeface="Book Antiqua" pitchFamily="18" charset="0"/>
              </a:rPr>
              <a:t>4. Стенд времени и погоды</a:t>
            </a:r>
          </a:p>
          <a:p>
            <a:pPr algn="just"/>
            <a:r>
              <a:rPr lang="ru-RU" sz="1200" dirty="0" smtClean="0">
                <a:latin typeface="Book Antiqua" pitchFamily="18" charset="0"/>
              </a:rPr>
              <a:t>5. Стенд выбора</a:t>
            </a:r>
          </a:p>
          <a:p>
            <a:pPr algn="just"/>
            <a:r>
              <a:rPr lang="ru-RU" sz="1200" dirty="0" smtClean="0">
                <a:latin typeface="Book Antiqua" pitchFamily="18" charset="0"/>
              </a:rPr>
              <a:t>Ученик должен иметь возможность совершать выбор и принимать решения, касающиеся его повседневной жизни. Он может выбрать, что надеть, что съесть на завтрак, выпить какао или чай, выбрать, чем будет заниматься в свободное время. Он не всегда может непосредственно показать на выбранные вещи или действие, поэтому необходимо подготовить определенные символы и поместить их на больших листах бумаги или на месте, непосредственно связанном с совершаемым выбором. </a:t>
            </a:r>
          </a:p>
          <a:p>
            <a:pPr algn="just"/>
            <a:r>
              <a:rPr lang="ru-RU" sz="1200" dirty="0" smtClean="0">
                <a:latin typeface="Book Antiqua" pitchFamily="18" charset="0"/>
              </a:rPr>
              <a:t>который хочет надеть.</a:t>
            </a:r>
          </a:p>
          <a:p>
            <a:pPr algn="just"/>
            <a:r>
              <a:rPr lang="ru-RU" sz="1200" dirty="0">
                <a:latin typeface="Book Antiqua" pitchFamily="18" charset="0"/>
              </a:rPr>
              <a:t>6. Тематические стенды</a:t>
            </a:r>
          </a:p>
          <a:p>
            <a:pPr algn="just"/>
            <a:r>
              <a:rPr lang="ru-RU" sz="1200" dirty="0">
                <a:latin typeface="Book Antiqua" pitchFamily="18" charset="0"/>
              </a:rPr>
              <a:t>В некоторых социальных ситуациях, на некоторых школьных занятиях помогают тематические стенды. В одном месте ученик может найти символы, связанные с конкретной темой, например: покупки в магазине, заказ еды в ресторане, святая исповедь, занятия домоводством или труд. </a:t>
            </a:r>
          </a:p>
          <a:p>
            <a:pPr algn="just"/>
            <a:r>
              <a:rPr lang="ru-RU" sz="1200" dirty="0">
                <a:latin typeface="Book Antiqua" pitchFamily="18" charset="0"/>
              </a:rPr>
              <a:t>7. Школьные тетради</a:t>
            </a:r>
          </a:p>
          <a:p>
            <a:pPr algn="just"/>
            <a:r>
              <a:rPr lang="ru-RU" sz="1200" dirty="0">
                <a:latin typeface="Book Antiqua" pitchFamily="18" charset="0"/>
              </a:rPr>
              <a:t>У учеников есть свои тетради — «</a:t>
            </a:r>
            <a:r>
              <a:rPr lang="ru-RU" sz="1200" dirty="0" err="1">
                <a:latin typeface="Book Antiqua" pitchFamily="18" charset="0"/>
              </a:rPr>
              <a:t>сегрегаторы</a:t>
            </a:r>
            <a:r>
              <a:rPr lang="ru-RU" sz="1200" dirty="0">
                <a:latin typeface="Book Antiqua" pitchFamily="18" charset="0"/>
              </a:rPr>
              <a:t>». В середине находятся «разделы», соответствующие отдельным школьным занятиям. Они разделены цветными листами, на каждый из которых наклеен символ занятий. На странице, на которой наклеен символ «летопись», находятся ксерокопированные страницы школьной летописи, на странице «домашнее хозяйство» — подготовленные учениками кулинарные рецепты</a:t>
            </a:r>
          </a:p>
          <a:p>
            <a:pPr algn="just"/>
            <a:endParaRPr lang="ru-RU" sz="1200" dirty="0">
              <a:latin typeface="Book Antiqua" pitchFamily="18" charset="0"/>
            </a:endParaRPr>
          </a:p>
        </p:txBody>
      </p:sp>
    </p:spTree>
    <p:extLst>
      <p:ext uri="{BB962C8B-B14F-4D97-AF65-F5344CB8AC3E}">
        <p14:creationId xmlns:p14="http://schemas.microsoft.com/office/powerpoint/2010/main" val="423885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76672"/>
            <a:ext cx="6512511" cy="1143000"/>
          </a:xfrm>
        </p:spPr>
        <p:txBody>
          <a:bodyPr/>
          <a:lstStyle/>
          <a:p>
            <a:pPr marL="0" indent="0">
              <a:buNone/>
            </a:pPr>
            <a:r>
              <a:rPr lang="ru-RU" sz="2000" dirty="0" smtClean="0"/>
              <a:t>Вспомогательные способы коммуникации</a:t>
            </a:r>
            <a:endParaRPr lang="ru-RU" sz="2000" dirty="0"/>
          </a:p>
        </p:txBody>
      </p:sp>
      <p:sp>
        <p:nvSpPr>
          <p:cNvPr id="3" name="Объект 2"/>
          <p:cNvSpPr>
            <a:spLocks noGrp="1"/>
          </p:cNvSpPr>
          <p:nvPr>
            <p:ph sz="quarter" idx="13"/>
          </p:nvPr>
        </p:nvSpPr>
        <p:spPr>
          <a:xfrm>
            <a:off x="323528" y="980728"/>
            <a:ext cx="8496944" cy="54006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45720" indent="0">
              <a:buNone/>
            </a:pPr>
            <a:r>
              <a:rPr lang="ru-RU" sz="1400" dirty="0">
                <a:latin typeface="Book Antiqua" pitchFamily="18" charset="0"/>
              </a:rPr>
              <a:t>Из-за повреждений </a:t>
            </a:r>
            <a:r>
              <a:rPr lang="ru-RU" sz="1400" dirty="0" smtClean="0">
                <a:latin typeface="Book Antiqua" pitchFamily="18" charset="0"/>
              </a:rPr>
              <a:t>ЦНС некоторые дети с УО </a:t>
            </a:r>
            <a:r>
              <a:rPr lang="ru-RU" sz="1400" dirty="0">
                <a:latin typeface="Book Antiqua" pitchFamily="18" charset="0"/>
              </a:rPr>
              <a:t>не могут говорить. Но они понимают речь и с помощью жестов, фотографий, картинок, пиктограмм, символов </a:t>
            </a:r>
            <a:r>
              <a:rPr lang="ru-RU" sz="1400" dirty="0" smtClean="0">
                <a:latin typeface="Book Antiqua" pitchFamily="18" charset="0"/>
              </a:rPr>
              <a:t>общаются </a:t>
            </a:r>
            <a:r>
              <a:rPr lang="ru-RU" sz="1400" dirty="0">
                <a:latin typeface="Book Antiqua" pitchFamily="18" charset="0"/>
              </a:rPr>
              <a:t>с </a:t>
            </a:r>
            <a:r>
              <a:rPr lang="ru-RU" sz="1400" dirty="0" smtClean="0">
                <a:latin typeface="Book Antiqua" pitchFamily="18" charset="0"/>
              </a:rPr>
              <a:t>другими …</a:t>
            </a:r>
          </a:p>
          <a:p>
            <a:pPr marL="388620" indent="-342900">
              <a:buAutoNum type="arabicPeriod"/>
            </a:pPr>
            <a:r>
              <a:rPr lang="ru-RU" sz="1400" dirty="0" smtClean="0">
                <a:latin typeface="Book Antiqua" pitchFamily="18" charset="0"/>
              </a:rPr>
              <a:t>Пиктограммы </a:t>
            </a:r>
            <a:r>
              <a:rPr lang="ru-RU" sz="1400" dirty="0">
                <a:latin typeface="Book Antiqua" pitchFamily="18" charset="0"/>
              </a:rPr>
              <a:t>— набор из 600 картинок размером 10x10 см. Они разделены на несколько категорий: люди, части тела, одежда, предметы, кухня, ванная комната, еда, овощи, животные, игрушки, парк, погода, музыка, спорт, чувства, профессии, транспортные средства, места, действия, праздники, особенности, положение в пространстве, цифры, формы контакта. В наборе очень мало абстрактных понятий. Пиктограммы четкие, нет большого количества лишних деталей. Основная картинка на пиктограмме белая, фон — черный. На каждой картинке имеется подпись, информирующая о значении этого знака</a:t>
            </a:r>
            <a:r>
              <a:rPr lang="ru-RU" sz="1400" dirty="0" smtClean="0">
                <a:latin typeface="Book Antiqua" pitchFamily="18" charset="0"/>
              </a:rPr>
              <a:t>.</a:t>
            </a:r>
          </a:p>
          <a:p>
            <a:pPr marL="388620" indent="-342900">
              <a:buAutoNum type="arabicPeriod"/>
            </a:pPr>
            <a:r>
              <a:rPr lang="ru-RU" sz="1400" dirty="0">
                <a:latin typeface="Book Antiqua" pitchFamily="18" charset="0"/>
              </a:rPr>
              <a:t>Pictogram Communication Symbols Mayer-Johnson (PCS) — </a:t>
            </a:r>
            <a:r>
              <a:rPr lang="ru-RU" sz="1400" dirty="0" smtClean="0">
                <a:latin typeface="Book Antiqua" pitchFamily="18" charset="0"/>
              </a:rPr>
              <a:t>отдельные понятия представлены в виде рисунков. </a:t>
            </a:r>
            <a:r>
              <a:rPr lang="ru-RU" sz="1400" dirty="0">
                <a:latin typeface="Book Antiqua" pitchFamily="18" charset="0"/>
              </a:rPr>
              <a:t>Они сложнее пиктограмм, содержат больше подробностей, поэтому немного точнее, чем пиктограммы, иллюстрируют отдельные понятия. Всего их более 3000, причем некоторым понятиям соответствуют два разных рисунка</a:t>
            </a:r>
            <a:r>
              <a:rPr lang="ru-RU" sz="1400" dirty="0" smtClean="0">
                <a:latin typeface="Book Antiqua" pitchFamily="18" charset="0"/>
              </a:rPr>
              <a:t>.</a:t>
            </a:r>
          </a:p>
          <a:p>
            <a:pPr marL="388620" indent="-342900">
              <a:buAutoNum type="arabicPeriod"/>
            </a:pPr>
            <a:r>
              <a:rPr lang="ru-RU" sz="1400" dirty="0">
                <a:latin typeface="Book Antiqua" pitchFamily="18" charset="0"/>
              </a:rPr>
              <a:t>Система знаков Блисса (Bliss System) — состоит из около 30 простых графических форм, которые, соединяясь согласно строго определенным правилам, создают символы отдельных понятий. Пользователь может сам создавать новые, необходимые ему символы, если их нет в словаре. Эта система позволяет создавать высказывания с учетом некоторых грамматических </a:t>
            </a:r>
            <a:r>
              <a:rPr lang="ru-RU" sz="1400" dirty="0" smtClean="0">
                <a:latin typeface="Book Antiqua" pitchFamily="18" charset="0"/>
              </a:rPr>
              <a:t>структур</a:t>
            </a:r>
          </a:p>
          <a:p>
            <a:pPr marL="388620" indent="-342900">
              <a:buAutoNum type="arabicPeriod"/>
            </a:pPr>
            <a:r>
              <a:rPr lang="ru-RU" sz="1400" dirty="0">
                <a:latin typeface="Book Antiqua" pitchFamily="18" charset="0"/>
              </a:rPr>
              <a:t>Датская система жестов — используемая в датских коррекционных школах система жестов, приближенных к естественным. Для коммуникации с их помощью не требуется особая мануальная точность.</a:t>
            </a:r>
          </a:p>
          <a:p>
            <a:pPr marL="388620" indent="-342900">
              <a:buAutoNum type="arabicPeriod"/>
            </a:pPr>
            <a:r>
              <a:rPr lang="ru-RU" sz="1400" dirty="0" smtClean="0">
                <a:latin typeface="Book Antiqua" pitchFamily="18" charset="0"/>
              </a:rPr>
              <a:t>Система </a:t>
            </a:r>
            <a:r>
              <a:rPr lang="ru-RU" sz="1400" dirty="0">
                <a:latin typeface="Book Antiqua" pitchFamily="18" charset="0"/>
              </a:rPr>
              <a:t>жестов Makaton — словарь жестов, созданный на базе американского языка жестов. Для использования этой системы необходимо умение хорошо себя контролировать и хорошая координация движений рук. В настоящее время словарь содержит 350 знаков. Они подобраны после тщательного анализа лексики, наиболее часто используемой в контактах со взрослыми и детьми, имеющими значительные сложности в общении. Освоив отдельные знаки, из них можно составлять различные комбинации фраз и предложений.</a:t>
            </a:r>
          </a:p>
          <a:p>
            <a:pPr marL="388620" indent="-342900">
              <a:buAutoNum type="arabicPeriod"/>
            </a:pPr>
            <a:endParaRPr lang="ru-RU" sz="1400" dirty="0" smtClean="0">
              <a:latin typeface="Book Antiqua" pitchFamily="18" charset="0"/>
            </a:endParaRPr>
          </a:p>
          <a:p>
            <a:pPr marL="388620" indent="-342900">
              <a:buAutoNum type="arabicPeriod"/>
            </a:pPr>
            <a:endParaRPr lang="ru-RU" sz="1400" dirty="0">
              <a:latin typeface="Book Antiqua" pitchFamily="18" charset="0"/>
            </a:endParaRPr>
          </a:p>
        </p:txBody>
      </p:sp>
    </p:spTree>
    <p:extLst>
      <p:ext uri="{BB962C8B-B14F-4D97-AF65-F5344CB8AC3E}">
        <p14:creationId xmlns:p14="http://schemas.microsoft.com/office/powerpoint/2010/main" val="1844254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sp>
        <p:nvSpPr>
          <p:cNvPr id="4" name="Скругленный прямоугольник 3"/>
          <p:cNvSpPr/>
          <p:nvPr/>
        </p:nvSpPr>
        <p:spPr>
          <a:xfrm>
            <a:off x="755576" y="620688"/>
            <a:ext cx="7920880" cy="56886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200" dirty="0" smtClean="0">
                <a:latin typeface="Book Antiqua" pitchFamily="18" charset="0"/>
              </a:rPr>
              <a:t>8. «Подписывание» книг, кассет, личных принадлежностей</a:t>
            </a:r>
          </a:p>
          <a:p>
            <a:pPr algn="just"/>
            <a:r>
              <a:rPr lang="ru-RU" sz="1200" dirty="0" smtClean="0">
                <a:latin typeface="Book Antiqua" pitchFamily="18" charset="0"/>
              </a:rPr>
              <a:t>«Подписывая» книги, магнитофонные кассеты, содержимое шкафчиков, то есть наклеивая на предметы их символы, мы совершенствуем у учеников умение ориентироваться в окружении, а также закрепляем изученные символы.</a:t>
            </a:r>
          </a:p>
          <a:p>
            <a:pPr algn="just"/>
            <a:r>
              <a:rPr lang="ru-RU" sz="1200" dirty="0" smtClean="0">
                <a:latin typeface="Book Antiqua" pitchFamily="18" charset="0"/>
              </a:rPr>
              <a:t>9. Планирование действий</a:t>
            </a:r>
          </a:p>
          <a:p>
            <a:pPr algn="just"/>
            <a:r>
              <a:rPr lang="ru-RU" sz="1200" dirty="0" smtClean="0">
                <a:latin typeface="Book Antiqua" pitchFamily="18" charset="0"/>
              </a:rPr>
              <a:t>Ученики часто сталкиваются с проблемой планирования действий. Рекомендуется составлять с ними планы различных действий: выполнение работ на практических занятиях, экскурсии, покупки, кулинарные рецепты.</a:t>
            </a:r>
          </a:p>
          <a:p>
            <a:pPr algn="just"/>
            <a:r>
              <a:rPr lang="ru-RU" sz="1200" dirty="0" smtClean="0">
                <a:latin typeface="Book Antiqua" pitchFamily="18" charset="0"/>
              </a:rPr>
              <a:t>10. Объяснение, чтение и пересказ книг</a:t>
            </a:r>
          </a:p>
          <a:p>
            <a:pPr algn="just"/>
            <a:r>
              <a:rPr lang="ru-RU" sz="1200" dirty="0" smtClean="0">
                <a:latin typeface="Book Antiqua" pitchFamily="18" charset="0"/>
              </a:rPr>
              <a:t>Неговорящим ученикам необходимо дать возможность рассказывать о событиях из жизни книжных героев и комментировать их. Их можно разыгрывать в коротких сценках, можно иллюстрировать текст символами, наклеивая их прямо в книгу или создавая свою</a:t>
            </a:r>
          </a:p>
          <a:p>
            <a:pPr algn="just"/>
            <a:r>
              <a:rPr lang="ru-RU" sz="1200" dirty="0">
                <a:latin typeface="Book Antiqua" pitchFamily="18" charset="0"/>
              </a:rPr>
              <a:t>11. Летопись </a:t>
            </a:r>
            <a:r>
              <a:rPr lang="ru-RU" sz="1200" dirty="0" smtClean="0">
                <a:latin typeface="Book Antiqua" pitchFamily="18" charset="0"/>
              </a:rPr>
              <a:t>класса</a:t>
            </a:r>
          </a:p>
          <a:p>
            <a:pPr algn="just"/>
            <a:r>
              <a:rPr lang="ru-RU" sz="1200" dirty="0">
                <a:latin typeface="Book Antiqua" pitchFamily="18" charset="0"/>
              </a:rPr>
              <a:t>Благодаря этому дети учатся рассказывать о событиях, в которых принимали участие, находить наиболее важные и характерные для этих событий действия и отличать чувства, которые им тогда сопутствовали.</a:t>
            </a:r>
          </a:p>
          <a:p>
            <a:pPr algn="just"/>
            <a:r>
              <a:rPr lang="ru-RU" sz="1200" dirty="0">
                <a:latin typeface="Book Antiqua" pitchFamily="18" charset="0"/>
              </a:rPr>
              <a:t>12. Клуб Блисса</a:t>
            </a:r>
          </a:p>
          <a:p>
            <a:pPr algn="just"/>
            <a:r>
              <a:rPr lang="ru-RU" sz="1200" dirty="0">
                <a:latin typeface="Book Antiqua" pitchFamily="18" charset="0"/>
              </a:rPr>
              <a:t>Идея этих занятий заимствована в начальной школе № 328 в Варшаве. Ученики трех классов встречаются раз в неделю и, сидя вокруг стола, отвечают на один вопрос, подготовленный учителем. Таким образом они учатся отвечать и слушать высказывания товарищей, могут лучше узнать друг друга. Вопросы разные — от очень простых (</a:t>
            </a:r>
            <a:r>
              <a:rPr lang="ru-RU" sz="1200" dirty="0" err="1">
                <a:latin typeface="Book Antiqua" pitchFamily="18" charset="0"/>
              </a:rPr>
              <a:t>Скем</a:t>
            </a:r>
            <a:r>
              <a:rPr lang="ru-RU" sz="1200" dirty="0">
                <a:latin typeface="Book Antiqua" pitchFamily="18" charset="0"/>
              </a:rPr>
              <a:t> ты живешь?), немного более сложных (Какие занятия в школе ты больше всего любишь ?) до очень сложных (Как ты думаешь, чему еще ты мог бы научиться?).</a:t>
            </a:r>
          </a:p>
          <a:p>
            <a:pPr algn="just"/>
            <a:endParaRPr lang="ru-RU" sz="1200" dirty="0" smtClean="0">
              <a:latin typeface="Book Antiqua" pitchFamily="18" charset="0"/>
            </a:endParaRPr>
          </a:p>
          <a:p>
            <a:pPr algn="just"/>
            <a:endParaRPr lang="ru-RU" sz="1200" dirty="0">
              <a:latin typeface="Book Antiqua" pitchFamily="18" charset="0"/>
            </a:endParaRPr>
          </a:p>
        </p:txBody>
      </p:sp>
    </p:spTree>
    <p:extLst>
      <p:ext uri="{BB962C8B-B14F-4D97-AF65-F5344CB8AC3E}">
        <p14:creationId xmlns:p14="http://schemas.microsoft.com/office/powerpoint/2010/main" val="419537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478216" cy="857032"/>
          </a:xfrm>
        </p:spPr>
        <p:txBody>
          <a:bodyPr/>
          <a:lstStyle/>
          <a:p>
            <a:pPr marL="0" indent="0" algn="ctr">
              <a:buNone/>
            </a:pPr>
            <a:r>
              <a:rPr lang="ru-RU" sz="2000" b="0" dirty="0">
                <a:latin typeface="Book Antiqua" pitchFamily="18" charset="0"/>
              </a:rPr>
              <a:t>ЛИЧНЫЕ ВСПОМОГАТЕЛЬНЫЕ СРЕДСТВА ДЛЯ ОБЩЕНИЯ</a:t>
            </a:r>
          </a:p>
        </p:txBody>
      </p:sp>
      <p:sp>
        <p:nvSpPr>
          <p:cNvPr id="4" name="Скругленный прямоугольник 3"/>
          <p:cNvSpPr/>
          <p:nvPr/>
        </p:nvSpPr>
        <p:spPr>
          <a:xfrm>
            <a:off x="683568" y="4221088"/>
            <a:ext cx="7848872" cy="20882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latin typeface="Book Antiqua" pitchFamily="18" charset="0"/>
              </a:rPr>
              <a:t>Личный словарь заменяет ученику речь, поэтому он должен привыкнуть всегда носить его с собой. Словари могут быть выполнены в виде таблицы или книжки</a:t>
            </a:r>
            <a:r>
              <a:rPr lang="ru-RU" dirty="0"/>
              <a:t>.</a:t>
            </a:r>
          </a:p>
        </p:txBody>
      </p:sp>
      <p:pic>
        <p:nvPicPr>
          <p:cNvPr id="3074" name="Picture 2" descr="C:\Users\User\Desktop\Для презентации\1e_955954_t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052736"/>
            <a:ext cx="2880320" cy="289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147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6512511" cy="1143000"/>
          </a:xfrm>
        </p:spPr>
        <p:txBody>
          <a:bodyPr/>
          <a:lstStyle/>
          <a:p>
            <a:pPr marL="0" indent="0">
              <a:buNone/>
            </a:pPr>
            <a:r>
              <a:rPr lang="ru-RU" sz="2000" dirty="0" smtClean="0"/>
              <a:t>Диагностирование коммуникативного навыка</a:t>
            </a:r>
            <a:endParaRPr lang="ru-RU" sz="2000" dirty="0"/>
          </a:p>
        </p:txBody>
      </p:sp>
      <p:sp>
        <p:nvSpPr>
          <p:cNvPr id="3" name="Объект 2"/>
          <p:cNvSpPr>
            <a:spLocks noGrp="1"/>
          </p:cNvSpPr>
          <p:nvPr>
            <p:ph sz="quarter" idx="13"/>
          </p:nvPr>
        </p:nvSpPr>
        <p:spPr>
          <a:xfrm>
            <a:off x="827584" y="1052736"/>
            <a:ext cx="7632848" cy="498688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45720" indent="0">
              <a:buNone/>
            </a:pPr>
            <a:r>
              <a:rPr lang="ru-RU" sz="1400" dirty="0" smtClean="0">
                <a:latin typeface="Book Antiqua" pitchFamily="18" charset="0"/>
              </a:rPr>
              <a:t>Планированию </a:t>
            </a:r>
            <a:r>
              <a:rPr lang="ru-RU" sz="1400" dirty="0">
                <a:latin typeface="Book Antiqua" pitchFamily="18" charset="0"/>
              </a:rPr>
              <a:t>всех образовательных действий должно предшествовать распознавание потребностей, актуальных навыков и возможностей </a:t>
            </a:r>
            <a:r>
              <a:rPr lang="ru-RU" sz="1400" dirty="0" smtClean="0">
                <a:latin typeface="Book Antiqua" pitchFamily="18" charset="0"/>
              </a:rPr>
              <a:t>ребенка:</a:t>
            </a:r>
          </a:p>
          <a:p>
            <a:pPr marL="45720" indent="0">
              <a:buNone/>
            </a:pPr>
            <a:endParaRPr lang="ru-RU" sz="1400" dirty="0" smtClean="0">
              <a:latin typeface="Book Antiqua" pitchFamily="18" charset="0"/>
            </a:endParaRPr>
          </a:p>
          <a:p>
            <a:pPr marL="45720" indent="0">
              <a:buNone/>
            </a:pPr>
            <a:r>
              <a:rPr lang="ru-RU" sz="1400" dirty="0" smtClean="0">
                <a:latin typeface="Book Antiqua" pitchFamily="18" charset="0"/>
              </a:rPr>
              <a:t>□ Специальная </a:t>
            </a:r>
            <a:r>
              <a:rPr lang="ru-RU" sz="1400" dirty="0">
                <a:latin typeface="Book Antiqua" pitchFamily="18" charset="0"/>
              </a:rPr>
              <a:t>диагностика — указывает на виды дисфункций у ребенка и причины их возникновения. Дает подробную информацию о нейроанатомических условиях функционирования ребенка (зрение, слух, работа мозга). К этой категории можно отнести медицинскую диагностику (неврологическую, реабилитационную, окулистическую, аудилогическую и др.), а также логопедическую и психологическую, учитывающую результаты специальных исследований. Одной из целей этих диагностик может быть поиск причины отсутствия речи или ее нарушений у ребенка, а также указание клинических оснований ее развития</a:t>
            </a:r>
            <a:r>
              <a:rPr lang="ru-RU" sz="1400" dirty="0" smtClean="0">
                <a:latin typeface="Book Antiqua" pitchFamily="18" charset="0"/>
              </a:rPr>
              <a:t>.</a:t>
            </a:r>
          </a:p>
          <a:p>
            <a:pPr marL="45720" indent="0">
              <a:buNone/>
            </a:pPr>
            <a:endParaRPr lang="ru-RU" sz="1400" dirty="0">
              <a:latin typeface="Book Antiqua" pitchFamily="18" charset="0"/>
            </a:endParaRPr>
          </a:p>
          <a:p>
            <a:pPr marL="45720" indent="0">
              <a:buNone/>
            </a:pPr>
            <a:r>
              <a:rPr lang="ru-RU" sz="1400" dirty="0">
                <a:latin typeface="Book Antiqua" pitchFamily="18" charset="0"/>
              </a:rPr>
              <a:t>□ Функциональная диагностика — охватывает актуальные навыки ребенка, в данном случае в сфере коммуникации, познавательного и моторного развития. Позволяет определить навыки, которые ребенок уже может совершенствовать, и те, которые он может приобрести в ближайшем времени. В описании развития отдельных навыков хорошо учесть качество, эффективность и оптимальные условия функционирования</a:t>
            </a:r>
            <a:r>
              <a:rPr lang="ru-RU" sz="1400" dirty="0" smtClean="0">
                <a:latin typeface="Book Antiqua" pitchFamily="18" charset="0"/>
              </a:rPr>
              <a:t>.</a:t>
            </a:r>
          </a:p>
          <a:p>
            <a:pPr marL="45720" indent="0">
              <a:buNone/>
            </a:pPr>
            <a:endParaRPr lang="ru-RU" sz="1400" dirty="0">
              <a:latin typeface="Book Antiqua" pitchFamily="18" charset="0"/>
            </a:endParaRPr>
          </a:p>
          <a:p>
            <a:pPr marL="45720" indent="0">
              <a:buNone/>
            </a:pPr>
            <a:r>
              <a:rPr lang="ru-RU" sz="1400" dirty="0">
                <a:latin typeface="Book Antiqua" pitchFamily="18" charset="0"/>
              </a:rPr>
              <a:t>□ Экологическая диагностика — определяет, в каких условиях ученик живет, в каком окружении находится, удовлетворяет ли актуальный уровень коммуникации его самого, его родителей, братьев и сестер и других людей из окружения. Этот вид диагностики должен определить, будет ли и в какой степени кто-нибудь из окружения ребенка участвовать в реализации программы поддержания коммуникативных навыков. Обучение коммуникации должно отвечать нуждам ученика и людям из его ближайшего окружения. </a:t>
            </a:r>
            <a:endParaRPr lang="ru-RU" sz="1400" dirty="0" smtClean="0">
              <a:latin typeface="Book Antiqua" pitchFamily="18" charset="0"/>
            </a:endParaRPr>
          </a:p>
          <a:p>
            <a:pPr marL="45720" indent="0">
              <a:buNone/>
            </a:pPr>
            <a:endParaRPr lang="ru-RU" sz="1400" dirty="0">
              <a:latin typeface="Book Antiqua" pitchFamily="18" charset="0"/>
            </a:endParaRPr>
          </a:p>
        </p:txBody>
      </p:sp>
    </p:spTree>
    <p:extLst>
      <p:ext uri="{BB962C8B-B14F-4D97-AF65-F5344CB8AC3E}">
        <p14:creationId xmlns:p14="http://schemas.microsoft.com/office/powerpoint/2010/main" val="155775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7704856" cy="1143000"/>
          </a:xfrm>
        </p:spPr>
        <p:txBody>
          <a:bodyPr/>
          <a:lstStyle/>
          <a:p>
            <a:pPr marL="0" indent="0">
              <a:buNone/>
            </a:pPr>
            <a:r>
              <a:rPr lang="ru-RU" sz="2000" dirty="0" smtClean="0"/>
              <a:t>Обнаружение у ребенка коммуникативного навыка  …</a:t>
            </a:r>
            <a:endParaRPr lang="ru-RU" sz="2000" dirty="0"/>
          </a:p>
        </p:txBody>
      </p:sp>
      <p:sp>
        <p:nvSpPr>
          <p:cNvPr id="3" name="Объект 2"/>
          <p:cNvSpPr>
            <a:spLocks noGrp="1"/>
          </p:cNvSpPr>
          <p:nvPr>
            <p:ph sz="quarter" idx="13"/>
          </p:nvPr>
        </p:nvSpPr>
        <p:spPr>
          <a:xfrm>
            <a:off x="395536" y="980728"/>
            <a:ext cx="8280920" cy="5328592"/>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r>
              <a:rPr lang="ru-RU" sz="1400" dirty="0"/>
              <a:t>Многие поступки детей, которым недоступна вербальная коммуникация, можно воспринимать как сообщения. Необходимо спросить родителей о прежних способах коммуникации: прочтение поведения, реагирование на него, проявление ребенком удовлетворения или дискомфорта. Наблюдая за поведением ученика, следует обратить особое внимание на:</a:t>
            </a:r>
          </a:p>
          <a:p>
            <a:pPr marL="45720" indent="0">
              <a:buNone/>
            </a:pPr>
            <a:r>
              <a:rPr lang="ru-RU" sz="1400" dirty="0"/>
              <a:t>□ физиологические реакции;</a:t>
            </a:r>
          </a:p>
          <a:p>
            <a:pPr marL="45720" indent="0">
              <a:buNone/>
            </a:pPr>
            <a:r>
              <a:rPr lang="ru-RU" sz="1400" dirty="0"/>
              <a:t>□ мимику — выражение лица, особенно глаз, поддержание зрительного контакта;</a:t>
            </a:r>
          </a:p>
          <a:p>
            <a:pPr marL="45720" indent="0">
              <a:buNone/>
            </a:pPr>
            <a:r>
              <a:rPr lang="ru-RU" sz="1400" dirty="0"/>
              <a:t>□ проксемику — расстояние, дистанция, которую ребенок пытается сохранить к собеседнику, чтобы чувствовать себя комфортно, в безопасности;</a:t>
            </a:r>
          </a:p>
          <a:p>
            <a:pPr marL="45720" indent="0">
              <a:buNone/>
            </a:pPr>
            <a:r>
              <a:rPr lang="ru-RU" sz="1400" dirty="0"/>
              <a:t>□ кинесетику — позу тела, его движения, совершаемые жесты;</a:t>
            </a:r>
          </a:p>
          <a:p>
            <a:pPr marL="45720" indent="0">
              <a:buNone/>
            </a:pPr>
            <a:r>
              <a:rPr lang="ru-RU" sz="1400" dirty="0"/>
              <a:t>□ вокализацию;</a:t>
            </a:r>
          </a:p>
          <a:p>
            <a:pPr marL="45720" indent="0">
              <a:buNone/>
            </a:pPr>
            <a:r>
              <a:rPr lang="ru-RU" sz="1400" dirty="0"/>
              <a:t>□ специфическую лексику;</a:t>
            </a:r>
          </a:p>
          <a:p>
            <a:pPr marL="45720" indent="0">
              <a:buNone/>
            </a:pPr>
            <a:r>
              <a:rPr lang="ru-RU" sz="1400" dirty="0"/>
              <a:t>□ нетипичное поведение</a:t>
            </a:r>
            <a:r>
              <a:rPr lang="ru-RU" sz="1400" dirty="0" smtClean="0"/>
              <a:t>.</a:t>
            </a:r>
            <a:endParaRPr lang="ru-RU"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645024"/>
            <a:ext cx="3384376" cy="252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88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6512511" cy="1143000"/>
          </a:xfrm>
        </p:spPr>
        <p:txBody>
          <a:bodyPr/>
          <a:lstStyle/>
          <a:p>
            <a:pPr marL="0" indent="0" algn="ctr">
              <a:buNone/>
            </a:pPr>
            <a:r>
              <a:rPr lang="ru-RU" sz="2400" b="0" dirty="0" smtClean="0"/>
              <a:t>Указание</a:t>
            </a:r>
            <a:endParaRPr lang="ru-RU" sz="2400" b="0" dirty="0"/>
          </a:p>
        </p:txBody>
      </p:sp>
      <p:sp>
        <p:nvSpPr>
          <p:cNvPr id="4" name="Скругленный прямоугольник 3"/>
          <p:cNvSpPr/>
          <p:nvPr/>
        </p:nvSpPr>
        <p:spPr>
          <a:xfrm>
            <a:off x="539552" y="908720"/>
            <a:ext cx="5544616" cy="47525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endParaRPr lang="ru-RU" sz="1400" dirty="0" smtClean="0">
              <a:latin typeface="Book Antiqua" pitchFamily="18" charset="0"/>
            </a:endParaRPr>
          </a:p>
          <a:p>
            <a:pPr algn="just"/>
            <a:endParaRPr lang="ru-RU" sz="1400" dirty="0">
              <a:latin typeface="Book Antiqua" pitchFamily="18" charset="0"/>
            </a:endParaRPr>
          </a:p>
          <a:p>
            <a:pPr algn="just"/>
            <a:endParaRPr lang="ru-RU" sz="1400" dirty="0" smtClean="0">
              <a:latin typeface="Book Antiqua" pitchFamily="18" charset="0"/>
            </a:endParaRPr>
          </a:p>
          <a:p>
            <a:pPr algn="just"/>
            <a:endParaRPr lang="ru-RU" sz="1400" dirty="0">
              <a:latin typeface="Book Antiqua" pitchFamily="18" charset="0"/>
            </a:endParaRPr>
          </a:p>
          <a:p>
            <a:pPr algn="just"/>
            <a:endParaRPr lang="ru-RU" sz="1400" dirty="0" smtClean="0">
              <a:latin typeface="Book Antiqua" pitchFamily="18" charset="0"/>
            </a:endParaRPr>
          </a:p>
          <a:p>
            <a:pPr algn="just"/>
            <a:endParaRPr lang="ru-RU" sz="1400" dirty="0">
              <a:latin typeface="Book Antiqua" pitchFamily="18" charset="0"/>
            </a:endParaRPr>
          </a:p>
          <a:p>
            <a:pPr algn="just"/>
            <a:endParaRPr lang="ru-RU" sz="1400" dirty="0" smtClean="0">
              <a:latin typeface="Book Antiqua" pitchFamily="18" charset="0"/>
            </a:endParaRPr>
          </a:p>
          <a:p>
            <a:pPr algn="just"/>
            <a:endParaRPr lang="ru-RU" sz="1400" dirty="0">
              <a:latin typeface="Book Antiqua" pitchFamily="18" charset="0"/>
            </a:endParaRPr>
          </a:p>
          <a:p>
            <a:pPr algn="just"/>
            <a:endParaRPr lang="ru-RU" sz="1400" dirty="0" smtClean="0">
              <a:latin typeface="Book Antiqua" pitchFamily="18" charset="0"/>
            </a:endParaRPr>
          </a:p>
          <a:p>
            <a:pPr algn="just"/>
            <a:endParaRPr lang="ru-RU" sz="1400" dirty="0">
              <a:latin typeface="Book Antiqua" pitchFamily="18" charset="0"/>
            </a:endParaRPr>
          </a:p>
          <a:p>
            <a:pPr algn="just"/>
            <a:r>
              <a:rPr lang="ru-RU" sz="1400" dirty="0" smtClean="0">
                <a:latin typeface="Book Antiqua" pitchFamily="18" charset="0"/>
              </a:rPr>
              <a:t>Указательный </a:t>
            </a:r>
            <a:r>
              <a:rPr lang="ru-RU" sz="1400" dirty="0">
                <a:latin typeface="Book Antiqua" pitchFamily="18" charset="0"/>
              </a:rPr>
              <a:t>жест означает выделение объекта из окружения (выбор), сосредоточение на нем, стремление к нему, </a:t>
            </a:r>
            <a:r>
              <a:rPr lang="ru-RU" sz="1400" dirty="0" smtClean="0">
                <a:latin typeface="Book Antiqua" pitchFamily="18" charset="0"/>
              </a:rPr>
              <a:t>концентрацию внимания</a:t>
            </a:r>
            <a:r>
              <a:rPr lang="ru-RU" sz="1400" dirty="0">
                <a:latin typeface="Book Antiqua" pitchFamily="18" charset="0"/>
              </a:rPr>
              <a:t>. Его можно интерпретировать как «посмотри на это», «хочу это иметь!», «это мне нравится». У детей в определенном возрасте этот жест является субститутом вопроса «что это?» или другого вопроса, связанного с указываемым предметом. </a:t>
            </a:r>
            <a:endParaRPr lang="ru-RU" sz="1400" dirty="0" smtClean="0">
              <a:latin typeface="Book Antiqua" pitchFamily="18" charset="0"/>
            </a:endParaRPr>
          </a:p>
          <a:p>
            <a:pPr algn="just"/>
            <a:r>
              <a:rPr lang="ru-RU" sz="1400" dirty="0">
                <a:latin typeface="Book Antiqua" pitchFamily="18" charset="0"/>
              </a:rPr>
              <a:t>Если указательный жест невозможен ни в какой форме, необходимо найти другой способ «показывания», какой символ выбрал ребенок. Некоторые </a:t>
            </a:r>
            <a:r>
              <a:rPr lang="ru-RU" sz="1400" dirty="0" smtClean="0">
                <a:latin typeface="Book Antiqua" pitchFamily="18" charset="0"/>
              </a:rPr>
              <a:t>указывают </a:t>
            </a:r>
            <a:r>
              <a:rPr lang="ru-RU" sz="1400" dirty="0">
                <a:latin typeface="Book Antiqua" pitchFamily="18" charset="0"/>
              </a:rPr>
              <a:t>взглядом, другие следят за собеседником, который по очереди указывает на символы, и в тот момент, когда тот касается выбранного им символа, он делает какой-нибудь знак: например двигается, улыбается, издает звуки. </a:t>
            </a:r>
            <a:endParaRPr lang="ru-RU" sz="1400" dirty="0" smtClean="0">
              <a:latin typeface="Book Antiqua" pitchFamily="18" charset="0"/>
            </a:endParaRPr>
          </a:p>
          <a:p>
            <a:pPr algn="just"/>
            <a:endParaRPr lang="ru-RU" sz="1400" dirty="0">
              <a:latin typeface="Book Antiqua" pitchFamily="18" charset="0"/>
            </a:endParaRPr>
          </a:p>
          <a:p>
            <a:pPr algn="just"/>
            <a:endParaRPr lang="ru-RU" sz="1400" dirty="0" smtClean="0">
              <a:latin typeface="Book Antiqua" pitchFamily="18" charset="0"/>
            </a:endParaRPr>
          </a:p>
          <a:p>
            <a:pPr algn="just"/>
            <a:endParaRPr lang="ru-RU" sz="1400" dirty="0">
              <a:latin typeface="Book Antiqua" pitchFamily="18" charset="0"/>
            </a:endParaRPr>
          </a:p>
          <a:p>
            <a:pPr algn="just"/>
            <a:endParaRPr lang="ru-RU" sz="1400" dirty="0" smtClean="0">
              <a:latin typeface="Book Antiqua" pitchFamily="18" charset="0"/>
            </a:endParaRPr>
          </a:p>
          <a:p>
            <a:pPr algn="just"/>
            <a:endParaRPr lang="ru-RU" sz="1400" dirty="0" smtClean="0">
              <a:latin typeface="Book Antiqua" pitchFamily="18" charset="0"/>
            </a:endParaRPr>
          </a:p>
          <a:p>
            <a:pPr algn="just"/>
            <a:endParaRPr lang="ru-RU" sz="1400" dirty="0">
              <a:latin typeface="Book Antiqua" pitchFamily="18" charset="0"/>
            </a:endParaRPr>
          </a:p>
          <a:p>
            <a:pPr algn="just"/>
            <a:endParaRPr lang="ru-RU" sz="1400" dirty="0" smtClean="0">
              <a:latin typeface="Book Antiqua" pitchFamily="18" charset="0"/>
            </a:endParaRPr>
          </a:p>
          <a:p>
            <a:pPr algn="just"/>
            <a:endParaRPr lang="ru-RU" sz="1400" dirty="0">
              <a:latin typeface="Book Antiqua" pitchFamily="18" charset="0"/>
            </a:endParaRPr>
          </a:p>
          <a:p>
            <a:pPr algn="just"/>
            <a:endParaRPr lang="ru-RU" sz="1400" dirty="0" smtClean="0">
              <a:latin typeface="Book Antiqua" pitchFamily="18" charset="0"/>
            </a:endParaRPr>
          </a:p>
          <a:p>
            <a:pPr algn="just"/>
            <a:endParaRPr lang="ru-RU" sz="1400" dirty="0">
              <a:latin typeface="Book Antiqua" pitchFamily="18" charset="0"/>
            </a:endParaRPr>
          </a:p>
          <a:p>
            <a:pPr algn="just"/>
            <a:endParaRPr lang="ru-RU" sz="1400" dirty="0" smtClean="0">
              <a:latin typeface="Book Antiqua" pitchFamily="18" charset="0"/>
            </a:endParaRPr>
          </a:p>
          <a:p>
            <a:pPr algn="just"/>
            <a:endParaRPr lang="ru-RU" sz="1400" dirty="0">
              <a:latin typeface="Book Antiqua" pitchFamily="18" charset="0"/>
            </a:endParaRPr>
          </a:p>
          <a:p>
            <a:pPr algn="just"/>
            <a:endParaRPr lang="ru-RU" sz="1400" dirty="0" smtClean="0">
              <a:latin typeface="Book Antiqua" pitchFamily="18" charset="0"/>
            </a:endParaRPr>
          </a:p>
          <a:p>
            <a:pPr algn="just"/>
            <a:endParaRPr lang="ru-RU" sz="1400" dirty="0">
              <a:latin typeface="Book Antiqua" pitchFamily="18" charset="0"/>
            </a:endParaRPr>
          </a:p>
        </p:txBody>
      </p:sp>
      <p:pic>
        <p:nvPicPr>
          <p:cNvPr id="2051" name="Picture 3" descr="C:\Users\User\Desktop\Для презентации\jow_1_african_ba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583288"/>
            <a:ext cx="2270700" cy="340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6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512511" cy="576064"/>
          </a:xfrm>
        </p:spPr>
        <p:txBody>
          <a:bodyPr/>
          <a:lstStyle/>
          <a:p>
            <a:pPr marL="0" indent="0" algn="ctr">
              <a:buNone/>
            </a:pPr>
            <a:r>
              <a:rPr lang="ru-RU" sz="2000" dirty="0" smtClean="0">
                <a:latin typeface="Book Antiqua" pitchFamily="18" charset="0"/>
              </a:rPr>
              <a:t>Понимание языка</a:t>
            </a:r>
            <a:endParaRPr lang="ru-RU" sz="2000" dirty="0">
              <a:latin typeface="Book Antiqua" pitchFamily="18" charset="0"/>
            </a:endParaRPr>
          </a:p>
        </p:txBody>
      </p:sp>
      <p:sp>
        <p:nvSpPr>
          <p:cNvPr id="4" name="Скругленный прямоугольник 3"/>
          <p:cNvSpPr/>
          <p:nvPr/>
        </p:nvSpPr>
        <p:spPr>
          <a:xfrm>
            <a:off x="683568" y="1196752"/>
            <a:ext cx="7560840"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latin typeface="Book Antiqua" pitchFamily="18" charset="0"/>
              </a:rPr>
              <a:t>Для планирования темпа и динамики работы с учеником, важно понять, насколько он понимает язык и определить его пассивный словарный запас. Обычно основную информацию на эту тему мы получаем в процессе простой игры и во время ежедневных действий (прием пищи, переодевание и т. п.).</a:t>
            </a:r>
          </a:p>
        </p:txBody>
      </p:sp>
      <p:pic>
        <p:nvPicPr>
          <p:cNvPr id="4098" name="Picture 2" descr="C:\Users\User\Desktop\Для презентации\blog-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22986"/>
            <a:ext cx="4968552" cy="259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8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8691" y="260648"/>
            <a:ext cx="6512511" cy="504056"/>
          </a:xfrm>
        </p:spPr>
        <p:txBody>
          <a:bodyPr/>
          <a:lstStyle/>
          <a:p>
            <a:pPr marL="0" indent="0" algn="ctr">
              <a:buNone/>
            </a:pPr>
            <a:r>
              <a:rPr lang="ru-RU" sz="2000" dirty="0">
                <a:latin typeface="Book Antiqua" pitchFamily="18" charset="0"/>
              </a:rPr>
              <a:t>Символическая функция</a:t>
            </a:r>
          </a:p>
        </p:txBody>
      </p:sp>
      <p:sp>
        <p:nvSpPr>
          <p:cNvPr id="4" name="Скругленный прямоугольник 3"/>
          <p:cNvSpPr/>
          <p:nvPr/>
        </p:nvSpPr>
        <p:spPr>
          <a:xfrm>
            <a:off x="395536" y="2924944"/>
            <a:ext cx="8352928" cy="34563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ru-RU" sz="1400" dirty="0" smtClean="0"/>
          </a:p>
          <a:p>
            <a:pPr algn="just"/>
            <a:endParaRPr lang="ru-RU" sz="1400" dirty="0"/>
          </a:p>
          <a:p>
            <a:pPr algn="just"/>
            <a:endParaRPr lang="ru-RU" sz="1400" dirty="0" smtClean="0"/>
          </a:p>
          <a:p>
            <a:pPr algn="just"/>
            <a:endParaRPr lang="ru-RU" sz="1400" dirty="0"/>
          </a:p>
          <a:p>
            <a:pPr algn="just"/>
            <a:endParaRPr lang="ru-RU" sz="1400" dirty="0" smtClean="0"/>
          </a:p>
          <a:p>
            <a:pPr algn="just"/>
            <a:endParaRPr lang="ru-RU" sz="1400" dirty="0"/>
          </a:p>
          <a:p>
            <a:pPr algn="just"/>
            <a:endParaRPr lang="ru-RU" sz="1400" dirty="0" smtClean="0"/>
          </a:p>
          <a:p>
            <a:pPr algn="just"/>
            <a:endParaRPr lang="ru-RU" sz="1400" dirty="0" smtClean="0"/>
          </a:p>
          <a:p>
            <a:pPr algn="just"/>
            <a:r>
              <a:rPr lang="ru-RU" sz="1400" dirty="0" smtClean="0"/>
              <a:t>В </a:t>
            </a:r>
            <a:r>
              <a:rPr lang="ru-RU" sz="1400" dirty="0"/>
              <a:t>конце периода сенсомоторного интеллекта (Пиаже) появляется навык создания мысленного воспроизведения предметов, явлений и событий. </a:t>
            </a:r>
            <a:r>
              <a:rPr lang="ru-RU" sz="1400" dirty="0" smtClean="0"/>
              <a:t>Существует </a:t>
            </a:r>
            <a:r>
              <a:rPr lang="ru-RU" sz="1400" dirty="0"/>
              <a:t>несколько видов воспроизведения действительности, которые появляются в определенном порядке: мысленный образ, отсроченное подражание, символический жест, символическая игра, рисунок, речь. Можно использовать эту закономерность, создавая программы поддержки развития детей, у которых не появилась речь</a:t>
            </a:r>
            <a:r>
              <a:rPr lang="ru-RU" sz="1400" dirty="0" smtClean="0"/>
              <a:t>.</a:t>
            </a:r>
          </a:p>
          <a:p>
            <a:pPr algn="just"/>
            <a:r>
              <a:rPr lang="ru-RU" sz="1400" dirty="0" smtClean="0"/>
              <a:t>Чтобы </a:t>
            </a:r>
            <a:r>
              <a:rPr lang="ru-RU" sz="1400" dirty="0"/>
              <a:t>использовать вспомогательные методы коммуникации, ребенок должен понимать, что указанная картинка/пиктограмма/символ/сделанный жест означают конкретные, близкие ему предметы или события. Он должен убедиться на опыте, что указывание символа «подействовало», вызвав ожидаемые им изменения в </a:t>
            </a:r>
            <a:r>
              <a:rPr lang="ru-RU" sz="1400" dirty="0" smtClean="0"/>
              <a:t>действительности. Если </a:t>
            </a:r>
            <a:r>
              <a:rPr lang="ru-RU" sz="1400" dirty="0"/>
              <a:t>у ребенка наблюдается так называемая тематическая игра, игра в имитацию, это означает, что он уже может сам организовать себе мир нереальных событий, мир символов</a:t>
            </a:r>
            <a:r>
              <a:rPr lang="ru-RU" sz="1400" dirty="0" smtClean="0"/>
              <a:t>.</a:t>
            </a:r>
          </a:p>
          <a:p>
            <a:pPr algn="just"/>
            <a:endParaRPr lang="ru-RU" sz="1400" dirty="0" smtClean="0"/>
          </a:p>
          <a:p>
            <a:pPr algn="just"/>
            <a:endParaRPr lang="ru-RU" sz="1400" dirty="0"/>
          </a:p>
          <a:p>
            <a:pPr algn="just"/>
            <a:endParaRPr lang="ru-RU" sz="1400" dirty="0" smtClean="0"/>
          </a:p>
          <a:p>
            <a:pPr algn="just"/>
            <a:endParaRPr lang="ru-RU" sz="1400" dirty="0" smtClean="0"/>
          </a:p>
          <a:p>
            <a:pPr algn="just"/>
            <a:endParaRPr lang="ru-RU" sz="1400" dirty="0"/>
          </a:p>
          <a:p>
            <a:pPr algn="just"/>
            <a:endParaRPr lang="ru-RU" sz="1400" dirty="0" smtClean="0"/>
          </a:p>
          <a:p>
            <a:pPr algn="just"/>
            <a:endParaRPr lang="ru-RU" sz="1400" dirty="0"/>
          </a:p>
          <a:p>
            <a:pPr algn="just"/>
            <a:r>
              <a:rPr lang="ru-RU" sz="1400" dirty="0" smtClean="0"/>
              <a:t> </a:t>
            </a:r>
            <a:endParaRPr lang="ru-RU" sz="1400" dirty="0"/>
          </a:p>
        </p:txBody>
      </p:sp>
      <p:pic>
        <p:nvPicPr>
          <p:cNvPr id="5123" name="Picture 3" descr="C:\Users\User\Desktop\Для презентации\2002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828" y="764704"/>
            <a:ext cx="3096344" cy="207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31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32656"/>
            <a:ext cx="6512511" cy="1143000"/>
          </a:xfrm>
        </p:spPr>
        <p:txBody>
          <a:bodyPr/>
          <a:lstStyle/>
          <a:p>
            <a:pPr marL="0" indent="0" algn="ctr">
              <a:buNone/>
            </a:pPr>
            <a:r>
              <a:rPr lang="ru-RU" sz="2000" dirty="0">
                <a:latin typeface="Book Antiqua" pitchFamily="18" charset="0"/>
              </a:rPr>
              <a:t>Двигательные возможности</a:t>
            </a:r>
          </a:p>
        </p:txBody>
      </p:sp>
      <p:sp>
        <p:nvSpPr>
          <p:cNvPr id="4" name="Скругленный прямоугольник 3"/>
          <p:cNvSpPr/>
          <p:nvPr/>
        </p:nvSpPr>
        <p:spPr>
          <a:xfrm>
            <a:off x="827584" y="908720"/>
            <a:ext cx="7632848" cy="19442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400" dirty="0" smtClean="0">
                <a:latin typeface="Book Antiqua" pitchFamily="18" charset="0"/>
              </a:rPr>
              <a:t>Чтобы </a:t>
            </a:r>
            <a:r>
              <a:rPr lang="ru-RU" sz="1400" dirty="0">
                <a:latin typeface="Book Antiqua" pitchFamily="18" charset="0"/>
              </a:rPr>
              <a:t>оценить двигательные возможности ребенка для общения, такие как выполнение указательного жеста, пересечение осевой линии тела, выбор и хватание предметов, переворачивание страниц книги — необходимо проконсультироваться у терапевта. Он поможет найти правильную позу для ученика, которая давала бы ему как можно больше возможностей выполнить целенаправленное движение.</a:t>
            </a:r>
          </a:p>
        </p:txBody>
      </p:sp>
      <p:pic>
        <p:nvPicPr>
          <p:cNvPr id="6146" name="Picture 2" descr="C:\Users\User\Desktop\Для презентации\1303355964_www_open_az_3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142" y="3227033"/>
            <a:ext cx="4945732" cy="309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47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32656"/>
            <a:ext cx="6512511" cy="1143000"/>
          </a:xfrm>
        </p:spPr>
        <p:txBody>
          <a:bodyPr/>
          <a:lstStyle/>
          <a:p>
            <a:pPr marL="0" indent="0" algn="ctr">
              <a:buNone/>
            </a:pPr>
            <a:r>
              <a:rPr lang="ru-RU" sz="2000" dirty="0">
                <a:latin typeface="Book Antiqua" pitchFamily="18" charset="0"/>
              </a:rPr>
              <a:t>Перцепционные возможности</a:t>
            </a:r>
          </a:p>
        </p:txBody>
      </p:sp>
      <p:sp>
        <p:nvSpPr>
          <p:cNvPr id="4" name="Скругленный прямоугольник 3"/>
          <p:cNvSpPr/>
          <p:nvPr/>
        </p:nvSpPr>
        <p:spPr>
          <a:xfrm>
            <a:off x="539552" y="1484784"/>
            <a:ext cx="4464496" cy="41764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400" dirty="0" smtClean="0">
                <a:latin typeface="Book Antiqua" pitchFamily="18" charset="0"/>
              </a:rPr>
              <a:t>Представленный </a:t>
            </a:r>
            <a:r>
              <a:rPr lang="ru-RU" sz="1400" dirty="0">
                <a:latin typeface="Book Antiqua" pitchFamily="18" charset="0"/>
              </a:rPr>
              <a:t>иконографический материал (пиктограммы, символы) должен быть понятным ребенку, а точное их указание — максимально </a:t>
            </a:r>
            <a:r>
              <a:rPr lang="ru-RU" sz="1400" dirty="0" smtClean="0">
                <a:latin typeface="Book Antiqua" pitchFamily="18" charset="0"/>
              </a:rPr>
              <a:t>легким. </a:t>
            </a:r>
            <a:r>
              <a:rPr lang="ru-RU" sz="1400" dirty="0">
                <a:latin typeface="Book Antiqua" pitchFamily="18" charset="0"/>
              </a:rPr>
              <a:t>Некоторые дети могут пользоваться только большими, контрастными пиктограммами, на которых представлены белые объекты, отлично видимые на черном фоне. Другим будет достаточно контурных рисунков (PCS</a:t>
            </a:r>
            <a:r>
              <a:rPr lang="ru-RU" sz="1400" dirty="0" smtClean="0">
                <a:latin typeface="Book Antiqua" pitchFamily="18" charset="0"/>
              </a:rPr>
              <a:t>).Эти </a:t>
            </a:r>
            <a:r>
              <a:rPr lang="ru-RU" sz="1400" dirty="0">
                <a:latin typeface="Book Antiqua" pitchFamily="18" charset="0"/>
              </a:rPr>
              <a:t>данные необходимы прежде всего для того, чтобы принять решение о выборе первой формы составления словаря ребенка, первого пособия для коммуникации. Его главным качеством должна быть функциональность.</a:t>
            </a:r>
          </a:p>
        </p:txBody>
      </p:sp>
      <p:pic>
        <p:nvPicPr>
          <p:cNvPr id="7170" name="Picture 2" descr="C:\Users\User\Desktop\Для презентации\df099517a5d67fa009bc9665cc0f87ab.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039" y="1780422"/>
            <a:ext cx="3226668" cy="358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63486"/>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492</TotalTime>
  <Words>2806</Words>
  <Application>Microsoft Office PowerPoint</Application>
  <PresentationFormat>Экран (4:3)</PresentationFormat>
  <Paragraphs>143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Воздушный поток</vt:lpstr>
      <vt:lpstr>Вспомогательные способы коммуникации -   обучение и развитие навыка  у детей с умственной отсталостью</vt:lpstr>
      <vt:lpstr>Вспомогательные способы коммуникации</vt:lpstr>
      <vt:lpstr>Диагностирование коммуникативного навыка</vt:lpstr>
      <vt:lpstr>Обнаружение у ребенка коммуникативного навыка  …</vt:lpstr>
      <vt:lpstr>Указание</vt:lpstr>
      <vt:lpstr>Понимание языка</vt:lpstr>
      <vt:lpstr>Символическая функция</vt:lpstr>
      <vt:lpstr>Двигательные возможности</vt:lpstr>
      <vt:lpstr>Перцепционные возможности</vt:lpstr>
      <vt:lpstr>Диалог</vt:lpstr>
      <vt:lpstr>Партнеры диалога</vt:lpstr>
      <vt:lpstr>Мешающее поведение</vt:lpstr>
      <vt:lpstr>СОЗДАНИЕ СЛОВАРЯ</vt:lpstr>
      <vt:lpstr>Выражение «да и нет»</vt:lpstr>
      <vt:lpstr>Понятие я</vt:lpstr>
      <vt:lpstr>Словарь ученика Введение символов и формирование понятий </vt:lpstr>
      <vt:lpstr>Формирование навыков обозначения и использования символа</vt:lpstr>
      <vt:lpstr>Построение выражений и предложений</vt:lpstr>
      <vt:lpstr>ТЕХНИКИ ИСПОЛЬЗОВАНИЯ СИМВОЛОВ</vt:lpstr>
      <vt:lpstr>Презентация PowerPoint</vt:lpstr>
      <vt:lpstr>ЛИЧНЫЕ ВСПОМОГАТЕЛЬНЫЕ СРЕДСТВА ДЛЯ ОБЩЕНИЯ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Вспомогательные способы коммуникации</dc:title>
  <dc:creator>Пользователь</dc:creator>
  <cp:lastModifiedBy>Пользователь</cp:lastModifiedBy>
  <cp:revision>41</cp:revision>
  <dcterms:created xsi:type="dcterms:W3CDTF">2013-02-03T07:19:28Z</dcterms:created>
  <dcterms:modified xsi:type="dcterms:W3CDTF">2013-04-29T07:17:46Z</dcterms:modified>
</cp:coreProperties>
</file>