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63" r:id="rId17"/>
    <p:sldId id="26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C0"/>
    <a:srgbClr val="0E470D"/>
    <a:srgbClr val="85A551"/>
    <a:srgbClr val="C0DAA6"/>
    <a:srgbClr val="4A206A"/>
    <a:srgbClr val="532476"/>
    <a:srgbClr val="720C0C"/>
    <a:srgbClr val="0076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07" autoAdjust="0"/>
  </p:normalViewPr>
  <p:slideViewPr>
    <p:cSldViewPr>
      <p:cViewPr varScale="1">
        <p:scale>
          <a:sx n="62" d="100"/>
          <a:sy n="62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D62CA-C1DA-46FD-BBA9-9327CA124181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583C2-AF78-4576-BB35-0A62EAD46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2E03D-B35F-44E6-AEF8-6666F14B1DE8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F61F-4FCD-4B7E-AC2E-57DAE9AA7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A6F8A-779D-4152-8CAB-3EC6704A7BA1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F4D9E-9F61-4849-877D-5D440241E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95F0C-1181-4D5C-AAFC-12F6FE2CC3CC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553D7-DCE5-4319-962C-D65922C5AD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86592-0027-42C4-A7BF-5FA58DACB012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5E996-725E-472B-9358-E5404F105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6E7C-FD37-4C48-AF5E-84E1D5341954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0946-CEB9-413B-A854-797471935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894E6-8052-40DD-B4B1-DC037AF15125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B92C5-997A-47EF-9236-ECDD36CD6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6D51-A426-4735-BFBA-9074C4E4A374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93BF1-E11C-414B-8896-952CEDA72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99423-12A7-4EFE-8EC2-943694717B46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F1D4F-96BF-491F-AD15-7D39C82D8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47756-3522-445B-878C-EB9BCC6EC29D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E97FF-E7D0-4DFE-9CD7-7AAC811D2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A983C-B079-4CE1-9FB3-8F656B425DBD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67436-47CC-455A-9B34-3CA3A4CB0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693E97-EB98-4681-A240-62C2D609B9D9}" type="datetimeFigureOut">
              <a:rPr lang="ru-RU"/>
              <a:pPr>
                <a:defRPr/>
              </a:pPr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AB8677-D29F-4B23-BC10-755982637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hyperlink" Target="http://www.smayli.ru/smile/detia-648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hyperlink" Target="http://www.smayli.ru/smile/detia-247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gif"/><Relationship Id="rId4" Type="http://schemas.openxmlformats.org/officeDocument/2006/relationships/hyperlink" Target="http://www.smayli.ru/smile/detia-220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smile/detia-774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www.smayli.ru/smile/detia-289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www.smayli.ru/smile/detia-289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1844675"/>
            <a:ext cx="7343775" cy="4318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(кризис 3-х лет и как с ним справиться?)</a:t>
            </a:r>
            <a:endPara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2" name="Picture 18" descr="Анимашки Дет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4365625"/>
            <a:ext cx="2862262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051720" y="476672"/>
            <a:ext cx="6288425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«Знаете ли вы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своего ребенка?»</a:t>
            </a:r>
          </a:p>
        </p:txBody>
      </p:sp>
      <p:pic>
        <p:nvPicPr>
          <p:cNvPr id="2054" name="Picture 4" descr="H:\клипарт\417d36f17123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3591"/>
          <a:stretch>
            <a:fillRect/>
          </a:stretch>
        </p:blipFill>
        <p:spPr bwMode="auto">
          <a:xfrm>
            <a:off x="539750" y="260350"/>
            <a:ext cx="2014538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H:\клипарт\69261035_0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2349500"/>
            <a:ext cx="1511300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C:\Users\Дима\Desktop\клипарт\014a6427bb3ct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7248"/>
          <a:stretch>
            <a:fillRect/>
          </a:stretch>
        </p:blipFill>
        <p:spPr bwMode="auto">
          <a:xfrm rot="-6147692">
            <a:off x="7381875" y="5121275"/>
            <a:ext cx="898525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C:\Users\Дима\Desktop\клипарт\a6bb6aa44815t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4795" b="14595"/>
          <a:stretch>
            <a:fillRect/>
          </a:stretch>
        </p:blipFill>
        <p:spPr bwMode="auto">
          <a:xfrm>
            <a:off x="5148263" y="2205038"/>
            <a:ext cx="18002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9" descr="C:\Users\Дима\Desktop\клипарт\a6bb6aa44815t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4795" b="14595"/>
          <a:stretch>
            <a:fillRect/>
          </a:stretch>
        </p:blipFill>
        <p:spPr bwMode="auto">
          <a:xfrm>
            <a:off x="3635375" y="2205038"/>
            <a:ext cx="18002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2844" y="6357958"/>
            <a:ext cx="8208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4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rgbClr val="004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4679" y="428625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</a:t>
            </a:r>
            <a:r>
              <a:rPr lang="ru-RU" dirty="0" smtClean="0"/>
              <a:t>: воспитатель Корчагина Н.М.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FFF2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1259632" y="476672"/>
            <a:ext cx="6537796" cy="720080"/>
          </a:xfrm>
          <a:prstGeom prst="roundRect">
            <a:avLst>
              <a:gd name="adj" fmla="val 42870"/>
            </a:avLst>
          </a:prstGeom>
          <a:ln w="19050">
            <a:solidFill>
              <a:srgbClr val="007635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800" b="1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ОТЛИЧИЯ</a:t>
            </a:r>
            <a:endParaRPr lang="ru-RU" b="1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71550" y="1700213"/>
            <a:ext cx="3200400" cy="576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КАПРИЗЫ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187450" y="2781300"/>
            <a:ext cx="2720975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Плач, нытье по любому поводу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258888" y="4076700"/>
            <a:ext cx="2538412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Привлечение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внимания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47813" y="5516563"/>
            <a:ext cx="1944687" cy="981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Я не хочу!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5867400" y="5732463"/>
            <a:ext cx="2136775" cy="7254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Я хочу!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148263" y="4221163"/>
            <a:ext cx="3360737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уступить,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настоять на своем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5076825" y="2781300"/>
            <a:ext cx="3432175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Ответ на поведение или требование родителей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5148263" y="1700213"/>
            <a:ext cx="3200400" cy="58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УПРЯМСТВО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AutoShape 1"/>
          <p:cNvSpPr>
            <a:spLocks noChangeArrowheads="1"/>
          </p:cNvSpPr>
          <p:nvPr/>
        </p:nvSpPr>
        <p:spPr bwMode="auto">
          <a:xfrm rot="5400000">
            <a:off x="2364581" y="951707"/>
            <a:ext cx="479425" cy="941388"/>
          </a:xfrm>
          <a:prstGeom prst="notchedRightArrow">
            <a:avLst>
              <a:gd name="adj1" fmla="val 50000"/>
              <a:gd name="adj2" fmla="val 25000"/>
            </a:avLst>
          </a:prstGeom>
          <a:ln>
            <a:solidFill>
              <a:srgbClr val="007635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 rot="5400000">
            <a:off x="6387157" y="965771"/>
            <a:ext cx="479425" cy="941388"/>
          </a:xfrm>
          <a:prstGeom prst="notchedRightArrow">
            <a:avLst>
              <a:gd name="adj1" fmla="val 50000"/>
              <a:gd name="adj2" fmla="val 25000"/>
            </a:avLst>
          </a:prstGeom>
          <a:ln>
            <a:solidFill>
              <a:srgbClr val="007635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2627313" y="2276475"/>
            <a:ext cx="0" cy="482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2627313" y="5013325"/>
            <a:ext cx="0" cy="484188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2627313" y="3573463"/>
            <a:ext cx="0" cy="48418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6875463" y="5229225"/>
            <a:ext cx="0" cy="484188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6804025" y="3716338"/>
            <a:ext cx="0" cy="48418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6732588" y="2276475"/>
            <a:ext cx="0" cy="482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87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-конечная звезда 1"/>
          <p:cNvSpPr/>
          <p:nvPr/>
        </p:nvSpPr>
        <p:spPr>
          <a:xfrm rot="20524042">
            <a:off x="204696" y="586643"/>
            <a:ext cx="4052922" cy="1535634"/>
          </a:xfrm>
          <a:prstGeom prst="star12">
            <a:avLst>
              <a:gd name="adj" fmla="val 38291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2">
                <a:lumMod val="75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ИСТЕРИКА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4663" y="476250"/>
            <a:ext cx="4443412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Яркость, гротескность.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«Игра на публику».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Наличие зрителей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2276475"/>
            <a:ext cx="5972175" cy="20621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Громогласный плач.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Крики.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Битье головой о стену или пол.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3200" b="1" dirty="0" err="1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Расцарапывание</a:t>
            </a: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лица.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2988" y="4868863"/>
            <a:ext cx="7137400" cy="1670050"/>
          </a:xfrm>
          <a:prstGeom prst="roundRect">
            <a:avLst>
              <a:gd name="adj" fmla="val 36200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Возникают в ответ на обиду или неприятное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известие, усиливаются при повышенном внимании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окружающих и могут прекратиться после того,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как это внимание иссякнет.</a:t>
            </a:r>
          </a:p>
        </p:txBody>
      </p:sp>
      <p:pic>
        <p:nvPicPr>
          <p:cNvPr id="33794" name="Picture 2" descr="H:\ДОШКОЛЬНИКИ\КАРТИНКИ К ЗАДАНИЯМ, УПРАЖНЕНИЯМ, ТЕСТАМ\картинки про детей\wwwdet-sadcom_foto_28-150x150.jpg"/>
          <p:cNvPicPr>
            <a:picLocks noChangeAspect="1" noChangeArrowheads="1"/>
          </p:cNvPicPr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6516216" y="2348880"/>
            <a:ext cx="2202929" cy="2202929"/>
          </a:xfrm>
          <a:prstGeom prst="ellipse">
            <a:avLst/>
          </a:prstGeom>
          <a:solidFill>
            <a:srgbClr val="FFFFFF">
              <a:shade val="85000"/>
            </a:srgbClr>
          </a:solidFill>
          <a:ln w="28575">
            <a:solidFill>
              <a:schemeClr val="accent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>
                <a:alpha val="56000"/>
              </a:srgbClr>
            </a:gs>
            <a:gs pos="100000">
              <a:srgbClr val="4D0808">
                <a:alpha val="75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042988" y="333375"/>
            <a:ext cx="7489825" cy="1079500"/>
          </a:xfrm>
          <a:prstGeom prst="bevel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Bookman Old Style" pitchFamily="18" charset="0"/>
              </a:rPr>
              <a:t>Условия возникновения капризов: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43438" y="4724400"/>
            <a:ext cx="3097212" cy="720725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Переутомление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43438" y="2852738"/>
            <a:ext cx="3097212" cy="7921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Некомфортная обстановка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3789363"/>
            <a:ext cx="3097212" cy="7921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Плохое  самочувствие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1773238"/>
            <a:ext cx="3529013" cy="10080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Повышенная эмоциональная возбудимость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3438" y="5589588"/>
            <a:ext cx="3097212" cy="647700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Чувствительность</a:t>
            </a:r>
            <a:r>
              <a:rPr lang="ru-RU" sz="24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1331913" y="1412875"/>
            <a:ext cx="431800" cy="46085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331913" y="5732463"/>
            <a:ext cx="3311525" cy="36036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331913" y="4941888"/>
            <a:ext cx="3311525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331913" y="4076700"/>
            <a:ext cx="3311525" cy="360363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331913" y="3141663"/>
            <a:ext cx="3311525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331913" y="2133600"/>
            <a:ext cx="3240087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84213" y="476250"/>
            <a:ext cx="78486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 algn="ctr"/>
            <a:r>
              <a:rPr lang="ru-RU" sz="3600" b="1" i="1" u="sng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Как предотвратить приступы истерики у детей</a:t>
            </a:r>
          </a:p>
          <a:p>
            <a:pPr indent="266700" algn="ctr"/>
            <a:endParaRPr lang="ru-RU" sz="1200" b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>
                <a:solidFill>
                  <a:srgbClr val="720C0C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Научитесь предупреждать вспышки.</a:t>
            </a:r>
            <a:r>
              <a:rPr lang="ru-RU" sz="2800" b="1">
                <a:solidFill>
                  <a:srgbClr val="720C0C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Переключайте детей на действия.</a:t>
            </a:r>
            <a:r>
              <a:rPr lang="ru-RU" sz="2800" b="1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Назовите ребенку его эмоциональное состояние.</a:t>
            </a:r>
            <a:r>
              <a:rPr lang="ru-RU" sz="2800" b="1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Скажите ребенку правду относительно последствий.</a:t>
            </a:r>
            <a:r>
              <a:rPr lang="ru-RU" sz="2800" b="1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>
              <a:solidFill>
                <a:srgbClr val="720C0C"/>
              </a:solidFill>
              <a:latin typeface="Bookman Old Style" pitchFamily="18" charset="0"/>
            </a:endParaRPr>
          </a:p>
        </p:txBody>
      </p:sp>
      <p:pic>
        <p:nvPicPr>
          <p:cNvPr id="14339" name="Picture 2" descr="C:\Users\Дима\Desktop\Кризис 3-х лет (картинки)\psiho3-6_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>
            <a:off x="5076825" y="4581525"/>
            <a:ext cx="2867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900113" y="230188"/>
            <a:ext cx="7488237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 i="1" u="sng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Если истерика все же началась:</a:t>
            </a:r>
          </a:p>
          <a:p>
            <a:pPr algn="ctr"/>
            <a:endParaRPr lang="ru-RU" sz="2000" b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ru-RU" sz="2000" b="1">
                <a:solidFill>
                  <a:srgbClr val="4A206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прежде всего не раздражаться, взять себя в руки;</a:t>
            </a:r>
            <a:endParaRPr lang="ru-RU" sz="2000" b="1">
              <a:solidFill>
                <a:srgbClr val="4A206A"/>
              </a:solidFill>
              <a:ea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ru-RU" sz="2000" b="1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не стоит в момент истерики пускаться в длинные объяснения, пытаться достучаться до сознания и совести малыша;</a:t>
            </a:r>
            <a:endParaRPr lang="ru-RU" sz="2000" b="1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постарайтесь отвлечь малыша. </a:t>
            </a:r>
            <a:endParaRPr lang="ru-RU" sz="2000" b="1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твердо и простыми словами объясните ребенку, почему вы не будете выполнять его требование;</a:t>
            </a:r>
            <a:endParaRPr lang="ru-RU" sz="2000" b="1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постарайтесь не реагировать на советы посторонних;</a:t>
            </a:r>
            <a:endParaRPr lang="ru-RU" sz="2000" b="1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не поддавайтесь на провокации. </a:t>
            </a:r>
            <a:endParaRPr lang="ru-RU" sz="2000" b="1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научите ребенка извиняться за свои поступки, и в следующий раз ему будет легче управлять собой.</a:t>
            </a:r>
            <a:endParaRPr lang="ru-RU" sz="2000" b="1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выработайте всем семейством единую линию запретов и поощрений. </a:t>
            </a:r>
            <a:endParaRPr lang="ru-RU" sz="2000" b="1">
              <a:solidFill>
                <a:srgbClr val="4A206A"/>
              </a:solidFill>
            </a:endParaRPr>
          </a:p>
        </p:txBody>
      </p:sp>
      <p:pic>
        <p:nvPicPr>
          <p:cNvPr id="15363" name="Picture 2" descr="C:\Users\Дима\Desktop\Кризис 3-х лет (картинки)\3year_kid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4859338" y="5084763"/>
            <a:ext cx="2268537" cy="1512887"/>
          </a:xfrm>
          <a:prstGeom prst="rect">
            <a:avLst/>
          </a:prstGeom>
          <a:noFill/>
          <a:ln w="28575">
            <a:solidFill>
              <a:srgbClr val="53247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DAA6">
                <a:alpha val="94000"/>
              </a:srgbClr>
            </a:gs>
            <a:gs pos="50000">
              <a:srgbClr val="85A551">
                <a:alpha val="88000"/>
              </a:srgbClr>
            </a:gs>
            <a:gs pos="100000">
              <a:srgbClr val="0E470D">
                <a:alpha val="79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мка 2"/>
          <p:cNvSpPr/>
          <p:nvPr/>
        </p:nvSpPr>
        <p:spPr>
          <a:xfrm rot="20868040">
            <a:off x="332016" y="479436"/>
            <a:ext cx="3351529" cy="1801546"/>
          </a:xfrm>
          <a:prstGeom prst="frame">
            <a:avLst>
              <a:gd name="adj1" fmla="val 11797"/>
            </a:avLst>
          </a:prstGeom>
          <a:ln>
            <a:solidFill>
              <a:schemeClr val="accent4">
                <a:lumMod val="5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Симптом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обесценивания</a:t>
            </a:r>
          </a:p>
        </p:txBody>
      </p:sp>
      <p:pic>
        <p:nvPicPr>
          <p:cNvPr id="16387" name="Picture 4" descr="Анимашки Дет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3900488"/>
            <a:ext cx="2195513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 descr="Анимашки Дети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>
            <a:lum contrast="10000"/>
          </a:blip>
          <a:srcRect/>
          <a:stretch>
            <a:fillRect/>
          </a:stretch>
        </p:blipFill>
        <p:spPr bwMode="auto">
          <a:xfrm>
            <a:off x="7489825" y="3789363"/>
            <a:ext cx="16541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4284663" y="476250"/>
            <a:ext cx="4318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omic Sans MS" pitchFamily="66" charset="0"/>
              </a:rPr>
              <a:t>Изменяется отношение ребенка</a:t>
            </a:r>
          </a:p>
          <a:p>
            <a:r>
              <a:rPr lang="ru-RU" b="1">
                <a:latin typeface="Comic Sans MS" pitchFamily="66" charset="0"/>
              </a:rPr>
              <a:t>к любимым вещам и игрушкам</a:t>
            </a:r>
          </a:p>
          <a:p>
            <a:r>
              <a:rPr lang="ru-RU" b="1">
                <a:latin typeface="Comic Sans MS" pitchFamily="66" charset="0"/>
              </a:rPr>
              <a:t>(он может бросать их, ломать) </a:t>
            </a:r>
          </a:p>
          <a:p>
            <a:r>
              <a:rPr lang="ru-RU" b="1">
                <a:latin typeface="Comic Sans MS" pitchFamily="66" charset="0"/>
              </a:rPr>
              <a:t>и к людям (малыш может стукнуть</a:t>
            </a:r>
          </a:p>
          <a:p>
            <a:r>
              <a:rPr lang="ru-RU" b="1">
                <a:latin typeface="Comic Sans MS" pitchFamily="66" charset="0"/>
              </a:rPr>
              <a:t>или обозвать маму грубыми словами).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1476375" y="2420938"/>
            <a:ext cx="69119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Comic Sans MS" pitchFamily="66" charset="0"/>
              </a:rPr>
              <a:t>Это следующий этап исследовательской деятельности ребенка (не путайте с агрессией).</a:t>
            </a:r>
          </a:p>
          <a:p>
            <a:r>
              <a:rPr lang="ru-RU" sz="1600" b="1">
                <a:latin typeface="Comic Sans MS" pitchFamily="66" charset="0"/>
              </a:rPr>
              <a:t>Потом он поймет, что такое его поведение может быть неприятно другим людям.</a:t>
            </a:r>
          </a:p>
          <a:p>
            <a:r>
              <a:rPr lang="ru-RU" sz="1600" b="1">
                <a:latin typeface="Comic Sans MS" pitchFamily="66" charset="0"/>
              </a:rPr>
              <a:t>А пока… Пока он подражает взрослым, ему интересно смотреть на их реакцию (а что  будет, если…)</a:t>
            </a:r>
          </a:p>
          <a:p>
            <a:r>
              <a:rPr lang="ru-RU" sz="1600" b="1">
                <a:latin typeface="Comic Sans MS" pitchFamily="66" charset="0"/>
              </a:rPr>
              <a:t> </a:t>
            </a:r>
          </a:p>
          <a:p>
            <a:r>
              <a:rPr lang="ru-RU" sz="1600" b="1" u="sng">
                <a:latin typeface="Comic Sans MS" pitchFamily="66" charset="0"/>
              </a:rPr>
              <a:t>Что делать?</a:t>
            </a:r>
          </a:p>
          <a:p>
            <a:r>
              <a:rPr lang="ru-RU" sz="1600" b="1">
                <a:latin typeface="Comic Sans MS" pitchFamily="66" charset="0"/>
              </a:rPr>
              <a:t> Направляйте энергию ребенка в мирное русло.  Например, если малыш рвет книжку, предложите</a:t>
            </a:r>
          </a:p>
          <a:p>
            <a:r>
              <a:rPr lang="ru-RU" sz="1600" b="1">
                <a:latin typeface="Comic Sans MS" pitchFamily="66" charset="0"/>
              </a:rPr>
              <a:t>ему рвать старые журналы. </a:t>
            </a:r>
          </a:p>
          <a:p>
            <a:r>
              <a:rPr lang="ru-RU" sz="1600" b="1">
                <a:latin typeface="Comic Sans MS" pitchFamily="66" charset="0"/>
              </a:rPr>
              <a:t>Подключите свою фантазию, обыграйте неприятный момент с  использованием игрушек. Например, если малыш  отказывается одеваться на прогулку, то предложите ему одеть куклу </a:t>
            </a:r>
          </a:p>
          <a:p>
            <a:r>
              <a:rPr lang="ru-RU" sz="1600" b="1">
                <a:latin typeface="Comic Sans MS" pitchFamily="66" charset="0"/>
              </a:rPr>
              <a:t>или медведя, пусть он поиграет роль взрослого. В конце концов ребенок согласится одеться и сам тоже.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075" y="214313"/>
            <a:ext cx="46085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  <a:cs typeface="+mn-cs"/>
              </a:rPr>
              <a:t>В заключении: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" y="836613"/>
            <a:ext cx="8104188" cy="5940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54013" indent="-2651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+mn-cs"/>
              </a:rPr>
              <a:t>		1. Кризис может начаться уже с 2,5 лет, а закончиться в 3,5-4 года</a:t>
            </a:r>
            <a:r>
              <a:rPr lang="ru-RU" sz="1600" dirty="0">
                <a:latin typeface="Bookman Old Style" pitchFamily="18" charset="0"/>
                <a:cs typeface="+mn-cs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Bookman Old Style" pitchFamily="18" charset="0"/>
                <a:cs typeface="+mn-cs"/>
              </a:rPr>
              <a:t>		2. 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Постарайтесь выработать правильную линию своего поведения, станьте более гибкими, расширьте права и обязанности ребенка.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3.  Позвольте малышу быть самостоятельным. Не вмешивайтесь (по возможности) в дела ребенка, если он не просит. Дочь, пыхтя, натягивает кофточку, так хочется ей помочь, но малышка не оценит Вашего стремления, скорее всего, она будет громко сопротивляться.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4.  Помните, что ребенок как бы испытывает Ваш характер, проверяя по несколько раз в день, действительно ли то, что было запрещено утром, запретят и вечером. Проявите твердость. Установите четкие запреты (нельзя убегать на улице от мамы, трогать горячую плиту и т.д.) Запретов не должно быть слишком много. Этой линии поведения должны придерживаться все члены семьи (или хотя бы папа с мамой).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5.  Помните, что ребенок многие слова и поступки повторяет за Вами, поэтому следите за собой 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6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188" y="671513"/>
            <a:ext cx="8034337" cy="618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6. При вспышках упрямства, гнева попробуйте отвлечь малыша на что-нибудь нейтральное.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7. Когда ребенок злится, у него истерика, то бесполезно объяснять, что так делать нехорошо, отложите это до тех пор, когда малыш успокоится. Пока же можно взять его за руку и увести в спокойное безлюдное место.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8. Используйте игру для сглаживания кризисных вспышек. Например, если ребенок отказывается есть, не настаивайте, посадите мишку за стол и пусть малыш его кормит, но мишка хочет есть по очереди – ложка ему, ложка Коле. Обыграть можно многое: поездку в машине, умывание, одевание,…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9. Для благополучного развития ребенка желательно подчеркивать, какой он уже большой, не «сюсюкаться», не стараться все сделать за малыша. Разговаривайте с ним, как с равным, как  с человеком, мнение которого Вам интересно.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10. Любите ребенка и показывайте ему, что он Вам дорог даже заплаканный, упрямый, капризный.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  <a:cs typeface="+mn-cs"/>
              </a:rPr>
              <a:t>                           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Желаю </a:t>
            </a:r>
            <a:r>
              <a:rPr lang="ru-RU" sz="32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Вам удачи 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7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>
                <a:alpha val="31000"/>
              </a:srgbClr>
            </a:gs>
            <a:gs pos="45000">
              <a:srgbClr val="FF7A00"/>
            </a:gs>
            <a:gs pos="70000">
              <a:srgbClr val="FF4F4F"/>
            </a:gs>
            <a:gs pos="100000">
              <a:srgbClr val="720C0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36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Особенности </a:t>
            </a:r>
            <a:br>
              <a:rPr lang="ru-RU" sz="3600" b="1" dirty="0" smtClean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600" b="1" u="sng" dirty="0" smtClean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развития ребенка 3 – 4,5 лет</a:t>
            </a:r>
            <a:endParaRPr lang="ru-RU" sz="3600" b="1" u="sng" dirty="0">
              <a:solidFill>
                <a:srgbClr val="004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3075" name="Picture 2" descr="C:\Users\Дима\Desktop\Кризис 3-х лет (картинки)\Кризис-3-х-лет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925" y="4724400"/>
            <a:ext cx="18573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850" y="1341438"/>
            <a:ext cx="8516938" cy="2222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Физическое развитие – бурный физический рост.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Потребность в движении.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Стремление к самостоятельности.</a:t>
            </a:r>
          </a:p>
          <a:p>
            <a:pPr marL="269875" indent="-269875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Ребенок начинает говорить о себе не в третьем, а в    первом лице.</a:t>
            </a:r>
          </a:p>
          <a:p>
            <a:pPr marL="269875" indent="-269875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Ребенок осознает себя как отдельного человека со своими желаниями и особенностями.</a:t>
            </a:r>
          </a:p>
        </p:txBody>
      </p:sp>
      <p:sp>
        <p:nvSpPr>
          <p:cNvPr id="7" name="Стрелка вправо с вырезом 6"/>
          <p:cNvSpPr/>
          <p:nvPr/>
        </p:nvSpPr>
        <p:spPr>
          <a:xfrm rot="5400000">
            <a:off x="3563888" y="3645024"/>
            <a:ext cx="1224136" cy="1080120"/>
          </a:xfrm>
          <a:prstGeom prst="notchedRightArrow">
            <a:avLst>
              <a:gd name="adj1" fmla="val 38898"/>
              <a:gd name="adj2" fmla="val 45837"/>
            </a:avLst>
          </a:prstGeom>
          <a:ln>
            <a:solidFill>
              <a:srgbClr val="7030A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4797152"/>
            <a:ext cx="5293437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cap="all" dirty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  <a:cs typeface="+mn-cs"/>
              </a:rPr>
              <a:t>КРИЗИС</a:t>
            </a:r>
          </a:p>
        </p:txBody>
      </p:sp>
      <p:pic>
        <p:nvPicPr>
          <p:cNvPr id="3081" name="Picture 4" descr="Анимашки Дети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 flipH="1">
            <a:off x="468313" y="3703638"/>
            <a:ext cx="136683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u="sng" dirty="0" smtClean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  <a:t>Кризис – </a:t>
            </a:r>
            <a:br>
              <a:rPr lang="ru-RU" sz="3600" b="1" i="1" u="sng" dirty="0" smtClean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3600" b="1" i="1" u="sng" dirty="0" smtClean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  <a:t>движущая сила развития</a:t>
            </a:r>
            <a:endParaRPr lang="ru-RU" sz="3600" b="1" i="1" u="sng" dirty="0">
              <a:ln w="3175">
                <a:solidFill>
                  <a:schemeClr val="tx1"/>
                </a:solidFill>
              </a:ln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288" y="3779838"/>
            <a:ext cx="8424862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600" b="1">
              <a:latin typeface="Monotype Corsiva" pitchFamily="66" charset="0"/>
            </a:endParaRPr>
          </a:p>
          <a:p>
            <a:pPr algn="ctr"/>
            <a:r>
              <a:rPr lang="ru-RU" b="1" u="sng">
                <a:solidFill>
                  <a:srgbClr val="C00000"/>
                </a:solidFill>
                <a:latin typeface="Bookman Old Style" pitchFamily="18" charset="0"/>
              </a:rPr>
              <a:t>Любой кризис  - это внутреннее противоречие</a:t>
            </a:r>
          </a:p>
          <a:p>
            <a:pPr algn="ctr"/>
            <a:r>
              <a:rPr lang="ru-RU" b="1" u="sng">
                <a:solidFill>
                  <a:srgbClr val="C00000"/>
                </a:solidFill>
                <a:latin typeface="Bookman Old Style" pitchFamily="18" charset="0"/>
              </a:rPr>
              <a:t> между  «хочу» и «могу».</a:t>
            </a:r>
            <a:endParaRPr lang="ru-RU" b="1" u="sng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1400" b="1">
                <a:solidFill>
                  <a:srgbClr val="7030A0"/>
                </a:solidFill>
                <a:latin typeface="Bookman Old Style" pitchFamily="18" charset="0"/>
              </a:rPr>
              <a:t>	</a:t>
            </a:r>
          </a:p>
          <a:p>
            <a:r>
              <a:rPr lang="ru-RU" sz="1600" b="1">
                <a:solidFill>
                  <a:srgbClr val="532476"/>
                </a:solidFill>
                <a:latin typeface="Bookman Old Style" pitchFamily="18" charset="0"/>
              </a:rPr>
              <a:t>То есть, с одной стороны, многие желания ребенка не соответствуют  его реальным возможностям (внутренний конфликт), а с другой стороны, он сталкивается с постоянной опекой взрослых (внешний конфликт).</a:t>
            </a:r>
          </a:p>
          <a:p>
            <a:r>
              <a:rPr lang="ru-RU" sz="1600" b="1">
                <a:solidFill>
                  <a:srgbClr val="532476"/>
                </a:solidFill>
                <a:latin typeface="Bookman Old Style" pitchFamily="18" charset="0"/>
              </a:rPr>
              <a:t>	И что делать в такой ситуации? Сопротивляться или смириться. Другого выхода нет. Вот малыш и сопротивляется , как может!</a:t>
            </a:r>
          </a:p>
          <a:p>
            <a:endParaRPr lang="ru-RU" sz="1600" b="1">
              <a:latin typeface="Monotype Corsiva" pitchFamily="66" charset="0"/>
            </a:endParaRPr>
          </a:p>
        </p:txBody>
      </p:sp>
      <p:pic>
        <p:nvPicPr>
          <p:cNvPr id="5" name="Picture 4" descr="http://im5-tub.yandex.net/i?id=100397953-15-24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 rot="20948554" flipH="1">
            <a:off x="740776" y="1145326"/>
            <a:ext cx="1081468" cy="1474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95536" y="2708920"/>
            <a:ext cx="2536271" cy="954107"/>
          </a:xfrm>
          <a:prstGeom prst="rect">
            <a:avLst/>
          </a:prstGeom>
          <a:ln>
            <a:solidFill>
              <a:srgbClr val="0040C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Послушный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ребенок</a:t>
            </a:r>
          </a:p>
        </p:txBody>
      </p:sp>
      <p:sp>
        <p:nvSpPr>
          <p:cNvPr id="7" name="Овал 6"/>
          <p:cNvSpPr/>
          <p:nvPr/>
        </p:nvSpPr>
        <p:spPr>
          <a:xfrm>
            <a:off x="3131840" y="1196752"/>
            <a:ext cx="4536504" cy="79208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Bookman Old Style" pitchFamily="18" charset="0"/>
              </a:rPr>
              <a:t>раздражительность</a:t>
            </a:r>
          </a:p>
        </p:txBody>
      </p:sp>
      <p:sp>
        <p:nvSpPr>
          <p:cNvPr id="8" name="Овал 7"/>
          <p:cNvSpPr/>
          <p:nvPr/>
        </p:nvSpPr>
        <p:spPr>
          <a:xfrm>
            <a:off x="3635896" y="1844824"/>
            <a:ext cx="4139952" cy="864096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Bookman Old Style" pitchFamily="18" charset="0"/>
              </a:rPr>
              <a:t>требовательность</a:t>
            </a:r>
          </a:p>
        </p:txBody>
      </p:sp>
      <p:sp>
        <p:nvSpPr>
          <p:cNvPr id="9" name="Овал 8"/>
          <p:cNvSpPr/>
          <p:nvPr/>
        </p:nvSpPr>
        <p:spPr>
          <a:xfrm>
            <a:off x="5292080" y="2564904"/>
            <a:ext cx="2952328" cy="79208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Bookman Old Style" pitchFamily="18" charset="0"/>
              </a:rPr>
              <a:t>упрямство</a:t>
            </a:r>
          </a:p>
        </p:txBody>
      </p:sp>
      <p:sp>
        <p:nvSpPr>
          <p:cNvPr id="10" name="Овал 9"/>
          <p:cNvSpPr/>
          <p:nvPr/>
        </p:nvSpPr>
        <p:spPr>
          <a:xfrm>
            <a:off x="6228184" y="3140968"/>
            <a:ext cx="2399068" cy="864096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Bookman Old Style" pitchFamily="18" charset="0"/>
              </a:rPr>
              <a:t>капризы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916238" y="1773238"/>
            <a:ext cx="576262" cy="1295400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0" idx="3"/>
          </p:cNvCxnSpPr>
          <p:nvPr/>
        </p:nvCxnSpPr>
        <p:spPr>
          <a:xfrm flipV="1">
            <a:off x="2916238" y="2582863"/>
            <a:ext cx="1325562" cy="541337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0" idx="2"/>
          </p:cNvCxnSpPr>
          <p:nvPr/>
        </p:nvCxnSpPr>
        <p:spPr>
          <a:xfrm flipV="1">
            <a:off x="2916238" y="2960688"/>
            <a:ext cx="2376487" cy="252412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0" idx="2"/>
          </p:cNvCxnSpPr>
          <p:nvPr/>
        </p:nvCxnSpPr>
        <p:spPr>
          <a:xfrm>
            <a:off x="2916238" y="3284538"/>
            <a:ext cx="3311525" cy="288925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1475656" y="188640"/>
            <a:ext cx="5436096" cy="1080120"/>
          </a:xfrm>
          <a:prstGeom prst="horizontalScroll">
            <a:avLst>
              <a:gd name="adj" fmla="val 17449"/>
            </a:avLst>
          </a:prstGeom>
          <a:ln>
            <a:solidFill>
              <a:srgbClr val="004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Негативизм</a:t>
            </a:r>
          </a:p>
        </p:txBody>
      </p:sp>
      <p:pic>
        <p:nvPicPr>
          <p:cNvPr id="3080" name="Picture 8" descr="http://im2-tub.yandex.net/i?id=386397854-10-24"/>
          <p:cNvPicPr>
            <a:picLocks noChangeAspect="1" noChangeArrowheads="1"/>
          </p:cNvPicPr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6732240" y="4509120"/>
            <a:ext cx="1903363" cy="1343072"/>
          </a:xfrm>
          <a:prstGeom prst="roundRect">
            <a:avLst/>
          </a:prstGeom>
          <a:ln>
            <a:solidFill>
              <a:srgbClr val="0040C0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26" name="TextBox 11"/>
          <p:cNvSpPr txBox="1">
            <a:spLocks noChangeArrowheads="1"/>
          </p:cNvSpPr>
          <p:nvPr/>
        </p:nvSpPr>
        <p:spPr bwMode="auto">
          <a:xfrm>
            <a:off x="468313" y="1196975"/>
            <a:ext cx="8207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40C0"/>
                </a:solidFill>
                <a:latin typeface="Comic Sans MS" pitchFamily="66" charset="0"/>
              </a:rPr>
              <a:t>Ребенок поступает вопреки не только  родителям, но порой даже своему собственному желанию. Малыш отказывается выполнять просьбы не потому, что ему не хочется, а только потому, что его об этом попросили.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27313" y="2492375"/>
            <a:ext cx="6135687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7635"/>
                </a:solidFill>
                <a:latin typeface="Comic Sans MS" pitchFamily="66" charset="0"/>
                <a:cs typeface="+mn-cs"/>
              </a:rPr>
              <a:t>Например, мама предлагает идти на прогулку. Малыш, который обожает гулять, почему-то заявляет: «Не пойду!» Почему? Потому что это мама предложила идти гулять, а не он сам так решил!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  <a:cs typeface="+mn-cs"/>
              </a:rPr>
              <a:t>	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9388" y="4221163"/>
            <a:ext cx="65532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Часто это проявляется в отношении ребенка к пище: дома ребенок отказывается от определенного продукта, но когда этим же продуктом его угощают другие люди, он спокойно и с удовольствием ест.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Что делать?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Например, вместо вопроса, «Ты будешь кушать?», задайте вопрос: «Ты будешь кушать гречневую кашу или рисовую?»</a:t>
            </a:r>
          </a:p>
        </p:txBody>
      </p:sp>
      <p:pic>
        <p:nvPicPr>
          <p:cNvPr id="5129" name="Picture 2" descr="C:\Users\Дима\Desktop\Кризис 3-х лет (картинки)\i0283.png"/>
          <p:cNvPicPr>
            <a:picLocks noChangeAspect="1" noChangeArrowheads="1"/>
          </p:cNvPicPr>
          <p:nvPr/>
        </p:nvPicPr>
        <p:blipFill>
          <a:blip r:embed="rId3" cstate="print">
            <a:lum bright="-10000" contrast="10000"/>
          </a:blip>
          <a:srcRect t="14795" r="11716" b="5679"/>
          <a:stretch>
            <a:fillRect/>
          </a:stretch>
        </p:blipFill>
        <p:spPr bwMode="auto">
          <a:xfrm>
            <a:off x="684213" y="2420938"/>
            <a:ext cx="1366837" cy="174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6714" y="188640"/>
            <a:ext cx="6091732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u="sng" dirty="0">
                <a:ln w="11430">
                  <a:solidFill>
                    <a:schemeClr val="accent4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Задача взрослых: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1052736"/>
            <a:ext cx="5772734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поддержать ребенка;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превратить негативизм в игру;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обучать ребенка правильно выражать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свои желания и намерения.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492896"/>
          <a:ext cx="7848872" cy="36576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924436"/>
                <a:gridCol w="3924436"/>
              </a:tblGrid>
              <a:tr h="2486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НЕГАТИВИЗМ</a:t>
                      </a:r>
                      <a:endParaRPr lang="ru-RU" sz="3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НЕПОСЛУШАНИЕ</a:t>
                      </a:r>
                      <a:endParaRPr lang="ru-RU" sz="3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 Antiqua" pitchFamily="18" charset="0"/>
                        </a:rPr>
                        <a:t>Ребенок поступает наперекор своему желанию.</a:t>
                      </a:r>
                      <a:endParaRPr lang="ru-RU" sz="24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 Antiqua" pitchFamily="18" charset="0"/>
                        </a:rPr>
                        <a:t>Ребенок следует своему желанию, которое идет вразрез с намерениями взрослого.</a:t>
                      </a:r>
                      <a:endParaRPr lang="ru-RU" sz="24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5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Book Antiqua" pitchFamily="18" charset="0"/>
                        </a:rPr>
                        <a:t>Избирателен: ребенок отказывается выполнять просьбы определенных людей, например, только мамы или папы. С остальными окружающими он может быть послушным и покладистым.</a:t>
                      </a:r>
                      <a:endParaRPr lang="ru-RU" sz="2400" b="1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 Antiqua" pitchFamily="18" charset="0"/>
                        </a:rPr>
                        <a:t>Не избирательно.</a:t>
                      </a:r>
                      <a:endParaRPr lang="ru-RU" sz="24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6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Book Antiqua" pitchFamily="18" charset="0"/>
                        </a:rPr>
                        <a:t>Мотив: сделать как угодно, лишь бы не так!</a:t>
                      </a:r>
                      <a:endParaRPr lang="ru-RU" sz="2400" b="1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 rot="20807748">
            <a:off x="110159" y="542048"/>
            <a:ext cx="878767" cy="264687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04664"/>
            <a:ext cx="878767" cy="264687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!</a:t>
            </a:r>
          </a:p>
        </p:txBody>
      </p:sp>
      <p:sp>
        <p:nvSpPr>
          <p:cNvPr id="8" name="Прямоугольник 7"/>
          <p:cNvSpPr/>
          <p:nvPr/>
        </p:nvSpPr>
        <p:spPr>
          <a:xfrm rot="862846">
            <a:off x="1070503" y="328307"/>
            <a:ext cx="878767" cy="264687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 rot="20181545">
            <a:off x="416172" y="855437"/>
            <a:ext cx="2827928" cy="10539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Упрямство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2500" y="260350"/>
            <a:ext cx="5214938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Когда ребенок упрямится, он настаивает на чем-то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не потому, что ему этого сильно хочется, а потому, что он это потребовал: «Я так решил!».</a:t>
            </a:r>
          </a:p>
        </p:txBody>
      </p:sp>
      <p:pic>
        <p:nvPicPr>
          <p:cNvPr id="7172" name="Picture 4" descr="Анимашки Дет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2420938"/>
            <a:ext cx="1792288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9750" y="2205038"/>
            <a:ext cx="6802438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Например, малыш просит дать ему мяч. Но мяча нет, и мама предлагает ему  замену, например, его любимую книжку. Малыш понимает, что книжка намного интереснее, чем мяч. Но все равно настаивает на своем: «Дай мяч!» Почему? Потому что это мама предложила книжку, а не он сам так решил.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56100" y="4500563"/>
            <a:ext cx="4537075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Что делать?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Просто подождите несколько минут.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Малыш сам созреет, и сам примет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Решение – попросит книжку.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          Удивительно, но факт!</a:t>
            </a:r>
          </a:p>
        </p:txBody>
      </p:sp>
      <p:pic>
        <p:nvPicPr>
          <p:cNvPr id="4104" name="Picture 8" descr="http://im8-tub.yandex.net/i?id=439991132-16-24"/>
          <p:cNvPicPr>
            <a:picLocks noChangeAspect="1" noChangeArrowheads="1"/>
          </p:cNvPicPr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>
            <a:off x="2267744" y="4941168"/>
            <a:ext cx="2088232" cy="1392155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" name="Picture 6" descr="http://im2-tub.yandex.net/i?id=33298495-22-24"/>
          <p:cNvPicPr>
            <a:picLocks noChangeAspect="1" noChangeArrowheads="1"/>
          </p:cNvPicPr>
          <p:nvPr/>
        </p:nvPicPr>
        <p:blipFill>
          <a:blip r:embed="rId5" cstate="print">
            <a:lum contrast="10000"/>
          </a:blip>
          <a:srcRect/>
          <a:stretch>
            <a:fillRect/>
          </a:stretch>
        </p:blipFill>
        <p:spPr bwMode="auto">
          <a:xfrm>
            <a:off x="539553" y="4640518"/>
            <a:ext cx="2088231" cy="18013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03648" y="404664"/>
            <a:ext cx="6508599" cy="940653"/>
          </a:xfrm>
          <a:prstGeom prst="bevel">
            <a:avLst/>
          </a:prstGeom>
          <a:gradFill flip="none" rotWithShape="1">
            <a:gsLst>
              <a:gs pos="10000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Ошибка родителей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0"/>
            <a:ext cx="8352928" cy="15081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532476"/>
                </a:solidFill>
                <a:latin typeface="Bookman Old Style" pitchFamily="18" charset="0"/>
                <a:cs typeface="+mn-cs"/>
              </a:rPr>
              <a:t>Повышенная требовательность  родителей в приучении ребенка к порядку без учета его реальных умений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532476"/>
                </a:solidFill>
                <a:latin typeface="Bookman Old Style" pitchFamily="18" charset="0"/>
                <a:cs typeface="+mn-cs"/>
              </a:rPr>
              <a:t>.</a:t>
            </a: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539552" y="3212976"/>
            <a:ext cx="2448272" cy="936104"/>
          </a:xfrm>
          <a:prstGeom prst="roundRect">
            <a:avLst>
              <a:gd name="adj" fmla="val 23241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УПРЯМСТВО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Oval 1"/>
          <p:cNvSpPr>
            <a:spLocks noChangeArrowheads="1"/>
          </p:cNvSpPr>
          <p:nvPr/>
        </p:nvSpPr>
        <p:spPr bwMode="auto">
          <a:xfrm>
            <a:off x="3923928" y="3212976"/>
            <a:ext cx="1728192" cy="864096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СИЛЬНО ХОЧЕТСЯ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6660232" y="3212976"/>
            <a:ext cx="2016224" cy="936104"/>
          </a:xfrm>
          <a:prstGeom prst="roundRect">
            <a:avLst>
              <a:gd name="adj" fmla="val 34282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ОН 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ТРЕБУЕТ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е равно 8"/>
          <p:cNvSpPr/>
          <p:nvPr/>
        </p:nvSpPr>
        <p:spPr>
          <a:xfrm>
            <a:off x="3059832" y="3356992"/>
            <a:ext cx="792088" cy="432048"/>
          </a:xfrm>
          <a:prstGeom prst="mathNotEqual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Равно 9"/>
          <p:cNvSpPr/>
          <p:nvPr/>
        </p:nvSpPr>
        <p:spPr>
          <a:xfrm>
            <a:off x="5724128" y="3284984"/>
            <a:ext cx="770384" cy="698376"/>
          </a:xfrm>
          <a:prstGeom prst="mathEqual">
            <a:avLst>
              <a:gd name="adj1" fmla="val 14934"/>
              <a:gd name="adj2" fmla="val 11760"/>
            </a:avLst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28681" name="Picture 9" descr="C:\Users\Дима\Desktop\Кризис 3-х лет (картинки)\596-b.jpg"/>
          <p:cNvPicPr>
            <a:picLocks noChangeAspect="1" noChangeArrowheads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1979712" y="4005064"/>
            <a:ext cx="1946334" cy="2483800"/>
          </a:xfrm>
          <a:prstGeom prst="roundRect">
            <a:avLst>
              <a:gd name="adj" fmla="val 2761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14" name="Picture 6" descr="H:\ДОШКОЛЬНИКИ\КАРТИНКИ К ЗАДАНИЯМ, УПРАЖНЕНИЯМ, ТЕСТАМ\агрессия, страхи, тревожность, СДВГ, и др. (рисунки)\eb0fcc3230183269503a8085244f886d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3491880" y="4509120"/>
            <a:ext cx="2016224" cy="2016224"/>
          </a:xfrm>
          <a:prstGeom prst="roundRect">
            <a:avLst>
              <a:gd name="adj" fmla="val 24536"/>
            </a:avLst>
          </a:prstGeom>
          <a:ln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15" name="Picture 10" descr="C:\Users\Дима\Desktop\Кризис 3-х лет (картинки)\nklj.JPG"/>
          <p:cNvPicPr>
            <a:picLocks noChangeAspect="1" noChangeArrowheads="1"/>
          </p:cNvPicPr>
          <p:nvPr/>
        </p:nvPicPr>
        <p:blipFill>
          <a:blip r:embed="rId4" cstate="print">
            <a:lum bright="10000" contrast="20000"/>
          </a:blip>
          <a:srcRect/>
          <a:stretch>
            <a:fillRect/>
          </a:stretch>
        </p:blipFill>
        <p:spPr bwMode="auto">
          <a:xfrm flipH="1">
            <a:off x="5148064" y="4869160"/>
            <a:ext cx="1824987" cy="1800200"/>
          </a:xfrm>
          <a:prstGeom prst="roundRect">
            <a:avLst>
              <a:gd name="adj" fmla="val 27377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539552" y="1700808"/>
            <a:ext cx="2843808" cy="1080120"/>
          </a:xfrm>
          <a:prstGeom prst="rect">
            <a:avLst/>
          </a:prstGeom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УПРЯМСТВО</a:t>
            </a:r>
            <a:b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</a:br>
            <a: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ПОРОЖДАЕТ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635375" y="4221163"/>
            <a:ext cx="4799013" cy="792162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РАЗДРАЖИТЕЛЬНОСТЬ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724525" y="908050"/>
            <a:ext cx="2667000" cy="725488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НЕВРОЗЫ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27538" y="2636838"/>
            <a:ext cx="3957637" cy="1390650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РАССТРОЙСТВО</a:t>
            </a:r>
            <a:endParaRPr lang="ru-RU" sz="7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НЕРВНОЙ </a:t>
            </a:r>
          </a:p>
          <a:p>
            <a:pPr algn="ctr" eaLnBrk="0" hangingPunct="0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СИСТЕМЫ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003800" y="1773238"/>
            <a:ext cx="3378200" cy="681037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ЛЖИВОСТЬ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rot="20655506">
            <a:off x="3259138" y="1317625"/>
            <a:ext cx="2520950" cy="2301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3348038" y="1989138"/>
            <a:ext cx="1655762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2" name="AutoShape 2"/>
          <p:cNvSpPr>
            <a:spLocks noChangeArrowheads="1"/>
          </p:cNvSpPr>
          <p:nvPr/>
        </p:nvSpPr>
        <p:spPr bwMode="auto">
          <a:xfrm rot="2398111">
            <a:off x="3233738" y="2733675"/>
            <a:ext cx="1327150" cy="3524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1" name="AutoShape 1"/>
          <p:cNvSpPr>
            <a:spLocks noChangeArrowheads="1"/>
          </p:cNvSpPr>
          <p:nvPr/>
        </p:nvSpPr>
        <p:spPr bwMode="auto">
          <a:xfrm rot="3549344">
            <a:off x="2824163" y="3302000"/>
            <a:ext cx="1735138" cy="3254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7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228850" algn="l"/>
              </a:tabLst>
            </a:pPr>
            <a:r>
              <a:rPr lang="ru-RU" sz="800"/>
              <a:t/>
            </a:r>
            <a:br>
              <a:rPr lang="ru-RU" sz="800"/>
            </a:br>
            <a:endParaRPr lang="ru-RU"/>
          </a:p>
          <a:p>
            <a:pPr eaLnBrk="0" hangingPunct="0">
              <a:tabLst>
                <a:tab pos="2228850" algn="l"/>
              </a:tabLst>
            </a:pPr>
            <a:r>
              <a:rPr lang="ru-RU" sz="2000">
                <a:ea typeface="Times New Roman" pitchFamily="18" charset="0"/>
              </a:rPr>
              <a:t>	</a:t>
            </a:r>
            <a:endParaRPr lang="ru-RU" sz="800"/>
          </a:p>
          <a:p>
            <a:pPr eaLnBrk="0" hangingPunct="0">
              <a:tabLst>
                <a:tab pos="2228850" algn="l"/>
              </a:tabLst>
            </a:pPr>
            <a:endParaRPr lang="ru-RU"/>
          </a:p>
        </p:txBody>
      </p:sp>
      <p:pic>
        <p:nvPicPr>
          <p:cNvPr id="30738" name="Picture 18" descr="C:\Users\Дима\Desktop\Кризис 3-х лет (картинки)\krizis_3_letnego_vozrasta_u_detei.jpg"/>
          <p:cNvPicPr>
            <a:picLocks noChangeAspect="1" noChangeArrowheads="1"/>
          </p:cNvPicPr>
          <p:nvPr/>
        </p:nvPicPr>
        <p:blipFill>
          <a:blip r:embed="rId2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899592" y="3573016"/>
            <a:ext cx="2088232" cy="2505878"/>
          </a:xfrm>
          <a:prstGeom prst="roundRect">
            <a:avLst>
              <a:gd name="adj" fmla="val 36131"/>
            </a:avLst>
          </a:prstGeom>
          <a:solidFill>
            <a:srgbClr val="FFFFFF">
              <a:shade val="85000"/>
            </a:srgbClr>
          </a:solidFill>
          <a:ln>
            <a:solidFill>
              <a:schemeClr val="tx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9229" name="Picture 8" descr="C:\Users\Дима\Desktop\клипарт\014a6427bb3c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7248"/>
          <a:stretch>
            <a:fillRect/>
          </a:stretch>
        </p:blipFill>
        <p:spPr bwMode="auto">
          <a:xfrm rot="-6147692">
            <a:off x="6689725" y="4708525"/>
            <a:ext cx="1243013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7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8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8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3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3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27" grpId="0" animBg="1"/>
      <p:bldP spid="30726" grpId="0" animBg="1"/>
      <p:bldP spid="307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 rot="20181545">
            <a:off x="274184" y="790725"/>
            <a:ext cx="3243785" cy="1151043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Капризность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475" y="333375"/>
            <a:ext cx="540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Это действия, которые лишены разумного основания, т.е. «Я так хочу и все!!!»</a:t>
            </a:r>
          </a:p>
        </p:txBody>
      </p:sp>
      <p:pic>
        <p:nvPicPr>
          <p:cNvPr id="10244" name="Picture 4" descr="Анимашки Дет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4868863"/>
            <a:ext cx="138747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2627313" y="1916113"/>
            <a:ext cx="4191000" cy="1209675"/>
          </a:xfrm>
          <a:prstGeom prst="beve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ПРОЯВЛЕНИЯ КАПРИЗОВ</a:t>
            </a:r>
            <a:endParaRPr lang="ru-RU" sz="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619250" y="5084763"/>
            <a:ext cx="2684463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Продолжить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начатое дело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95288" y="3933825"/>
            <a:ext cx="3467100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Двигательное перевозбуждение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716463" y="3789363"/>
            <a:ext cx="4021137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Недовольство, раздражительность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427538" y="5229225"/>
            <a:ext cx="1492250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Плач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4067175" y="3141663"/>
            <a:ext cx="0" cy="19431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4572000" y="3141663"/>
            <a:ext cx="0" cy="2087562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3419475" y="3141663"/>
            <a:ext cx="0" cy="863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5" name="Line 1"/>
          <p:cNvSpPr>
            <a:spLocks noChangeShapeType="1"/>
          </p:cNvSpPr>
          <p:nvPr/>
        </p:nvSpPr>
        <p:spPr bwMode="auto">
          <a:xfrm flipH="1">
            <a:off x="5435600" y="3141663"/>
            <a:ext cx="6350" cy="71913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1761" name="Picture 17" descr="C:\Users\Дима\Desktop\Кризис 3-х лет (картинки)\0001_1881.jpg"/>
          <p:cNvPicPr>
            <a:picLocks noChangeAspect="1" noChangeArrowheads="1"/>
          </p:cNvPicPr>
          <p:nvPr/>
        </p:nvPicPr>
        <p:blipFill>
          <a:blip r:embed="rId4" cstate="print">
            <a:lum contrast="20000"/>
          </a:blip>
          <a:srcRect l="11165" t="20424" r="22336"/>
          <a:stretch>
            <a:fillRect/>
          </a:stretch>
        </p:blipFill>
        <p:spPr bwMode="auto">
          <a:xfrm>
            <a:off x="7164288" y="1268760"/>
            <a:ext cx="1368152" cy="2273897"/>
          </a:xfrm>
          <a:prstGeom prst="roundRect">
            <a:avLst>
              <a:gd name="adj" fmla="val 23686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tx2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863</Words>
  <Application>Microsoft Office PowerPoint</Application>
  <PresentationFormat>Экран (4:3)</PresentationFormat>
  <Paragraphs>153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Особенности  развития ребенка 3 – 4,5 лет</vt:lpstr>
      <vt:lpstr>Кризис –  движущая сила развития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ужас! В доме появился «маленький тиран» - что делать?</dc:title>
  <dc:creator>Psy.5igorsk.RU - Первый психологический портал Пятигорcка</dc:creator>
  <cp:lastModifiedBy>Марина</cp:lastModifiedBy>
  <cp:revision>100</cp:revision>
  <dcterms:modified xsi:type="dcterms:W3CDTF">2013-04-25T03:58:28Z</dcterms:modified>
</cp:coreProperties>
</file>