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6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F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438587-EDA4-4DF6-B51F-1E841C2CB22A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AE1A04-127C-426C-A92D-658FD9416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61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0B7176-1C43-45A1-891B-E5D01F930BB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611B7B3B-7F5D-4FC8-A1E8-D069006292E2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AF84A16-BF6B-4876-81FA-451CF76A0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7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E6D45-D423-4120-9846-957A6BBCA04B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3392-AC06-4B99-99AD-D0D8ED5DA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8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B7A8-75E5-4DEB-81D8-4D5D1463AC27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95A0-BBCB-4ACA-9DF1-6B636E594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94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7D82-C97B-43DA-8216-C2E076CBA740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4889A-996D-45AE-8DA5-E07727F5C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4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F7AB2-1905-41CB-B926-B9E2B425124E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98873-3957-4ED2-8BA4-7CF1F0057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40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841CD-B21F-4072-A4A7-15588708EF11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297E-5691-4D77-9675-32A1A67CE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35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CE2F-26B5-4DD0-905A-C58AE652FBAE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0EDB-5843-4A25-B938-D66B79711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7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69821-0281-4E2B-803F-5BA2157E938A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11E10-F1E8-4DD5-8A4B-FD3FCA748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7CCDB-B003-4AAB-8FF4-CD82C172FB60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36150-B2F9-449C-970D-815227138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50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E1911-0E55-4CD3-B3BD-17FAAEAF018E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D3C8-07B2-4373-8B9A-98C358080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8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51ECC-FBDB-4F87-846F-12CE99E3AF1E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C4EEA-BECF-4270-B3A4-D775B2C4A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78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5B4A4819-274B-4F8B-85C7-A2FD2476A4B2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18507F8B-106E-45EB-9711-43F277D25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8" r:id="rId8"/>
    <p:sldLayoutId id="2147483829" r:id="rId9"/>
    <p:sldLayoutId id="2147483825" r:id="rId10"/>
    <p:sldLayoutId id="21474838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1106487"/>
          </a:xfrm>
        </p:spPr>
        <p:txBody>
          <a:bodyPr/>
          <a:lstStyle/>
          <a:p>
            <a:r>
              <a:rPr lang="ru-RU" altLang="ru-RU" dirty="0" smtClean="0"/>
              <a:t>В помощь педагогу:</a:t>
            </a: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1042988" y="2324100"/>
            <a:ext cx="7058025" cy="2976563"/>
          </a:xfrm>
          <a:ln w="38100">
            <a:solidFill>
              <a:srgbClr val="64FC10"/>
            </a:solidFill>
          </a:ln>
        </p:spPr>
        <p:txBody>
          <a:bodyPr rtlCol="0">
            <a:normAutofit lnSpcReduction="10000"/>
          </a:bodyPr>
          <a:lstStyle/>
          <a:p>
            <a:pPr indent="-274320" algn="ctr" fontAlgn="auto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  <a:p>
            <a:pPr indent="-27432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4400" b="1" dirty="0" smtClean="0">
                <a:solidFill>
                  <a:srgbClr val="00B0F0"/>
                </a:solidFill>
              </a:rPr>
              <a:t>Обобщение передового педагогического опыта</a:t>
            </a:r>
            <a:r>
              <a:rPr lang="ru-RU" sz="4400" dirty="0">
                <a:solidFill>
                  <a:srgbClr val="00B0F0"/>
                </a:solidFill>
              </a:rPr>
              <a:t>.</a:t>
            </a:r>
            <a:endParaRPr lang="ru-RU" sz="4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altLang="ru-RU" smtClean="0"/>
              <a:t>Новизна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1214438"/>
          <a:ext cx="8286750" cy="4786312"/>
        </p:xfrm>
        <a:graphic>
          <a:graphicData uri="http://schemas.openxmlformats.org/drawingml/2006/table">
            <a:tbl>
              <a:tblPr/>
              <a:tblGrid>
                <a:gridCol w="2184400"/>
                <a:gridCol w="6102350"/>
              </a:tblGrid>
              <a:tr h="4786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Новизна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внедрение инновационной методики;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комбинация элементов известных методик;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рационализация, усовершенствование отдельных сторон педагогического труда;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преобразование образовательного процесса в целом (создание инновационной системы)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Рекомендации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по оформлению материалов о передовом педагогическом опыте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Обложка (титульный лист) 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информационный лист   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рецензия;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Аннотация (может быть включена в информационный лист);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оглавление (содержание)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70C0"/>
                </a:solidFill>
              </a:rPr>
              <a:t>введение;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70C0"/>
                </a:solidFill>
              </a:rPr>
              <a:t>основная часть;        описание опыта 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70C0"/>
                </a:solidFill>
              </a:rPr>
              <a:t>заключение;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литература;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приложение (составляется при необходимости)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8" name="Левая фигурная скобка 7"/>
          <p:cNvSpPr/>
          <p:nvPr/>
        </p:nvSpPr>
        <p:spPr>
          <a:xfrm rot="10800000">
            <a:off x="3563938" y="4214813"/>
            <a:ext cx="285750" cy="1143000"/>
          </a:xfrm>
          <a:prstGeom prst="leftBrace">
            <a:avLst>
              <a:gd name="adj1" fmla="val 8333"/>
              <a:gd name="adj2" fmla="val 4880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25000" lnSpcReduction="20000"/>
          </a:bodyPr>
          <a:lstStyle/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200" b="1" dirty="0" smtClean="0"/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200" b="1" dirty="0"/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200" b="1" dirty="0" smtClean="0"/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Министерство образования и науки РФ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Управление образования г. </a:t>
            </a:r>
            <a:r>
              <a:rPr lang="ru-RU" sz="7200" b="1" smtClean="0">
                <a:solidFill>
                  <a:srgbClr val="7030A0"/>
                </a:solidFill>
              </a:rPr>
              <a:t>о .Электросталь</a:t>
            </a:r>
            <a:endParaRPr lang="ru-RU" sz="7200" b="1" dirty="0" smtClean="0">
              <a:solidFill>
                <a:srgbClr val="7030A0"/>
              </a:solidFill>
            </a:endParaRP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Муниципальное дошкольное образовательное учреждение детский сад №45 общеразвивающего  вида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 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 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  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 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ТЕМА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 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	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 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7200" b="1" dirty="0" smtClean="0">
              <a:solidFill>
                <a:srgbClr val="7030A0"/>
              </a:solidFill>
            </a:endParaRP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 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ФИО полностью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Должность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Адрес учреждения, телефон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 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Год оформления материалов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416800" cy="1620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</a:rPr>
              <a:t/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>
                <a:solidFill>
                  <a:srgbClr val="00B050"/>
                </a:solidFill>
              </a:rPr>
              <a:t/>
            </a:r>
            <a:br>
              <a:rPr lang="ru-RU" sz="3200" b="1" dirty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/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>
                <a:solidFill>
                  <a:srgbClr val="00B050"/>
                </a:solidFill>
              </a:rPr>
              <a:t/>
            </a:r>
            <a:br>
              <a:rPr lang="ru-RU" sz="3200" b="1" dirty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/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Мотивация педагогов 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при обобщении и распространении 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передового педагогического опыта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ru-RU" smtClean="0"/>
              <a:t>аттестация (повышение категории);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smtClean="0"/>
              <a:t>повышение профессионального статуса (признание профессионализма администрацией, коллегами, родителями.</a:t>
            </a:r>
          </a:p>
          <a:p>
            <a:pPr indent="-274320" fontAlgn="auto">
              <a:spcAft>
                <a:spcPts val="0"/>
              </a:spcAft>
              <a:defRPr/>
            </a:pPr>
            <a:endParaRPr lang="ru-RU" smtClean="0"/>
          </a:p>
          <a:p>
            <a:pPr indent="-274320" fontAlgn="auto">
              <a:spcAft>
                <a:spcPts val="0"/>
              </a:spcAft>
              <a:buFont typeface="Arial" charset="0"/>
              <a:buNone/>
              <a:defRPr/>
            </a:pPr>
            <a:endParaRPr lang="ru-RU" smtClean="0"/>
          </a:p>
          <a:p>
            <a:pPr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b="1" smtClean="0">
                <a:solidFill>
                  <a:srgbClr val="FF0000"/>
                </a:solidFill>
              </a:rPr>
              <a:t>*</a:t>
            </a:r>
            <a:r>
              <a:rPr lang="ru-RU" smtClean="0"/>
              <a:t> Справочник старшего воспитателя №11 2008г.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428625" y="785813"/>
            <a:ext cx="828675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Blip>
                <a:blip r:embed="rId2"/>
              </a:buBlip>
            </a:pPr>
            <a:r>
              <a:rPr lang="ru-RU" altLang="ru-RU" sz="5400">
                <a:solidFill>
                  <a:srgbClr val="00B050"/>
                </a:solidFill>
                <a:latin typeface="Calibri" pitchFamily="34" charset="0"/>
              </a:rPr>
              <a:t>Формы обобщения</a:t>
            </a:r>
            <a:br>
              <a:rPr lang="ru-RU" altLang="ru-RU" sz="5400">
                <a:solidFill>
                  <a:srgbClr val="00B050"/>
                </a:solidFill>
                <a:latin typeface="Calibri" pitchFamily="34" charset="0"/>
              </a:rPr>
            </a:br>
            <a:endParaRPr lang="ru-RU" altLang="ru-RU" sz="5400">
              <a:solidFill>
                <a:srgbClr val="00B050"/>
              </a:solidFill>
              <a:latin typeface="Calibri" pitchFamily="34" charset="0"/>
            </a:endParaRP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altLang="ru-RU" sz="5400">
                <a:solidFill>
                  <a:srgbClr val="00B050"/>
                </a:solidFill>
                <a:latin typeface="Calibri" pitchFamily="34" charset="0"/>
              </a:rPr>
              <a:t>Формы распространения</a:t>
            </a:r>
            <a:br>
              <a:rPr lang="ru-RU" altLang="ru-RU" sz="5400">
                <a:solidFill>
                  <a:srgbClr val="00B050"/>
                </a:solidFill>
                <a:latin typeface="Calibri" pitchFamily="34" charset="0"/>
              </a:rPr>
            </a:br>
            <a:endParaRPr lang="ru-RU" altLang="ru-RU" sz="5400">
              <a:solidFill>
                <a:srgbClr val="00B050"/>
              </a:solidFill>
              <a:latin typeface="Calibri" pitchFamily="34" charset="0"/>
            </a:endParaRP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altLang="ru-RU" sz="5400">
                <a:solidFill>
                  <a:srgbClr val="00B050"/>
                </a:solidFill>
                <a:latin typeface="Calibri" pitchFamily="34" charset="0"/>
              </a:rPr>
              <a:t>Оформление ППО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476250"/>
            <a:ext cx="8424862" cy="578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cap="all" dirty="0">
              <a:solidFill>
                <a:srgbClr val="00B0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Обобщение </a:t>
            </a:r>
            <a:r>
              <a:rPr lang="ru-RU" sz="3200" b="1" cap="all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педагогического </a:t>
            </a:r>
            <a:r>
              <a:rPr lang="ru-RU" sz="3200" b="1" cap="all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опыта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i="1" u="sng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выводы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в итоге изучения и анализа отдельных фактов, явлений и процессов, наблюдаемых в педагогической практике, </a:t>
            </a:r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оформленные в виде педагогических идей или педагогической системы</a:t>
            </a:r>
            <a:r>
              <a:rPr lang="ru-RU" sz="2800" dirty="0">
                <a:latin typeface="+mn-lt"/>
              </a:rPr>
              <a:t>, принципов организации педагогической деятельности, </a:t>
            </a:r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методов или закономерностей в регулировании педагогических </a:t>
            </a:r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процессов</a:t>
            </a:r>
            <a:endParaRPr lang="ru-RU" sz="28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1052513"/>
            <a:ext cx="6951662" cy="1800225"/>
          </a:xfrm>
          <a:ln>
            <a:solidFill>
              <a:srgbClr val="7030A0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Методические рекомендации по обобщению ППО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42988" y="4005263"/>
            <a:ext cx="7273925" cy="1801812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*</a:t>
            </a:r>
            <a:r>
              <a:rPr lang="ru-RU" dirty="0" smtClean="0"/>
              <a:t>«Методическая работа в дошкольном образовательном учреждении»  Белая К.Ю.</a:t>
            </a:r>
          </a:p>
          <a:p>
            <a:pPr indent="-27432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Москва 2000г.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175" y="260350"/>
            <a:ext cx="4824413" cy="890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Формы обобщения ППО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50" y="1143000"/>
            <a:ext cx="4071938" cy="4983163"/>
          </a:xfrm>
        </p:spPr>
        <p:txBody>
          <a:bodyPr rtlCol="0">
            <a:normAutofit fontScale="70000" lnSpcReduction="20000"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Открытый показ с обязательным описанием системы работы до или после мероприятия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рассказ - используется на педсоветах, консультациях и других методических мероприятиях ДОУ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 на конференции и пр. 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Статья в периодической печати</a:t>
            </a:r>
          </a:p>
          <a:p>
            <a:pPr marL="0" indent="0" algn="ctr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/>
          </a:p>
        </p:txBody>
      </p:sp>
      <p:sp>
        <p:nvSpPr>
          <p:cNvPr id="7172" name="Содержимое 3"/>
          <p:cNvSpPr>
            <a:spLocks noGrp="1"/>
          </p:cNvSpPr>
          <p:nvPr>
            <p:ph sz="quarter" idx="14"/>
          </p:nvPr>
        </p:nvSpPr>
        <p:spPr>
          <a:xfrm>
            <a:off x="4500563" y="1214438"/>
            <a:ext cx="4535487" cy="5643562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статьи в педагогических и методических журналах и педагогических  сборниках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публичный доклад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монография (авторское научное описание)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буклет, плакат, листовка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кинофильмы, магнитофонная запись и пр.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доклад, отчет на различных уровнях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fontAlgn="auto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Формы распространения ППО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открытые  показы;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выступления с сообщениями из опыта своей работы;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семинары-практикумы;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различные  виды обучающих и деловых игр;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круглые столы;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социально-общественная презентация;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конференции и пр.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План обобщения и описания  передового педагогического опыта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Актуальность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Степень новизны 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Выявление противоречия между реальным и желаемым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Цель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Задачи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Методологические основы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Описание системы работы, этапов, методов и т. д.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Результативность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Перспектива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* </a:t>
            </a:r>
            <a:r>
              <a:rPr lang="ru-RU" sz="2600" dirty="0" smtClean="0"/>
              <a:t>«Организационные аспекты работы с педагогическими кадрами ДОУ» Л.И. Лукина (приложение к журналу «Управление ДОУ»)</a:t>
            </a:r>
          </a:p>
          <a:p>
            <a:pPr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2928938" y="1643063"/>
            <a:ext cx="357187" cy="2143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3357563" y="2143125"/>
            <a:ext cx="357187" cy="21431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Управляющая кнопка: настраиваемая 8">
            <a:hlinkClick r:id="rId4" action="ppaction://hlinksldjump" highlightClick="1"/>
          </p:cNvPr>
          <p:cNvSpPr/>
          <p:nvPr/>
        </p:nvSpPr>
        <p:spPr>
          <a:xfrm>
            <a:off x="7286625" y="5715000"/>
            <a:ext cx="428625" cy="28575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Актуальность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989013"/>
          <a:ext cx="8501063" cy="4951412"/>
        </p:xfrm>
        <a:graphic>
          <a:graphicData uri="http://schemas.openxmlformats.org/drawingml/2006/table">
            <a:tbl>
              <a:tblPr/>
              <a:tblGrid>
                <a:gridCol w="1909986"/>
                <a:gridCol w="6591077"/>
              </a:tblGrid>
              <a:tr h="427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Характеристика критериев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Актуальность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Соответствие:</a:t>
                      </a:r>
                      <a:endParaRPr kumimoji="0" lang="ru-RU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социальному заказу государства, общества;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Закону об Образовании;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 прогрессивным тенденциям социального развития общества;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региональной образовательной политике;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идеям современной педагогической науки и передовой педагогической практике;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профессиональным интересам определенных категорий педагогов;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перспективным задачам ДОУ;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личностным особенностям и интересам детей группы.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Способствовать:</a:t>
                      </a:r>
                      <a:endParaRPr kumimoji="0" lang="ru-RU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решению актуальных задач общества;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решению образовательных задач, вытекающих из социального заказа государства, общества в области образования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интересов личности учащегося.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5">
      <a:dk1>
        <a:srgbClr val="00B050"/>
      </a:dk1>
      <a:lt1>
        <a:srgbClr val="F4FCE4"/>
      </a:lt1>
      <a:dk2>
        <a:srgbClr val="00B050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FFA365"/>
      </a:accent4>
      <a:accent5>
        <a:srgbClr val="FEC67A"/>
      </a:accent5>
      <a:accent6>
        <a:srgbClr val="7030A0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309</TotalTime>
  <Words>387</Words>
  <Application>Microsoft Office PowerPoint</Application>
  <PresentationFormat>Экран (4:3)</PresentationFormat>
  <Paragraphs>114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Wingdings 2</vt:lpstr>
      <vt:lpstr>Calibri</vt:lpstr>
      <vt:lpstr>Times New Roman</vt:lpstr>
      <vt:lpstr>Wingdings</vt:lpstr>
      <vt:lpstr>Остин</vt:lpstr>
      <vt:lpstr>В помощь педагогу:</vt:lpstr>
      <vt:lpstr>     Мотивация педагогов  при обобщении и распространении  передового педагогического опыта</vt:lpstr>
      <vt:lpstr>Презентация PowerPoint</vt:lpstr>
      <vt:lpstr>Презентация PowerPoint</vt:lpstr>
      <vt:lpstr>Методические рекомендации по обобщению ППО</vt:lpstr>
      <vt:lpstr> Формы обобщения ППО</vt:lpstr>
      <vt:lpstr>Формы распространения ППО</vt:lpstr>
      <vt:lpstr>План обобщения и описания  передового педагогического опыта </vt:lpstr>
      <vt:lpstr>Актуальность</vt:lpstr>
      <vt:lpstr>Новизна</vt:lpstr>
      <vt:lpstr>Рекомендации  по оформлению материалов о передовом педагогическом опыте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педагогов  при обобщении и распространении  передового педагогического опыта</dc:title>
  <dc:creator>Максим и Анна</dc:creator>
  <cp:lastModifiedBy>Максим и Анна</cp:lastModifiedBy>
  <cp:revision>22</cp:revision>
  <dcterms:modified xsi:type="dcterms:W3CDTF">2014-01-18T16:08:45Z</dcterms:modified>
</cp:coreProperties>
</file>