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0" r:id="rId2"/>
    <p:sldId id="279" r:id="rId3"/>
    <p:sldId id="257" r:id="rId4"/>
    <p:sldId id="258" r:id="rId5"/>
    <p:sldId id="280" r:id="rId6"/>
    <p:sldId id="281" r:id="rId7"/>
    <p:sldId id="277" r:id="rId8"/>
    <p:sldId id="263" r:id="rId9"/>
    <p:sldId id="274" r:id="rId10"/>
    <p:sldId id="273" r:id="rId11"/>
    <p:sldId id="264" r:id="rId12"/>
    <p:sldId id="261" r:id="rId13"/>
    <p:sldId id="282" r:id="rId14"/>
    <p:sldId id="275" r:id="rId15"/>
    <p:sldId id="278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FF"/>
    <a:srgbClr val="1B5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7" autoAdjust="0"/>
  </p:normalViewPr>
  <p:slideViewPr>
    <p:cSldViewPr>
      <p:cViewPr varScale="1">
        <p:scale>
          <a:sx n="75" d="100"/>
          <a:sy n="75" d="100"/>
        </p:scale>
        <p:origin x="-18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061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961B0-E73B-4221-8194-3C4E0820F496}" type="doc">
      <dgm:prSet loTypeId="urn:microsoft.com/office/officeart/2005/8/layout/radial6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C4BD54F7-9249-4EF5-B588-7E9EB247FF57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Игровая методика развития музыкальных способностей детей </a:t>
          </a:r>
          <a:endParaRPr lang="ru-RU" sz="2000" b="1" dirty="0">
            <a:latin typeface="Monotype Corsiva" pitchFamily="66" charset="0"/>
          </a:endParaRPr>
        </a:p>
      </dgm:t>
    </dgm:pt>
    <dgm:pt modelId="{8EB7316B-12F2-4D5A-9AA1-45D8ECE00622}" type="parTrans" cxnId="{7EA3AA10-8058-4954-B144-589736BA78D3}">
      <dgm:prSet/>
      <dgm:spPr/>
      <dgm:t>
        <a:bodyPr/>
        <a:lstStyle/>
        <a:p>
          <a:endParaRPr lang="ru-RU"/>
        </a:p>
      </dgm:t>
    </dgm:pt>
    <dgm:pt modelId="{1F6AE088-55CA-48A7-8726-2F32EB70E9B5}" type="sibTrans" cxnId="{7EA3AA10-8058-4954-B144-589736BA78D3}">
      <dgm:prSet/>
      <dgm:spPr/>
      <dgm:t>
        <a:bodyPr/>
        <a:lstStyle/>
        <a:p>
          <a:endParaRPr lang="ru-RU"/>
        </a:p>
      </dgm:t>
    </dgm:pt>
    <dgm:pt modelId="{E4440C24-036F-4729-BBCF-661CF05D0A3E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Monotype Corsiva" pitchFamily="66" charset="0"/>
            </a:rPr>
            <a:t>Задачи коррекционной помощи</a:t>
          </a:r>
          <a:endParaRPr lang="ru-RU" sz="1800" b="1" dirty="0">
            <a:solidFill>
              <a:schemeClr val="bg1"/>
            </a:solidFill>
            <a:latin typeface="Monotype Corsiva" pitchFamily="66" charset="0"/>
          </a:endParaRPr>
        </a:p>
      </dgm:t>
    </dgm:pt>
    <dgm:pt modelId="{5C6030C1-6E22-4BE4-A1A7-E7851997CFE4}" type="parTrans" cxnId="{6329500C-76D0-412F-9857-97FCEF5AB22E}">
      <dgm:prSet/>
      <dgm:spPr/>
      <dgm:t>
        <a:bodyPr/>
        <a:lstStyle/>
        <a:p>
          <a:endParaRPr lang="ru-RU"/>
        </a:p>
      </dgm:t>
    </dgm:pt>
    <dgm:pt modelId="{BFDF0582-BB83-477B-A3B2-27D633068997}" type="sibTrans" cxnId="{6329500C-76D0-412F-9857-97FCEF5AB22E}">
      <dgm:prSet/>
      <dgm:spPr/>
      <dgm:t>
        <a:bodyPr/>
        <a:lstStyle/>
        <a:p>
          <a:endParaRPr lang="ru-RU"/>
        </a:p>
      </dgm:t>
    </dgm:pt>
    <dgm:pt modelId="{7DA02CFF-53C6-4E05-B4BA-A02D82A2751B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Monotype Corsiva" pitchFamily="66" charset="0"/>
            </a:rPr>
            <a:t>Специальные задачи музыкального воспитания</a:t>
          </a:r>
          <a:endParaRPr lang="ru-RU" sz="1800" b="1" dirty="0">
            <a:latin typeface="Monotype Corsiva" pitchFamily="66" charset="0"/>
          </a:endParaRPr>
        </a:p>
      </dgm:t>
    </dgm:pt>
    <dgm:pt modelId="{616C59A4-D075-4C33-81F0-27ADE8308DC9}" type="parTrans" cxnId="{43DFBC82-5230-4878-9739-29A23B0ACD0F}">
      <dgm:prSet/>
      <dgm:spPr/>
      <dgm:t>
        <a:bodyPr/>
        <a:lstStyle/>
        <a:p>
          <a:endParaRPr lang="ru-RU"/>
        </a:p>
      </dgm:t>
    </dgm:pt>
    <dgm:pt modelId="{AAAF5702-79A3-401A-A259-AE73DCCE8E65}" type="sibTrans" cxnId="{43DFBC82-5230-4878-9739-29A23B0ACD0F}">
      <dgm:prSet/>
      <dgm:spPr/>
      <dgm:t>
        <a:bodyPr/>
        <a:lstStyle/>
        <a:p>
          <a:endParaRPr lang="ru-RU"/>
        </a:p>
      </dgm:t>
    </dgm:pt>
    <dgm:pt modelId="{1CC3E2AF-E5D8-4A06-885B-57FEE81A6CD4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latin typeface="Monotype Corsiva" pitchFamily="66" charset="0"/>
            </a:rPr>
            <a:t>Психотерапевтические задачи</a:t>
          </a:r>
          <a:endParaRPr lang="ru-RU" sz="2000" b="1" dirty="0">
            <a:latin typeface="Monotype Corsiva" pitchFamily="66" charset="0"/>
          </a:endParaRPr>
        </a:p>
      </dgm:t>
    </dgm:pt>
    <dgm:pt modelId="{5594E94D-6696-47D4-B0C1-A9B10084FE46}" type="parTrans" cxnId="{BCAB649E-7BA9-4676-94D5-D37FDA909B74}">
      <dgm:prSet/>
      <dgm:spPr/>
      <dgm:t>
        <a:bodyPr/>
        <a:lstStyle/>
        <a:p>
          <a:endParaRPr lang="ru-RU"/>
        </a:p>
      </dgm:t>
    </dgm:pt>
    <dgm:pt modelId="{1D680081-904C-4BE3-8748-76D984717403}" type="sibTrans" cxnId="{BCAB649E-7BA9-4676-94D5-D37FDA909B74}">
      <dgm:prSet/>
      <dgm:spPr/>
      <dgm:t>
        <a:bodyPr/>
        <a:lstStyle/>
        <a:p>
          <a:endParaRPr lang="ru-RU"/>
        </a:p>
      </dgm:t>
    </dgm:pt>
    <dgm:pt modelId="{4930AE2C-2770-497C-8D62-D658B2AFDC29}">
      <dgm:prSet/>
      <dgm:spPr/>
      <dgm:t>
        <a:bodyPr/>
        <a:lstStyle/>
        <a:p>
          <a:endParaRPr lang="ru-RU"/>
        </a:p>
      </dgm:t>
    </dgm:pt>
    <dgm:pt modelId="{A3EF2596-1F05-4BCA-B204-8D24E8BDF36E}" type="parTrans" cxnId="{C02E6D2B-3F00-4CB3-BB23-E8EE7FDCD415}">
      <dgm:prSet/>
      <dgm:spPr/>
      <dgm:t>
        <a:bodyPr/>
        <a:lstStyle/>
        <a:p>
          <a:endParaRPr lang="ru-RU"/>
        </a:p>
      </dgm:t>
    </dgm:pt>
    <dgm:pt modelId="{8EAB8096-A822-482E-9043-A3323A938864}" type="sibTrans" cxnId="{C02E6D2B-3F00-4CB3-BB23-E8EE7FDCD415}">
      <dgm:prSet/>
      <dgm:spPr/>
      <dgm:t>
        <a:bodyPr/>
        <a:lstStyle/>
        <a:p>
          <a:endParaRPr lang="ru-RU"/>
        </a:p>
      </dgm:t>
    </dgm:pt>
    <dgm:pt modelId="{BB7EB385-A364-4244-9580-9528CD4331B9}">
      <dgm:prSet/>
      <dgm:spPr/>
      <dgm:t>
        <a:bodyPr/>
        <a:lstStyle/>
        <a:p>
          <a:endParaRPr lang="ru-RU" dirty="0"/>
        </a:p>
      </dgm:t>
    </dgm:pt>
    <dgm:pt modelId="{3581C067-64BF-4FD3-89D0-B5566C1F75B6}" type="parTrans" cxnId="{2F5CED7A-AB64-4D8D-AF4E-8BE384DC6F4F}">
      <dgm:prSet/>
      <dgm:spPr/>
      <dgm:t>
        <a:bodyPr/>
        <a:lstStyle/>
        <a:p>
          <a:endParaRPr lang="ru-RU"/>
        </a:p>
      </dgm:t>
    </dgm:pt>
    <dgm:pt modelId="{A77EAF9D-DB1F-462D-BC9E-0FB398EC3E91}" type="sibTrans" cxnId="{2F5CED7A-AB64-4D8D-AF4E-8BE384DC6F4F}">
      <dgm:prSet/>
      <dgm:spPr/>
      <dgm:t>
        <a:bodyPr/>
        <a:lstStyle/>
        <a:p>
          <a:endParaRPr lang="ru-RU"/>
        </a:p>
      </dgm:t>
    </dgm:pt>
    <dgm:pt modelId="{1521BB94-E669-4893-8267-1F04846DA755}">
      <dgm:prSet/>
      <dgm:spPr/>
      <dgm:t>
        <a:bodyPr/>
        <a:lstStyle/>
        <a:p>
          <a:endParaRPr lang="ru-RU"/>
        </a:p>
      </dgm:t>
    </dgm:pt>
    <dgm:pt modelId="{24090D77-821E-48EB-A057-EF22FB1AFA48}" type="parTrans" cxnId="{32690454-FD2C-40BB-9CCB-EEF116480661}">
      <dgm:prSet/>
      <dgm:spPr/>
      <dgm:t>
        <a:bodyPr/>
        <a:lstStyle/>
        <a:p>
          <a:endParaRPr lang="ru-RU"/>
        </a:p>
      </dgm:t>
    </dgm:pt>
    <dgm:pt modelId="{A552DC29-89E6-4835-8063-D25C5C0B1248}" type="sibTrans" cxnId="{32690454-FD2C-40BB-9CCB-EEF116480661}">
      <dgm:prSet/>
      <dgm:spPr/>
      <dgm:t>
        <a:bodyPr/>
        <a:lstStyle/>
        <a:p>
          <a:endParaRPr lang="ru-RU"/>
        </a:p>
      </dgm:t>
    </dgm:pt>
    <dgm:pt modelId="{EF16318A-8222-4BEB-B3EF-5805C8843C15}">
      <dgm:prSet/>
      <dgm:spPr/>
      <dgm:t>
        <a:bodyPr/>
        <a:lstStyle/>
        <a:p>
          <a:endParaRPr lang="ru-RU" dirty="0"/>
        </a:p>
      </dgm:t>
    </dgm:pt>
    <dgm:pt modelId="{A0E1D78C-396F-4468-AEAF-0393B9935D77}" type="parTrans" cxnId="{DF6B8CE9-487C-43B8-B0DD-1032A300743F}">
      <dgm:prSet/>
      <dgm:spPr/>
      <dgm:t>
        <a:bodyPr/>
        <a:lstStyle/>
        <a:p>
          <a:endParaRPr lang="ru-RU"/>
        </a:p>
      </dgm:t>
    </dgm:pt>
    <dgm:pt modelId="{2B8B4E7F-CA71-4E07-9709-71A58668297C}" type="sibTrans" cxnId="{DF6B8CE9-487C-43B8-B0DD-1032A300743F}">
      <dgm:prSet/>
      <dgm:spPr/>
      <dgm:t>
        <a:bodyPr/>
        <a:lstStyle/>
        <a:p>
          <a:endParaRPr lang="ru-RU"/>
        </a:p>
      </dgm:t>
    </dgm:pt>
    <dgm:pt modelId="{D0C966AA-4E19-49D4-ACB5-C91B34CC1210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Monotype Corsiva" pitchFamily="66" charset="0"/>
            </a:rPr>
            <a:t>Здоровье</a:t>
          </a:r>
        </a:p>
        <a:p>
          <a:r>
            <a:rPr lang="ru-RU" sz="1800" b="1" dirty="0" smtClean="0">
              <a:solidFill>
                <a:schemeClr val="bg1"/>
              </a:solidFill>
              <a:latin typeface="Monotype Corsiva" pitchFamily="66" charset="0"/>
            </a:rPr>
            <a:t>сберегающие задачи</a:t>
          </a:r>
          <a:endParaRPr lang="ru-RU" sz="1800" dirty="0">
            <a:solidFill>
              <a:schemeClr val="bg1"/>
            </a:solidFill>
          </a:endParaRPr>
        </a:p>
      </dgm:t>
    </dgm:pt>
    <dgm:pt modelId="{01A8B7DB-8B14-4759-BDEF-DD6CDC60C17F}" type="parTrans" cxnId="{9C1B98C1-B8E3-457D-96D1-9EDAED15CC8D}">
      <dgm:prSet/>
      <dgm:spPr/>
      <dgm:t>
        <a:bodyPr/>
        <a:lstStyle/>
        <a:p>
          <a:endParaRPr lang="ru-RU"/>
        </a:p>
      </dgm:t>
    </dgm:pt>
    <dgm:pt modelId="{75033F29-7497-4218-8851-517083AE31AB}" type="sibTrans" cxnId="{9C1B98C1-B8E3-457D-96D1-9EDAED15CC8D}">
      <dgm:prSet/>
      <dgm:spPr/>
      <dgm:t>
        <a:bodyPr/>
        <a:lstStyle/>
        <a:p>
          <a:endParaRPr lang="ru-RU"/>
        </a:p>
      </dgm:t>
    </dgm:pt>
    <dgm:pt modelId="{6059A6BC-9706-49E3-92BD-2477507B4FCA}" type="pres">
      <dgm:prSet presAssocID="{4F5961B0-E73B-4221-8194-3C4E0820F4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ABC264-2CDE-4A63-B2F9-B7B5A65A9933}" type="pres">
      <dgm:prSet presAssocID="{C4BD54F7-9249-4EF5-B588-7E9EB247FF57}" presName="centerShape" presStyleLbl="node0" presStyleIdx="0" presStyleCnt="1" custScaleX="111205" custScaleY="111206" custLinFactNeighborX="170" custLinFactNeighborY="170"/>
      <dgm:spPr/>
      <dgm:t>
        <a:bodyPr/>
        <a:lstStyle/>
        <a:p>
          <a:endParaRPr lang="ru-RU"/>
        </a:p>
      </dgm:t>
    </dgm:pt>
    <dgm:pt modelId="{F33BF6D1-373F-43D9-A2AC-C75D8CC6D59B}" type="pres">
      <dgm:prSet presAssocID="{E4440C24-036F-4729-BBCF-661CF05D0A3E}" presName="node" presStyleLbl="node1" presStyleIdx="0" presStyleCnt="4" custScaleX="152758" custScaleY="87441" custRadScaleRad="100127" custRadScaleInc="-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7EC59-D0BC-42A7-BB3F-B85E16DE142E}" type="pres">
      <dgm:prSet presAssocID="{E4440C24-036F-4729-BBCF-661CF05D0A3E}" presName="dummy" presStyleCnt="0"/>
      <dgm:spPr/>
    </dgm:pt>
    <dgm:pt modelId="{C7500DCD-44CA-4F28-BA40-5BBF5EBC880B}" type="pres">
      <dgm:prSet presAssocID="{BFDF0582-BB83-477B-A3B2-27D63306899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8A7E0A6-2F52-47AB-AE77-C048384B1847}" type="pres">
      <dgm:prSet presAssocID="{7DA02CFF-53C6-4E05-B4BA-A02D82A2751B}" presName="node" presStyleLbl="node1" presStyleIdx="1" presStyleCnt="4" custScaleX="120529" custScaleY="110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B8CED-F54D-4D21-8BD9-8074D4D39640}" type="pres">
      <dgm:prSet presAssocID="{7DA02CFF-53C6-4E05-B4BA-A02D82A2751B}" presName="dummy" presStyleCnt="0"/>
      <dgm:spPr/>
    </dgm:pt>
    <dgm:pt modelId="{C0F9AEA8-E671-40C3-BB42-C13724CF2255}" type="pres">
      <dgm:prSet presAssocID="{AAAF5702-79A3-401A-A259-AE73DCCE8E6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BAA2C88-F039-459F-996F-58D43D5B8AC3}" type="pres">
      <dgm:prSet presAssocID="{1CC3E2AF-E5D8-4A06-885B-57FEE81A6CD4}" presName="node" presStyleLbl="node1" presStyleIdx="2" presStyleCnt="4" custScaleX="132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0000A-ED1F-4DE3-9AAB-25BCC68D7F48}" type="pres">
      <dgm:prSet presAssocID="{1CC3E2AF-E5D8-4A06-885B-57FEE81A6CD4}" presName="dummy" presStyleCnt="0"/>
      <dgm:spPr/>
    </dgm:pt>
    <dgm:pt modelId="{3D084D46-AAE9-4F96-9149-3FF1DD2410EA}" type="pres">
      <dgm:prSet presAssocID="{1D680081-904C-4BE3-8748-76D98471740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A3153AB-FFFE-4556-8638-F8AFFBAFAA74}" type="pres">
      <dgm:prSet presAssocID="{D0C966AA-4E19-49D4-ACB5-C91B34CC1210}" presName="node" presStyleLbl="node1" presStyleIdx="3" presStyleCnt="4" custScaleX="126580" custRadScaleRad="101459" custRadScaleInc="3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2A98B-3E86-4CB3-8C6A-92F0B404A5A0}" type="pres">
      <dgm:prSet presAssocID="{D0C966AA-4E19-49D4-ACB5-C91B34CC1210}" presName="dummy" presStyleCnt="0"/>
      <dgm:spPr/>
    </dgm:pt>
    <dgm:pt modelId="{F18EC345-F210-4061-95E9-66E488261A81}" type="pres">
      <dgm:prSet presAssocID="{75033F29-7497-4218-8851-517083AE31A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B8920A0-4815-49D8-A9A2-3A976F5C73CB}" type="presOf" srcId="{E4440C24-036F-4729-BBCF-661CF05D0A3E}" destId="{F33BF6D1-373F-43D9-A2AC-C75D8CC6D59B}" srcOrd="0" destOrd="0" presId="urn:microsoft.com/office/officeart/2005/8/layout/radial6"/>
    <dgm:cxn modelId="{210D9BB6-0575-4C5A-8952-11DFB0D56D55}" type="presOf" srcId="{BFDF0582-BB83-477B-A3B2-27D633068997}" destId="{C7500DCD-44CA-4F28-BA40-5BBF5EBC880B}" srcOrd="0" destOrd="0" presId="urn:microsoft.com/office/officeart/2005/8/layout/radial6"/>
    <dgm:cxn modelId="{7EA3AA10-8058-4954-B144-589736BA78D3}" srcId="{4F5961B0-E73B-4221-8194-3C4E0820F496}" destId="{C4BD54F7-9249-4EF5-B588-7E9EB247FF57}" srcOrd="0" destOrd="0" parTransId="{8EB7316B-12F2-4D5A-9AA1-45D8ECE00622}" sibTransId="{1F6AE088-55CA-48A7-8726-2F32EB70E9B5}"/>
    <dgm:cxn modelId="{32690454-FD2C-40BB-9CCB-EEF116480661}" srcId="{4F5961B0-E73B-4221-8194-3C4E0820F496}" destId="{1521BB94-E669-4893-8267-1F04846DA755}" srcOrd="2" destOrd="0" parTransId="{24090D77-821E-48EB-A057-EF22FB1AFA48}" sibTransId="{A552DC29-89E6-4835-8063-D25C5C0B1248}"/>
    <dgm:cxn modelId="{3543B63C-AE32-4BA3-ADF5-30928E9CD71F}" type="presOf" srcId="{1D680081-904C-4BE3-8748-76D984717403}" destId="{3D084D46-AAE9-4F96-9149-3FF1DD2410EA}" srcOrd="0" destOrd="0" presId="urn:microsoft.com/office/officeart/2005/8/layout/radial6"/>
    <dgm:cxn modelId="{DF6B8CE9-487C-43B8-B0DD-1032A300743F}" srcId="{4F5961B0-E73B-4221-8194-3C4E0820F496}" destId="{EF16318A-8222-4BEB-B3EF-5805C8843C15}" srcOrd="1" destOrd="0" parTransId="{A0E1D78C-396F-4468-AEAF-0393B9935D77}" sibTransId="{2B8B4E7F-CA71-4E07-9709-71A58668297C}"/>
    <dgm:cxn modelId="{87F60D60-0D12-432A-BE92-F24703D6CE57}" type="presOf" srcId="{7DA02CFF-53C6-4E05-B4BA-A02D82A2751B}" destId="{18A7E0A6-2F52-47AB-AE77-C048384B1847}" srcOrd="0" destOrd="0" presId="urn:microsoft.com/office/officeart/2005/8/layout/radial6"/>
    <dgm:cxn modelId="{294854BA-6D84-4DD6-A7D6-9D015AC2530A}" type="presOf" srcId="{AAAF5702-79A3-401A-A259-AE73DCCE8E65}" destId="{C0F9AEA8-E671-40C3-BB42-C13724CF2255}" srcOrd="0" destOrd="0" presId="urn:microsoft.com/office/officeart/2005/8/layout/radial6"/>
    <dgm:cxn modelId="{C02E6D2B-3F00-4CB3-BB23-E8EE7FDCD415}" srcId="{4F5961B0-E73B-4221-8194-3C4E0820F496}" destId="{4930AE2C-2770-497C-8D62-D658B2AFDC29}" srcOrd="4" destOrd="0" parTransId="{A3EF2596-1F05-4BCA-B204-8D24E8BDF36E}" sibTransId="{8EAB8096-A822-482E-9043-A3323A938864}"/>
    <dgm:cxn modelId="{43DFBC82-5230-4878-9739-29A23B0ACD0F}" srcId="{C4BD54F7-9249-4EF5-B588-7E9EB247FF57}" destId="{7DA02CFF-53C6-4E05-B4BA-A02D82A2751B}" srcOrd="1" destOrd="0" parTransId="{616C59A4-D075-4C33-81F0-27ADE8308DC9}" sibTransId="{AAAF5702-79A3-401A-A259-AE73DCCE8E65}"/>
    <dgm:cxn modelId="{72D6A6F1-A2C4-4C39-BD02-43C88EBD75DB}" type="presOf" srcId="{1CC3E2AF-E5D8-4A06-885B-57FEE81A6CD4}" destId="{7BAA2C88-F039-459F-996F-58D43D5B8AC3}" srcOrd="0" destOrd="0" presId="urn:microsoft.com/office/officeart/2005/8/layout/radial6"/>
    <dgm:cxn modelId="{7F227D7C-AA6A-4B2D-867A-15A0BE203192}" type="presOf" srcId="{75033F29-7497-4218-8851-517083AE31AB}" destId="{F18EC345-F210-4061-95E9-66E488261A81}" srcOrd="0" destOrd="0" presId="urn:microsoft.com/office/officeart/2005/8/layout/radial6"/>
    <dgm:cxn modelId="{38138513-47E2-430A-A5B7-AE9FC76F1587}" type="presOf" srcId="{4F5961B0-E73B-4221-8194-3C4E0820F496}" destId="{6059A6BC-9706-49E3-92BD-2477507B4FCA}" srcOrd="0" destOrd="0" presId="urn:microsoft.com/office/officeart/2005/8/layout/radial6"/>
    <dgm:cxn modelId="{2F5CED7A-AB64-4D8D-AF4E-8BE384DC6F4F}" srcId="{4F5961B0-E73B-4221-8194-3C4E0820F496}" destId="{BB7EB385-A364-4244-9580-9528CD4331B9}" srcOrd="3" destOrd="0" parTransId="{3581C067-64BF-4FD3-89D0-B5566C1F75B6}" sibTransId="{A77EAF9D-DB1F-462D-BC9E-0FB398EC3E91}"/>
    <dgm:cxn modelId="{06BB9131-D0B5-4197-AB01-B1FDB9283729}" type="presOf" srcId="{D0C966AA-4E19-49D4-ACB5-C91B34CC1210}" destId="{BA3153AB-FFFE-4556-8638-F8AFFBAFAA74}" srcOrd="0" destOrd="0" presId="urn:microsoft.com/office/officeart/2005/8/layout/radial6"/>
    <dgm:cxn modelId="{5602CB84-0F8E-493C-B501-1423BD6E8444}" type="presOf" srcId="{C4BD54F7-9249-4EF5-B588-7E9EB247FF57}" destId="{C7ABC264-2CDE-4A63-B2F9-B7B5A65A9933}" srcOrd="0" destOrd="0" presId="urn:microsoft.com/office/officeart/2005/8/layout/radial6"/>
    <dgm:cxn modelId="{9C1B98C1-B8E3-457D-96D1-9EDAED15CC8D}" srcId="{C4BD54F7-9249-4EF5-B588-7E9EB247FF57}" destId="{D0C966AA-4E19-49D4-ACB5-C91B34CC1210}" srcOrd="3" destOrd="0" parTransId="{01A8B7DB-8B14-4759-BDEF-DD6CDC60C17F}" sibTransId="{75033F29-7497-4218-8851-517083AE31AB}"/>
    <dgm:cxn modelId="{6329500C-76D0-412F-9857-97FCEF5AB22E}" srcId="{C4BD54F7-9249-4EF5-B588-7E9EB247FF57}" destId="{E4440C24-036F-4729-BBCF-661CF05D0A3E}" srcOrd="0" destOrd="0" parTransId="{5C6030C1-6E22-4BE4-A1A7-E7851997CFE4}" sibTransId="{BFDF0582-BB83-477B-A3B2-27D633068997}"/>
    <dgm:cxn modelId="{BCAB649E-7BA9-4676-94D5-D37FDA909B74}" srcId="{C4BD54F7-9249-4EF5-B588-7E9EB247FF57}" destId="{1CC3E2AF-E5D8-4A06-885B-57FEE81A6CD4}" srcOrd="2" destOrd="0" parTransId="{5594E94D-6696-47D4-B0C1-A9B10084FE46}" sibTransId="{1D680081-904C-4BE3-8748-76D984717403}"/>
    <dgm:cxn modelId="{97BFCFDE-2585-4E2C-B785-294BCBF501AD}" type="presParOf" srcId="{6059A6BC-9706-49E3-92BD-2477507B4FCA}" destId="{C7ABC264-2CDE-4A63-B2F9-B7B5A65A9933}" srcOrd="0" destOrd="0" presId="urn:microsoft.com/office/officeart/2005/8/layout/radial6"/>
    <dgm:cxn modelId="{11296490-6D89-40C9-BA30-3CD08B541A67}" type="presParOf" srcId="{6059A6BC-9706-49E3-92BD-2477507B4FCA}" destId="{F33BF6D1-373F-43D9-A2AC-C75D8CC6D59B}" srcOrd="1" destOrd="0" presId="urn:microsoft.com/office/officeart/2005/8/layout/radial6"/>
    <dgm:cxn modelId="{6F50A589-6581-4E27-A47F-9F039DDBD891}" type="presParOf" srcId="{6059A6BC-9706-49E3-92BD-2477507B4FCA}" destId="{E107EC59-D0BC-42A7-BB3F-B85E16DE142E}" srcOrd="2" destOrd="0" presId="urn:microsoft.com/office/officeart/2005/8/layout/radial6"/>
    <dgm:cxn modelId="{98A8E816-A799-40E8-887D-6C329DE5A9B3}" type="presParOf" srcId="{6059A6BC-9706-49E3-92BD-2477507B4FCA}" destId="{C7500DCD-44CA-4F28-BA40-5BBF5EBC880B}" srcOrd="3" destOrd="0" presId="urn:microsoft.com/office/officeart/2005/8/layout/radial6"/>
    <dgm:cxn modelId="{E5DB2D3F-A1E4-48CF-9971-2F9940554D10}" type="presParOf" srcId="{6059A6BC-9706-49E3-92BD-2477507B4FCA}" destId="{18A7E0A6-2F52-47AB-AE77-C048384B1847}" srcOrd="4" destOrd="0" presId="urn:microsoft.com/office/officeart/2005/8/layout/radial6"/>
    <dgm:cxn modelId="{B79D973A-AD8A-4A32-B312-02A8E46A389D}" type="presParOf" srcId="{6059A6BC-9706-49E3-92BD-2477507B4FCA}" destId="{02FB8CED-F54D-4D21-8BD9-8074D4D39640}" srcOrd="5" destOrd="0" presId="urn:microsoft.com/office/officeart/2005/8/layout/radial6"/>
    <dgm:cxn modelId="{1C57331D-A536-484F-8DAE-C875174E37A9}" type="presParOf" srcId="{6059A6BC-9706-49E3-92BD-2477507B4FCA}" destId="{C0F9AEA8-E671-40C3-BB42-C13724CF2255}" srcOrd="6" destOrd="0" presId="urn:microsoft.com/office/officeart/2005/8/layout/radial6"/>
    <dgm:cxn modelId="{007D7951-948F-4BD7-BD5B-DEFFB4CE39AE}" type="presParOf" srcId="{6059A6BC-9706-49E3-92BD-2477507B4FCA}" destId="{7BAA2C88-F039-459F-996F-58D43D5B8AC3}" srcOrd="7" destOrd="0" presId="urn:microsoft.com/office/officeart/2005/8/layout/radial6"/>
    <dgm:cxn modelId="{9743F286-0E21-4668-9E8F-A1B4FDB8BF02}" type="presParOf" srcId="{6059A6BC-9706-49E3-92BD-2477507B4FCA}" destId="{6D70000A-ED1F-4DE3-9AAB-25BCC68D7F48}" srcOrd="8" destOrd="0" presId="urn:microsoft.com/office/officeart/2005/8/layout/radial6"/>
    <dgm:cxn modelId="{B7291CF6-812B-413E-86F9-42FC3A42A6BB}" type="presParOf" srcId="{6059A6BC-9706-49E3-92BD-2477507B4FCA}" destId="{3D084D46-AAE9-4F96-9149-3FF1DD2410EA}" srcOrd="9" destOrd="0" presId="urn:microsoft.com/office/officeart/2005/8/layout/radial6"/>
    <dgm:cxn modelId="{1FDE45EF-BA2E-47E3-B7A4-FDAACBF9DAD1}" type="presParOf" srcId="{6059A6BC-9706-49E3-92BD-2477507B4FCA}" destId="{BA3153AB-FFFE-4556-8638-F8AFFBAFAA74}" srcOrd="10" destOrd="0" presId="urn:microsoft.com/office/officeart/2005/8/layout/radial6"/>
    <dgm:cxn modelId="{B1145502-3BCA-4A5F-972C-2CCC694E9265}" type="presParOf" srcId="{6059A6BC-9706-49E3-92BD-2477507B4FCA}" destId="{4092A98B-3E86-4CB3-8C6A-92F0B404A5A0}" srcOrd="11" destOrd="0" presId="urn:microsoft.com/office/officeart/2005/8/layout/radial6"/>
    <dgm:cxn modelId="{C8E9E4FE-92DA-4B5F-B352-837197016DC0}" type="presParOf" srcId="{6059A6BC-9706-49E3-92BD-2477507B4FCA}" destId="{F18EC345-F210-4061-95E9-66E488261A8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EC345-F210-4061-95E9-66E488261A81}">
      <dsp:nvSpPr>
        <dsp:cNvPr id="0" name=""/>
        <dsp:cNvSpPr/>
      </dsp:nvSpPr>
      <dsp:spPr>
        <a:xfrm>
          <a:off x="1399514" y="733851"/>
          <a:ext cx="5277673" cy="5277673"/>
        </a:xfrm>
        <a:prstGeom prst="blockArc">
          <a:avLst>
            <a:gd name="adj1" fmla="val 10859764"/>
            <a:gd name="adj2" fmla="val 16194190"/>
            <a:gd name="adj3" fmla="val 4638"/>
          </a:avLst>
        </a:prstGeom>
        <a:solidFill>
          <a:schemeClr val="accent6">
            <a:shade val="90000"/>
            <a:hueOff val="-524341"/>
            <a:satOff val="7790"/>
            <a:lumOff val="289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84D46-AAE9-4F96-9149-3FF1DD2410EA}">
      <dsp:nvSpPr>
        <dsp:cNvPr id="0" name=""/>
        <dsp:cNvSpPr/>
      </dsp:nvSpPr>
      <dsp:spPr>
        <a:xfrm>
          <a:off x="1399456" y="737062"/>
          <a:ext cx="5277673" cy="5277673"/>
        </a:xfrm>
        <a:prstGeom prst="blockArc">
          <a:avLst>
            <a:gd name="adj1" fmla="val 5349826"/>
            <a:gd name="adj2" fmla="val 10864048"/>
            <a:gd name="adj3" fmla="val 4638"/>
          </a:avLst>
        </a:prstGeom>
        <a:solidFill>
          <a:schemeClr val="accent6">
            <a:shade val="90000"/>
            <a:hueOff val="-349561"/>
            <a:satOff val="5193"/>
            <a:lumOff val="192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9AEA8-E671-40C3-BB42-C13724CF2255}">
      <dsp:nvSpPr>
        <dsp:cNvPr id="0" name=""/>
        <dsp:cNvSpPr/>
      </dsp:nvSpPr>
      <dsp:spPr>
        <a:xfrm>
          <a:off x="1437075" y="736788"/>
          <a:ext cx="5277673" cy="5277673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6">
            <a:shade val="90000"/>
            <a:hueOff val="-174780"/>
            <a:satOff val="2597"/>
            <a:lumOff val="96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00DCD-44CA-4F28-BA40-5BBF5EBC880B}">
      <dsp:nvSpPr>
        <dsp:cNvPr id="0" name=""/>
        <dsp:cNvSpPr/>
      </dsp:nvSpPr>
      <dsp:spPr>
        <a:xfrm>
          <a:off x="1437077" y="733514"/>
          <a:ext cx="5277673" cy="5277673"/>
        </a:xfrm>
        <a:prstGeom prst="blockArc">
          <a:avLst>
            <a:gd name="adj1" fmla="val 16144090"/>
            <a:gd name="adj2" fmla="val 4367"/>
            <a:gd name="adj3" fmla="val 4638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BC264-2CDE-4A63-B2F9-B7B5A65A9933}">
      <dsp:nvSpPr>
        <dsp:cNvPr id="0" name=""/>
        <dsp:cNvSpPr/>
      </dsp:nvSpPr>
      <dsp:spPr>
        <a:xfrm>
          <a:off x="2734349" y="2034050"/>
          <a:ext cx="2700652" cy="2700677"/>
        </a:xfrm>
        <a:prstGeom prst="ellipse">
          <a:avLst/>
        </a:prstGeom>
        <a:solidFill>
          <a:schemeClr val="accent1"/>
        </a:solidFill>
        <a:ln w="400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Игровая методика развития музыкальных способностей детей </a:t>
          </a:r>
          <a:endParaRPr lang="ru-RU" sz="2000" b="1" kern="1200" dirty="0">
            <a:latin typeface="Monotype Corsiva" pitchFamily="66" charset="0"/>
          </a:endParaRPr>
        </a:p>
      </dsp:txBody>
      <dsp:txXfrm>
        <a:off x="3129850" y="2429555"/>
        <a:ext cx="1909650" cy="1909667"/>
      </dsp:txXfrm>
    </dsp:sp>
    <dsp:sp modelId="{F33BF6D1-373F-43D9-A2AC-C75D8CC6D59B}">
      <dsp:nvSpPr>
        <dsp:cNvPr id="0" name=""/>
        <dsp:cNvSpPr/>
      </dsp:nvSpPr>
      <dsp:spPr>
        <a:xfrm>
          <a:off x="2735571" y="51816"/>
          <a:ext cx="2596847" cy="1486475"/>
        </a:xfrm>
        <a:prstGeom prst="ellipse">
          <a:avLst/>
        </a:prstGeom>
        <a:solidFill>
          <a:schemeClr val="accent5"/>
        </a:solidFill>
        <a:ln w="400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Monotype Corsiva" pitchFamily="66" charset="0"/>
            </a:rPr>
            <a:t>Задачи коррекционной помощи</a:t>
          </a:r>
          <a:endParaRPr lang="ru-RU" sz="1800" b="1" kern="1200" dirty="0">
            <a:solidFill>
              <a:schemeClr val="bg1"/>
            </a:solidFill>
            <a:latin typeface="Monotype Corsiva" pitchFamily="66" charset="0"/>
          </a:endParaRPr>
        </a:p>
      </dsp:txBody>
      <dsp:txXfrm>
        <a:off x="3115870" y="269505"/>
        <a:ext cx="1836249" cy="1051097"/>
      </dsp:txXfrm>
    </dsp:sp>
    <dsp:sp modelId="{18A7E0A6-2F52-47AB-AE77-C048384B1847}">
      <dsp:nvSpPr>
        <dsp:cNvPr id="0" name=""/>
        <dsp:cNvSpPr/>
      </dsp:nvSpPr>
      <dsp:spPr>
        <a:xfrm>
          <a:off x="5629068" y="2433906"/>
          <a:ext cx="2048962" cy="1883436"/>
        </a:xfrm>
        <a:prstGeom prst="ellipse">
          <a:avLst/>
        </a:prstGeom>
        <a:solidFill>
          <a:schemeClr val="accent5"/>
        </a:solidFill>
        <a:ln w="400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otype Corsiva" pitchFamily="66" charset="0"/>
            </a:rPr>
            <a:t>Специальные задачи музыкального воспитания</a:t>
          </a:r>
          <a:endParaRPr lang="ru-RU" sz="1800" b="1" kern="1200" dirty="0">
            <a:latin typeface="Monotype Corsiva" pitchFamily="66" charset="0"/>
          </a:endParaRPr>
        </a:p>
      </dsp:txBody>
      <dsp:txXfrm>
        <a:off x="5929132" y="2709729"/>
        <a:ext cx="1448834" cy="1331790"/>
      </dsp:txXfrm>
    </dsp:sp>
    <dsp:sp modelId="{7BAA2C88-F039-459F-996F-58D43D5B8AC3}">
      <dsp:nvSpPr>
        <dsp:cNvPr id="0" name=""/>
        <dsp:cNvSpPr/>
      </dsp:nvSpPr>
      <dsp:spPr>
        <a:xfrm>
          <a:off x="2953784" y="5103275"/>
          <a:ext cx="2244255" cy="1699974"/>
        </a:xfrm>
        <a:prstGeom prst="ellipse">
          <a:avLst/>
        </a:prstGeom>
        <a:solidFill>
          <a:schemeClr val="accent5"/>
        </a:solidFill>
        <a:ln w="400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Monotype Corsiva" pitchFamily="66" charset="0"/>
            </a:rPr>
            <a:t>Психотерапевтические задачи</a:t>
          </a:r>
          <a:endParaRPr lang="ru-RU" sz="2000" b="1" kern="1200" dirty="0">
            <a:latin typeface="Monotype Corsiva" pitchFamily="66" charset="0"/>
          </a:endParaRPr>
        </a:p>
      </dsp:txBody>
      <dsp:txXfrm>
        <a:off x="3282448" y="5352230"/>
        <a:ext cx="1586927" cy="1202064"/>
      </dsp:txXfrm>
    </dsp:sp>
    <dsp:sp modelId="{BA3153AB-FFFE-4556-8638-F8AFFBAFAA74}">
      <dsp:nvSpPr>
        <dsp:cNvPr id="0" name=""/>
        <dsp:cNvSpPr/>
      </dsp:nvSpPr>
      <dsp:spPr>
        <a:xfrm>
          <a:off x="385188" y="2477891"/>
          <a:ext cx="2151828" cy="1699974"/>
        </a:xfrm>
        <a:prstGeom prst="ellipse">
          <a:avLst/>
        </a:prstGeom>
        <a:solidFill>
          <a:schemeClr val="accent5"/>
        </a:solidFill>
        <a:ln w="400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Monotype Corsiva" pitchFamily="66" charset="0"/>
            </a:rPr>
            <a:t>Здоровье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Monotype Corsiva" pitchFamily="66" charset="0"/>
            </a:rPr>
            <a:t>сберегающие задачи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700316" y="2726846"/>
        <a:ext cx="1521572" cy="1202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78016-F015-46ED-B17E-611B55FB2BF2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6DD4E-A9D8-44B3-844B-213CD3592D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6DD4E-A9D8-44B3-844B-213CD3592D2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7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E4F0066-3251-468A-995C-0F88E0C72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C5021B-CDDC-496F-BF37-E14B160AE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E30C63-5018-4ED3-9CB0-0A1BEE6586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FDA2D-1607-40D3-A7A3-1265505A4A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1DFDA66-1C25-4E38-A4DB-8AAD7D051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0F0EDE-5E37-4224-9765-E0D23C6C43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069406-20BC-4B1E-97CD-21423B3B17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FA3047-00EA-47E4-BE42-D2E5EE05B5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62415-A7B5-42B6-879F-6365810E3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CC071-4108-4C81-9944-19375E0D1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0A07B9-BB94-490B-A65B-D7AB58D62C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836BBB-4DF6-4918-9848-62022971F1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u.to/ONB9A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.to/NdB9AQ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u.to/OdB9AQ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perluna-detyam.com.ua/media/kunena/attachments/80/1_15_1330325709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luna-detyam.com.ua/media/kunena/attachments/67/vokalnaja-studija_2012-03-12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luna-detyam.com.ua/media/kunena/attachments/67/f69baea8dc72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erluna-detyam.com.ua/media/kunena/attachments/104/Poyushie_devochki.pn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3789947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8" name="Рисунок 7"/>
          <p:cNvPicPr/>
          <p:nvPr/>
        </p:nvPicPr>
        <p:blipFill>
          <a:blip r:embed="rId4" cstate="print"/>
          <a:srcRect l="9498"/>
          <a:stretch>
            <a:fillRect/>
          </a:stretch>
        </p:blipFill>
        <p:spPr>
          <a:xfrm flipH="1">
            <a:off x="4211960" y="2636912"/>
            <a:ext cx="3816424" cy="34563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04856" cy="18002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Игровая методика развития музыкальных способностей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детей 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27809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23528" y="1412776"/>
            <a:ext cx="7560840" cy="2232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Введение ребёнка в атмосферу любого искусства </a:t>
            </a:r>
          </a:p>
          <a:p>
            <a:pPr>
              <a:buFontTx/>
              <a:buNone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должно быть неожиданным, загадочным и </a:t>
            </a:r>
          </a:p>
          <a:p>
            <a:pPr>
              <a:buFontTx/>
              <a:buNone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обязательно личным через обращение к звукам, </a:t>
            </a:r>
          </a:p>
          <a:p>
            <a:pPr>
              <a:buFontTx/>
              <a:buNone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интонации, слову, цвету, рисунку, предмету  и т.д. </a:t>
            </a:r>
            <a:endParaRPr lang="ru-RU" sz="2800" dirty="0" smtClean="0"/>
          </a:p>
        </p:txBody>
      </p:sp>
      <p:pic>
        <p:nvPicPr>
          <p:cNvPr id="8" name="Рисунок 7" descr="http://savepic.su/1366287m.jpg">
            <a:hlinkClick r:id="rId2" tgtFrame="&quot;_blank&quot;" tooltip="&quot;http://savepic.su/1366287.htm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013176"/>
            <a:ext cx="1296144" cy="15567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9" name="Рисунок 8" descr="http://savepic.su/1310988m.jpg">
            <a:hlinkClick r:id="rId4" tgtFrame="&quot;_blank&quot;" tooltip="&quot;http://savepic.su/1310988.htm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509120"/>
            <a:ext cx="1368152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" name="Рисунок 9" descr="http://savepic.su/1369359m.jpg">
            <a:hlinkClick r:id="rId6" tgtFrame="&quot;_blank&quot;" tooltip="&quot;http://savepic.su/1369359.htm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789040"/>
            <a:ext cx="1368152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323528" y="260649"/>
            <a:ext cx="756084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Игровая методика - одна из основ  </a:t>
            </a:r>
            <a:r>
              <a:rPr lang="ru-RU" sz="28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коррекционно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- терапевтической работы с детьми.</a:t>
            </a:r>
            <a:endParaRPr lang="ru-RU" sz="2800" dirty="0"/>
          </a:p>
        </p:txBody>
      </p:sp>
      <p:pic>
        <p:nvPicPr>
          <p:cNvPr id="11" name="Picture 4" descr="5661579ba1e7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23528" y="3837932"/>
            <a:ext cx="3168352" cy="26874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792088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Использование  игровой методики  помогает решать и психотерапевтические задачи: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00808"/>
            <a:ext cx="7920880" cy="48320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создание условия для возникновения у детей удивления, интереса, желания и потребности выразить свои чувства:</a:t>
            </a:r>
          </a:p>
          <a:p>
            <a:pPr eaLnBrk="1" hangingPunct="1"/>
            <a:endParaRPr lang="ru-RU" sz="28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помогает детям отреагировать, изжить отрицательные эмоции, а затем заменить их на противоположные, положительные действия и поступки: </a:t>
            </a:r>
          </a:p>
          <a:p>
            <a:pPr eaLnBrk="1" hangingPunct="1"/>
            <a:endParaRPr lang="ru-RU" sz="28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помогает обрести веру в себя, стать более ответственным за свои поступки и действия, овладеть чувством самоконтроля.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810039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84168" y="0"/>
            <a:ext cx="2051720" cy="1700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Рисунок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013176"/>
            <a:ext cx="2051720" cy="18448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7" name="Рисунок 6" descr="1_15_1330325709.png">
            <a:hlinkClick r:id="rId9" tooltip="&quot;1_15_1330325709.png&quot;"/>
          </p:cNvPr>
          <p:cNvPicPr/>
          <p:nvPr/>
        </p:nvPicPr>
        <p:blipFill>
          <a:blip r:embed="rId10" cstate="print"/>
          <a:srcRect r="32883" b="8126"/>
          <a:stretch>
            <a:fillRect/>
          </a:stretch>
        </p:blipFill>
        <p:spPr bwMode="auto">
          <a:xfrm>
            <a:off x="0" y="0"/>
            <a:ext cx="1907704" cy="18448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8" name="Рисунок 7" descr="C:\Users\MAMA\Documents\АНИМАЦИЯ\5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5085184"/>
            <a:ext cx="2125588" cy="17728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39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Основным показателем </a:t>
            </a:r>
            <a:r>
              <a:rPr lang="ru-RU" sz="39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коррекционно</a:t>
            </a:r>
            <a:r>
              <a:rPr lang="ru-RU" sz="39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 - терапевтического воздействия игровой методики является </a:t>
            </a:r>
            <a:r>
              <a:rPr lang="ru-RU" sz="39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интерес </a:t>
            </a:r>
            <a:r>
              <a:rPr lang="ru-RU" sz="39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детей:</a:t>
            </a:r>
          </a:p>
          <a:p>
            <a:pPr>
              <a:buNone/>
            </a:pPr>
            <a:endParaRPr lang="ru-RU" sz="2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если они с удовольствием занимаются, им интересно, значит – выдержан баланс «</a:t>
            </a:r>
            <a:r>
              <a:rPr lang="ru-RU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трудностит</a:t>
            </a: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- лёгкости» игрового обучающего материала;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если интереса не возникает, значит, игровой обучающий материал не соответствует возможностям детей: он или слишком лёгкий или трудный;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если интерес сначала есть, а потом падает, следует поискать причину происходящего в самом себе.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</a:t>
            </a:r>
          </a:p>
          <a:p>
            <a:pPr algn="just">
              <a:buNone/>
            </a:pP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Игра необходима детям не только как способ познания искусства, но и как лечебно - профилактическое средство. </a:t>
            </a:r>
          </a:p>
          <a:p>
            <a:pPr algn="just">
              <a:buNone/>
            </a:pP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В психотерапии термин «игра» не означает отдых или развлечение. </a:t>
            </a:r>
            <a:r>
              <a:rPr lang="ru-RU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Игротерапия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- это свобода в действиях и реакциях, т.е. </a:t>
            </a:r>
            <a:r>
              <a:rPr lang="ru-RU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отреагирование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своего душевного состояния. </a:t>
            </a:r>
          </a:p>
          <a:p>
            <a:pPr algn="just">
              <a:buNone/>
            </a:pP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</a:t>
            </a:r>
          </a:p>
          <a:p>
            <a:pPr algn="just">
              <a:buNone/>
            </a:pP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Игровая методика с её </a:t>
            </a:r>
            <a:r>
              <a:rPr lang="ru-RU" sz="32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здоровьесберегающим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эффектом полезна для всех детей, но особенно для детей с проблемами здоровья и развития.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spc="50" dirty="0" err="1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ИсПОЛЬЗУЕМАЯ</a:t>
            </a:r>
            <a:r>
              <a:rPr lang="ru-RU" sz="3600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 ЛИТЕРАТУРА:</a:t>
            </a:r>
            <a:endParaRPr lang="ru-RU" sz="3600" dirty="0"/>
          </a:p>
        </p:txBody>
      </p:sp>
      <p:pic>
        <p:nvPicPr>
          <p:cNvPr id="2050" name="Picture 2" descr="G:\МОЯ ПРЕЗЕНТАЦИЯ\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1412776"/>
            <a:ext cx="3467634" cy="49317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052" name="Picture 4" descr="G:\МОЯ ПРЕЗЕНТАЦИЯ\IMG_0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503975" cy="48720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880" y="2837346"/>
            <a:ext cx="4464496" cy="37856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Презентация подготовлена </a:t>
            </a:r>
          </a:p>
          <a:p>
            <a:pPr algn="r"/>
            <a:r>
              <a:rPr lang="ru-RU" sz="2800" b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музыкальным руководителем </a:t>
            </a:r>
          </a:p>
          <a:p>
            <a:pPr algn="r"/>
            <a:r>
              <a:rPr lang="ru-RU" sz="2800" b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МБДОУ – детский сад №18 «Малыш» </a:t>
            </a:r>
          </a:p>
          <a:p>
            <a:pPr algn="r"/>
            <a:r>
              <a:rPr lang="ru-RU" sz="2800" b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города Балаково</a:t>
            </a:r>
          </a:p>
          <a:p>
            <a:pPr algn="r"/>
            <a:r>
              <a:rPr lang="ru-RU" sz="2800" b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Саратовской области</a:t>
            </a:r>
          </a:p>
          <a:p>
            <a:pPr algn="r"/>
            <a:r>
              <a:rPr lang="ru-RU" sz="3600" b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Пономарёвой О. Н</a:t>
            </a:r>
            <a:r>
              <a:rPr lang="ru-RU" sz="3600" b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 algn="r"/>
            <a:r>
              <a:rPr lang="ru-RU" sz="3600" b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11.10.2012г.</a:t>
            </a:r>
            <a:endParaRPr lang="ru-RU" sz="3600" b="1" spc="50" dirty="0">
              <a:ln w="11430">
                <a:noFill/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7166"/>
            <a:ext cx="7632849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3168352" cy="26985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" name="Рисунок 5" descr="vokalnaja-studija_2012-03-12.jpg">
            <a:hlinkClick r:id="rId3" tooltip="&quot;vokalnaja-studija_2012-03-12.jpg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3168352" cy="2520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7704856" cy="35283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6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Идея: </a:t>
            </a:r>
            <a:r>
              <a:rPr lang="ru-RU" sz="36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Подборка песенок – приветствий.</a:t>
            </a:r>
          </a:p>
          <a:p>
            <a:pPr algn="l"/>
            <a:r>
              <a:rPr lang="ru-RU" sz="36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Цель: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Укрепление психического и физического здоровья;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развитие музыкальных и творческих способностей;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потребности в здоровом образе жизни.</a:t>
            </a:r>
            <a:endParaRPr lang="ru-RU" sz="2800" dirty="0" smtClean="0"/>
          </a:p>
          <a:p>
            <a:pPr algn="l"/>
            <a:endParaRPr lang="ru-RU" sz="3600" dirty="0"/>
          </a:p>
        </p:txBody>
      </p:sp>
      <p:pic>
        <p:nvPicPr>
          <p:cNvPr id="7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2755306" cy="24928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8" name="Рисунок 7" descr="f69baea8dc72.jpg">
            <a:hlinkClick r:id="rId3" tooltip="&quot;f69baea8dc72.jpg&quot;"/>
          </p:cNvPr>
          <p:cNvPicPr/>
          <p:nvPr/>
        </p:nvPicPr>
        <p:blipFill rotWithShape="1">
          <a:blip r:embed="rId4" cstate="print"/>
          <a:srcRect l="10380" t="12586" r="4066" b="5246"/>
          <a:stretch/>
        </p:blipFill>
        <p:spPr bwMode="auto">
          <a:xfrm>
            <a:off x="4139952" y="4077072"/>
            <a:ext cx="3672408" cy="256490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7416824" cy="2880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36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Музыка начинается с пения»</a:t>
            </a:r>
          </a:p>
          <a:p>
            <a:r>
              <a:rPr lang="ru-RU" sz="3600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Курт</a:t>
            </a:r>
            <a:r>
              <a:rPr lang="ru-RU" sz="36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Закс</a:t>
            </a:r>
            <a:r>
              <a:rPr lang="ru-RU" sz="36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r>
              <a:rPr lang="ru-RU" sz="36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Немецкий музыковед</a:t>
            </a:r>
          </a:p>
          <a:p>
            <a:endParaRPr lang="ru-RU" sz="2900" dirty="0"/>
          </a:p>
        </p:txBody>
      </p:sp>
      <p:pic>
        <p:nvPicPr>
          <p:cNvPr id="11" name="Рисунок 10" descr="Poyushie_devochki.png">
            <a:hlinkClick r:id="rId2" tooltip="&quot;Poyushie_devochki.png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3096344" cy="26916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12" name="Picture 4" descr="5661579ba1e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3024336" cy="27363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95536" y="260648"/>
            <a:ext cx="7416824" cy="61206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Несложные, добрые тексты и мелодии, состоящие из звуков мажорной гаммы, поднимают настроение, задают позитивный тон к восприятию окружающего мира, улучшают эмоциональный климат, подготавливают голос к пению, в процессе которого у детей развиваются музыкальные способности: 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музыкальный слух,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память,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чувство ритма,</a:t>
            </a:r>
          </a:p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речь.</a:t>
            </a:r>
          </a:p>
          <a:p>
            <a:pPr>
              <a:buFont typeface="Wingdings" pitchFamily="2" charset="2"/>
              <a:buChar char="Ø"/>
            </a:pPr>
            <a:endParaRPr lang="ru-RU" sz="3600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36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 </a:t>
            </a:r>
            <a:endParaRPr lang="ru-RU" sz="3600" dirty="0"/>
          </a:p>
        </p:txBody>
      </p:sp>
      <p:pic>
        <p:nvPicPr>
          <p:cNvPr id="8" name="Picture 4" descr="5661579ba1e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9992" y="3789040"/>
            <a:ext cx="2863108" cy="24285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95536" y="188640"/>
            <a:ext cx="7488832" cy="30963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В  сочетании с движениями можно использовать эти песни как:  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пальчиковые речевые игры;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коммуникативные игры;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коммуникативные танцы;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психогимнастику</a:t>
            </a: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оздоровительный массаж.</a:t>
            </a:r>
          </a:p>
          <a:p>
            <a:pPr>
              <a:buFont typeface="Wingdings" pitchFamily="2" charset="2"/>
              <a:buChar char="Ø"/>
            </a:pPr>
            <a:endParaRPr lang="ru-RU" sz="3000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endParaRPr lang="ru-RU" sz="3600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" name="Picture 4" descr="5661579ba1e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692696"/>
            <a:ext cx="2886415" cy="24482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95536" y="3501008"/>
            <a:ext cx="7560840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Известно, что хоровое пение является показателем духовного здоровья. Использование технологий  </a:t>
            </a:r>
            <a:r>
              <a:rPr lang="ru-RU" sz="2800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здоровьясбережения</a:t>
            </a:r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помогает обеспечить более бережное отношение к духовному здоровью воспитанников, выявить и развить музыкальные способности и творческий потенциал каждого ребёнка, выполняя Федеральные Государственные Требования.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88640"/>
            <a:ext cx="7632848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Результатами этой музыкально - оздоровительной работы являются: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7632848" cy="54726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повышение уровня развития музыкальных и творческих способностей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стабильность эмоционального благополучия каждого ребёнка;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повышение уровня речевого развития;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снижение уровня заболеваемости (в большей степени простудными болезнями). Стабильность физической и умственной работоспособности во всех сезонах года независимо от погоды.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Сочетание пения с движениями помогает: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снятию мышечных зажимов;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более эффективному развитию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речедвигательной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функции;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формированию координации между речью и движением.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27784" y="1988840"/>
            <a:ext cx="3024336" cy="26642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ПЕСЕНКИ – ПРИВЕТСТВИЯ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12" y="2492896"/>
            <a:ext cx="2232248" cy="13681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ПЕНИЕ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5868144" y="2564904"/>
            <a:ext cx="2088232" cy="136815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РЕЧЬ</a:t>
            </a:r>
            <a:endParaRPr lang="ru-RU" sz="2800" dirty="0"/>
          </a:p>
        </p:txBody>
      </p:sp>
      <p:sp>
        <p:nvSpPr>
          <p:cNvPr id="14" name="Овал 13"/>
          <p:cNvSpPr/>
          <p:nvPr/>
        </p:nvSpPr>
        <p:spPr>
          <a:xfrm>
            <a:off x="2699792" y="188640"/>
            <a:ext cx="3024336" cy="14401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ДВИЖЕНИЕ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699792" y="5085184"/>
            <a:ext cx="2952328" cy="14401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МИМИКА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8388424" cy="6857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ЗАДАЧИ  КОРРЕКЦИОННОЙ  ПОМОЩИ:</a:t>
            </a: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создание атмосферы принятия, доверия взаимопонимания и активного взаимодействия между педагогом и детьми;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снижение эмоционально – психического напряжения, а также формирование положительных эмоций и душевного равновесия;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обеспечение возможности эмоционального и двигательного самовыражения детей;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развитие лучшего понимания себя и других;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социально – коммуникативных навыков (общения, сопереживания, доброжелательности и др.) 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совершенствование  психических процессов6 внимания, воображения, памяти, мышления и др.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3200" dirty="0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77867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СПЕЦИАЛЬНЫЕ  ЗАДАЧИ  МУЗЫКАЛЬНОГО ВОСПИТАНИЯ: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интереса и любви к музыкальному искусству;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формирование образа и схемы тела, умения ощущать своё тело и управлять им;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координации общей и тонкой моторики, рук и ног;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восприятия музыки и согласованности её с движением;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пространственной организации движения и регуляции мышечного тонуса;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артикуляционной и мимической подвижности речевого слуха и речевой моторики;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</a:t>
            </a:r>
            <a:r>
              <a:rPr lang="ru-RU" sz="2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речедвигательной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координации;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формирование речевых и певческих навыков: дыхания, дикции, звукообразования, речевой и певческой интонации;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комплексное формирование музыкальных способностей: развитие слухового внимания и слуховой памяти, чувства ритма, темпа, формы;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развитие музыкального слуха и его компонентов.</a:t>
            </a:r>
          </a:p>
          <a:p>
            <a:pPr eaLnBrk="1" hangingPunct="1"/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z="3200" dirty="0" smtClean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739</Words>
  <Application>Microsoft Office PowerPoint</Application>
  <PresentationFormat>Экран (4:3)</PresentationFormat>
  <Paragraphs>95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Игровая методика развития музыкальных способностей детей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ИсПОЛЬЗУЕМАЯ ЛИТЕРАТУРА: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Olga</cp:lastModifiedBy>
  <cp:revision>113</cp:revision>
  <dcterms:created xsi:type="dcterms:W3CDTF">2011-06-07T18:34:00Z</dcterms:created>
  <dcterms:modified xsi:type="dcterms:W3CDTF">2014-01-06T06:52:12Z</dcterms:modified>
</cp:coreProperties>
</file>