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F3827-5F43-435B-A81E-0EE85A4957C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F47E87F-D51A-4C14-B3F5-29DD43209ED9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НОДи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игры по ОБЖ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22F67AA-8BEA-4F20-A6AC-93624A44379D}" type="sibTrans" cxnId="{7D757BDD-61F4-4154-BF57-5263A756A608}">
      <dgm:prSet/>
      <dgm:spPr/>
      <dgm:t>
        <a:bodyPr/>
        <a:lstStyle/>
        <a:p>
          <a:endParaRPr lang="ru-RU"/>
        </a:p>
      </dgm:t>
    </dgm:pt>
    <dgm:pt modelId="{D8A92EAF-3D11-491F-B93D-D83E65042DF4}" type="parTrans" cxnId="{7D757BDD-61F4-4154-BF57-5263A756A608}">
      <dgm:prSet/>
      <dgm:spPr/>
      <dgm:t>
        <a:bodyPr/>
        <a:lstStyle/>
        <a:p>
          <a:endParaRPr lang="ru-RU"/>
        </a:p>
      </dgm:t>
    </dgm:pt>
    <dgm:pt modelId="{441F4BF0-3C4D-402B-81D7-1BC6DE920ABD}" type="pres">
      <dgm:prSet presAssocID="{944F3827-5F43-435B-A81E-0EE85A4957C9}" presName="compositeShape" presStyleCnt="0">
        <dgm:presLayoutVars>
          <dgm:dir/>
          <dgm:resizeHandles/>
        </dgm:presLayoutVars>
      </dgm:prSet>
      <dgm:spPr/>
    </dgm:pt>
    <dgm:pt modelId="{84561048-56B2-45C8-A40C-AE9B07FFA34A}" type="pres">
      <dgm:prSet presAssocID="{944F3827-5F43-435B-A81E-0EE85A4957C9}" presName="pyramid" presStyleLbl="node1" presStyleIdx="0" presStyleCnt="1" custLinFactNeighborX="-4169" custLinFactNeighborY="-893"/>
      <dgm:spPr/>
      <dgm:t>
        <a:bodyPr/>
        <a:lstStyle/>
        <a:p>
          <a:endParaRPr lang="ru-RU"/>
        </a:p>
      </dgm:t>
    </dgm:pt>
    <dgm:pt modelId="{75812F9B-19E8-471B-81B5-34EA463E8DAA}" type="pres">
      <dgm:prSet presAssocID="{944F3827-5F43-435B-A81E-0EE85A4957C9}" presName="theList" presStyleCnt="0"/>
      <dgm:spPr/>
    </dgm:pt>
    <dgm:pt modelId="{576528E4-9C40-447E-80A6-1055C6A8AFC3}" type="pres">
      <dgm:prSet presAssocID="{2F47E87F-D51A-4C14-B3F5-29DD43209ED9}" presName="aNode" presStyleLbl="fgAcc1" presStyleIdx="0" presStyleCnt="1" custScaleX="53887" custScaleY="3546" custLinFactY="29195" custLinFactNeighborX="393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18610-26CB-4A00-BEB2-3B0A7FC5B832}" type="pres">
      <dgm:prSet presAssocID="{2F47E87F-D51A-4C14-B3F5-29DD43209ED9}" presName="aSpace" presStyleCnt="0"/>
      <dgm:spPr/>
    </dgm:pt>
  </dgm:ptLst>
  <dgm:cxnLst>
    <dgm:cxn modelId="{7D757BDD-61F4-4154-BF57-5263A756A608}" srcId="{944F3827-5F43-435B-A81E-0EE85A4957C9}" destId="{2F47E87F-D51A-4C14-B3F5-29DD43209ED9}" srcOrd="0" destOrd="0" parTransId="{D8A92EAF-3D11-491F-B93D-D83E65042DF4}" sibTransId="{622F67AA-8BEA-4F20-A6AC-93624A44379D}"/>
    <dgm:cxn modelId="{365A988B-CB67-4D0B-87E7-63E42A5637F0}" type="presOf" srcId="{944F3827-5F43-435B-A81E-0EE85A4957C9}" destId="{441F4BF0-3C4D-402B-81D7-1BC6DE920ABD}" srcOrd="0" destOrd="0" presId="urn:microsoft.com/office/officeart/2005/8/layout/pyramid2"/>
    <dgm:cxn modelId="{28AAF9E2-3859-4313-99E2-4C4EAF06F316}" type="presOf" srcId="{2F47E87F-D51A-4C14-B3F5-29DD43209ED9}" destId="{576528E4-9C40-447E-80A6-1055C6A8AFC3}" srcOrd="0" destOrd="0" presId="urn:microsoft.com/office/officeart/2005/8/layout/pyramid2"/>
    <dgm:cxn modelId="{424CB418-591D-417D-A68D-20E373895CEB}" type="presParOf" srcId="{441F4BF0-3C4D-402B-81D7-1BC6DE920ABD}" destId="{84561048-56B2-45C8-A40C-AE9B07FFA34A}" srcOrd="0" destOrd="0" presId="urn:microsoft.com/office/officeart/2005/8/layout/pyramid2"/>
    <dgm:cxn modelId="{0D2F9C1F-6A99-4360-A459-C935581C0EFB}" type="presParOf" srcId="{441F4BF0-3C4D-402B-81D7-1BC6DE920ABD}" destId="{75812F9B-19E8-471B-81B5-34EA463E8DAA}" srcOrd="1" destOrd="0" presId="urn:microsoft.com/office/officeart/2005/8/layout/pyramid2"/>
    <dgm:cxn modelId="{EAAF7B6A-379B-4F30-9BF0-A50DA56B3871}" type="presParOf" srcId="{75812F9B-19E8-471B-81B5-34EA463E8DAA}" destId="{576528E4-9C40-447E-80A6-1055C6A8AFC3}" srcOrd="0" destOrd="0" presId="urn:microsoft.com/office/officeart/2005/8/layout/pyramid2"/>
    <dgm:cxn modelId="{FEF9DA8A-B0C6-4A27-8EA2-039132E2569E}" type="presParOf" srcId="{75812F9B-19E8-471B-81B5-34EA463E8DAA}" destId="{BB418610-26CB-4A00-BEB2-3B0A7FC5B83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61048-56B2-45C8-A40C-AE9B07FFA34A}">
      <dsp:nvSpPr>
        <dsp:cNvPr id="0" name=""/>
        <dsp:cNvSpPr/>
      </dsp:nvSpPr>
      <dsp:spPr>
        <a:xfrm>
          <a:off x="1296152" y="0"/>
          <a:ext cx="4984328" cy="49843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528E4-9C40-447E-80A6-1055C6A8AFC3}">
      <dsp:nvSpPr>
        <dsp:cNvPr id="0" name=""/>
        <dsp:cNvSpPr/>
      </dsp:nvSpPr>
      <dsp:spPr>
        <a:xfrm>
          <a:off x="6018874" y="3834822"/>
          <a:ext cx="1745838" cy="141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err="1" smtClean="0">
              <a:latin typeface="Times New Roman" pitchFamily="18" charset="0"/>
              <a:cs typeface="Times New Roman" pitchFamily="18" charset="0"/>
            </a:rPr>
            <a:t>НОДи</a:t>
          </a:r>
          <a:r>
            <a:rPr lang="ru-RU" sz="600" kern="1200" dirty="0" smtClean="0">
              <a:latin typeface="Times New Roman" pitchFamily="18" charset="0"/>
              <a:cs typeface="Times New Roman" pitchFamily="18" charset="0"/>
            </a:rPr>
            <a:t> игры по ОБЖ</a:t>
          </a:r>
          <a:endParaRPr lang="ru-RU" sz="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25776" y="3841724"/>
        <a:ext cx="1732034" cy="127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5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0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8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9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3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7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B868-468D-4594-AC9A-8C7098C62080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B076B-F963-49E2-9D6A-655CD74FC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959767" y="1268760"/>
            <a:ext cx="7167283" cy="5840194"/>
          </a:xfrm>
          <a:prstGeom prst="foldedCorner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ФИЗКУЛЬТУРНО-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ОЗДОРОВИТЕЛЬНАЯ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группе</a:t>
            </a:r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Составила 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Воспитатель ГБДОУ д/с № 72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Санкт-Петербурга</a:t>
            </a:r>
          </a:p>
          <a:p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Чебрикова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Ольга Анатольевна 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7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908720"/>
            <a:ext cx="799288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Апельсины, дружно вместе!                                 Мы </a:t>
            </a:r>
            <a:r>
              <a:rPr lang="ru-RU" sz="2000" b="1" dirty="0"/>
              <a:t>покатимся вперед</a:t>
            </a:r>
            <a:r>
              <a:rPr lang="ru-RU" sz="2000" b="1" dirty="0" smtClean="0"/>
              <a:t>!</a:t>
            </a:r>
          </a:p>
          <a:p>
            <a:pPr marL="0" indent="0">
              <a:buNone/>
            </a:pPr>
            <a:r>
              <a:rPr lang="ru-RU" sz="2000" b="1" dirty="0" smtClean="0"/>
              <a:t>Обыграем всех на свете!                                        И </a:t>
            </a:r>
            <a:r>
              <a:rPr lang="ru-RU" sz="2000" b="1" dirty="0"/>
              <a:t>победа к нам придет!</a:t>
            </a:r>
          </a:p>
          <a:p>
            <a:pPr marL="0" indent="0">
              <a:buFont typeface="Arial" pitchFamily="34" charset="0"/>
              <a:buNone/>
            </a:pPr>
            <a:endParaRPr lang="ru-RU" sz="2000" b="1" dirty="0" smtClean="0"/>
          </a:p>
        </p:txBody>
      </p:sp>
      <p:pic>
        <p:nvPicPr>
          <p:cNvPr id="4098" name="Picture 2" descr="C:\Users\hp\Desktop\110_PANA\P11006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15910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818" y="332656"/>
            <a:ext cx="7774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Театрализация: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«Морковка и ее друзья»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C:\Users\hp\Desktop\110_PANA\P11006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503745"/>
            <a:ext cx="5544616" cy="3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708920"/>
            <a:ext cx="31304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В Осеннем королевстве, в осеннем королевстве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            Порою происходит тысяча чудес!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            А Овощи и фрукты – и вовсе не продукты,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            А превратились в принцев и принцесс!</a:t>
            </a:r>
          </a:p>
        </p:txBody>
      </p:sp>
    </p:spTree>
    <p:extLst>
      <p:ext uri="{BB962C8B-B14F-4D97-AF65-F5344CB8AC3E}">
        <p14:creationId xmlns:p14="http://schemas.microsoft.com/office/powerpoint/2010/main" val="30409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110_PANA\P11006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95633" cy="33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6767" y="455215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Кабачок танцует с огурцом зелёным,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     А Лучок на скрипке заиграл под клёном,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     Яблоко и Груша, Вишенка и Слива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     Все принарядились к празднику красиво!</a:t>
            </a:r>
          </a:p>
        </p:txBody>
      </p:sp>
    </p:spTree>
    <p:extLst>
      <p:ext uri="{BB962C8B-B14F-4D97-AF65-F5344CB8AC3E}">
        <p14:creationId xmlns:p14="http://schemas.microsoft.com/office/powerpoint/2010/main" val="30911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10_PANA\P1100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1"/>
            <a:ext cx="3960440" cy="47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1196751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Я- красавец- Баклажан,</a:t>
            </a:r>
          </a:p>
          <a:p>
            <a:r>
              <a:rPr lang="ru-RU" sz="2000" b="1" dirty="0"/>
              <a:t>Фиолетовый кафтан,</a:t>
            </a:r>
          </a:p>
          <a:p>
            <a:r>
              <a:rPr lang="ru-RU" sz="2000" b="1" dirty="0"/>
              <a:t>Благородный, редкий цвет.</a:t>
            </a:r>
          </a:p>
          <a:p>
            <a:r>
              <a:rPr lang="ru-RU" sz="2000" b="1" dirty="0"/>
              <a:t>Я, друзья, интеллигент.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780928"/>
            <a:ext cx="3851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Я- полезная малина, прогоню от вас ангину,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                Если нужно полечиться- я сумею потрудиться!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                А с малиною варенье вам прибавит настроенье!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                Цвет мой- просто загляденье, а на вкус я- объеденье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!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1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Дидактическая игра </a:t>
            </a:r>
          </a:p>
          <a:p>
            <a:pPr marL="0" indent="0">
              <a:buNone/>
            </a:pPr>
            <a:r>
              <a:rPr lang="ru-RU" sz="2000" b="1" dirty="0" smtClean="0"/>
              <a:t>«Что где растет?»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6246" y="548680"/>
            <a:ext cx="563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Играем и учимся!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hp\Desktop\110_PANA\P11007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110_PANA\P11007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38647"/>
            <a:ext cx="3726160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48" y="1340768"/>
            <a:ext cx="4258816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Дидактическая игра </a:t>
            </a:r>
          </a:p>
          <a:p>
            <a:pPr marL="0" indent="0" algn="ctr">
              <a:buNone/>
            </a:pPr>
            <a:r>
              <a:rPr lang="ru-RU" sz="2000" b="1" dirty="0" smtClean="0"/>
              <a:t>«Аскорбинка и ее друзья»</a:t>
            </a:r>
            <a:endParaRPr lang="ru-RU" sz="2000" b="1" dirty="0"/>
          </a:p>
        </p:txBody>
      </p:sp>
      <p:pic>
        <p:nvPicPr>
          <p:cNvPr id="8194" name="Picture 2" descr="C:\Users\hp\Desktop\110_PANA\P11007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p\Desktop\110_PANA\P11007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40069"/>
            <a:ext cx="4047015" cy="30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p\Desktop\110_PANA\P11007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892" y="4242609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085184"/>
            <a:ext cx="4042792" cy="1257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Дидактическая игра</a:t>
            </a:r>
          </a:p>
          <a:p>
            <a:pPr marL="0" indent="0" algn="ctr">
              <a:buNone/>
            </a:pPr>
            <a:r>
              <a:rPr lang="ru-RU" sz="2000" b="1" dirty="0" smtClean="0"/>
              <a:t>«Накрой на стол»</a:t>
            </a:r>
            <a:endParaRPr lang="ru-RU" sz="2000" b="1" dirty="0"/>
          </a:p>
        </p:txBody>
      </p:sp>
      <p:pic>
        <p:nvPicPr>
          <p:cNvPr id="11266" name="Picture 2" descr="C:\Users\hp\Desktop\110_PANA\P11007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7" y="1609608"/>
            <a:ext cx="4189543" cy="31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p\Desktop\110_PANA\P11007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609608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Что же выбрать? Вкусно, но не полезно?....Нет! Вкусно и ПОЛЕЗНО! Много витаминов!</a:t>
            </a:r>
            <a:endParaRPr lang="ru-RU" sz="2000" b="1" dirty="0"/>
          </a:p>
        </p:txBody>
      </p:sp>
      <p:pic>
        <p:nvPicPr>
          <p:cNvPr id="12290" name="Picture 2" descr="C:\Users\hp\Desktop\110_PANA\P11007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2198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hp\Desktop\110_PANA\P11007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654152" cy="25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357" y="1960241"/>
            <a:ext cx="4474840" cy="964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Вот так фрукты и овощи!</a:t>
            </a:r>
          </a:p>
          <a:p>
            <a:pPr marL="0" indent="0" algn="ctr">
              <a:buNone/>
            </a:pPr>
            <a:r>
              <a:rPr lang="ru-RU" sz="2000" b="1" dirty="0" smtClean="0"/>
              <a:t>Бумажные витамины!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0414" y="836712"/>
            <a:ext cx="6776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Творим и повторяем!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hp\Desktop\110_PANA\P11006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09" y="3117815"/>
            <a:ext cx="4176465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p\Desktop\110_PANA\P11006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7567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110_PANA\P11006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04335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p\Desktop\110_PANA\P11006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89381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3404237"/>
              </p:ext>
            </p:extLst>
          </p:nvPr>
        </p:nvGraphicFramePr>
        <p:xfrm>
          <a:off x="539552" y="1397000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66" y="1052736"/>
            <a:ext cx="2722121" cy="99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4325" y="3578275"/>
            <a:ext cx="245424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66" y="2132856"/>
            <a:ext cx="2646363" cy="96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5429596"/>
            <a:ext cx="2646363" cy="96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646363" cy="96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85617"/>
            <a:ext cx="2646363" cy="96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078163" cy="111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177468"/>
            <a:ext cx="2938463" cy="109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334" y="3872494"/>
            <a:ext cx="2809875" cy="114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382888"/>
            <a:ext cx="2670175" cy="119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4402832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Нарисуем, что узнали!...Очень интересно!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0218" y="836712"/>
            <a:ext cx="7116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«Где живет витамин?»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C:\Users\hp\Desktop\110_PANA\P11007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145635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hp\Desktop\110_PANA\P11007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130831"/>
            <a:ext cx="3168352" cy="42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3964" y="4653136"/>
            <a:ext cx="2152836" cy="1473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Где же живет витамин?</a:t>
            </a:r>
            <a:endParaRPr lang="ru-RU" sz="2000" b="1" dirty="0"/>
          </a:p>
        </p:txBody>
      </p:sp>
      <p:pic>
        <p:nvPicPr>
          <p:cNvPr id="14338" name="Picture 2" descr="C:\Users\hp\Desktop\110_PANA\P1100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816424" cy="5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p\Desktop\110_PANA\P11007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88829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hp\Desktop\110_PANA\P11008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70103"/>
            <a:ext cx="2103190" cy="28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0494" y="980728"/>
            <a:ext cx="6732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и сами писатели!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C:\Users\hp\Desktop\110_PANA\P11008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595004" cy="41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110_PANA\P11008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5616624" cy="44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264" y="1772816"/>
            <a:ext cx="206474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Вот так яблоко! Сколько много витаминов! Не только вкусно, но и полезно!!.. Расскажем всем об этом!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483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esktop\110_PANA\P11008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3178696" cy="15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33333"/>
                </a:solidFill>
              </a:rPr>
              <a:t>Мы капусту рубим </a:t>
            </a:r>
            <a:r>
              <a:rPr lang="ru-RU" sz="2000" b="1" dirty="0" err="1" smtClean="0">
                <a:solidFill>
                  <a:srgbClr val="333333"/>
                </a:solidFill>
              </a:rPr>
              <a:t>рубим</a:t>
            </a:r>
            <a:r>
              <a:rPr lang="ru-RU" sz="2000" b="1" dirty="0" smtClean="0"/>
              <a:t>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333333"/>
                </a:solidFill>
              </a:rPr>
              <a:t>Мы </a:t>
            </a:r>
            <a:r>
              <a:rPr lang="ru-RU" sz="2000" b="1" dirty="0" smtClean="0">
                <a:solidFill>
                  <a:srgbClr val="333333"/>
                </a:solidFill>
              </a:rPr>
              <a:t>капусту </a:t>
            </a:r>
            <a:r>
              <a:rPr lang="ru-RU" sz="2000" b="1" dirty="0">
                <a:solidFill>
                  <a:srgbClr val="333333"/>
                </a:solidFill>
              </a:rPr>
              <a:t>трём, </a:t>
            </a:r>
            <a:r>
              <a:rPr lang="ru-RU" sz="2000" b="1" dirty="0" smtClean="0">
                <a:solidFill>
                  <a:srgbClr val="333333"/>
                </a:solidFill>
              </a:rPr>
              <a:t>трем;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333333"/>
                </a:solidFill>
              </a:rPr>
              <a:t>Мы капусту солим </a:t>
            </a:r>
            <a:r>
              <a:rPr lang="ru-RU" sz="2000" b="1" dirty="0" err="1" smtClean="0">
                <a:solidFill>
                  <a:srgbClr val="333333"/>
                </a:solidFill>
              </a:rPr>
              <a:t>солим</a:t>
            </a:r>
            <a:r>
              <a:rPr lang="ru-RU" sz="2000" b="1" dirty="0">
                <a:solidFill>
                  <a:srgbClr val="333333"/>
                </a:solidFill>
              </a:rPr>
              <a:t>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333333"/>
                </a:solidFill>
              </a:rPr>
              <a:t>Мы капусту мнем, </a:t>
            </a:r>
            <a:r>
              <a:rPr lang="ru-RU" sz="2000" b="1" dirty="0" smtClean="0">
                <a:solidFill>
                  <a:srgbClr val="333333"/>
                </a:solidFill>
              </a:rPr>
              <a:t>мнем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7788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Физкультура – наш друг!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hp\Desktop\110_PANA\P11007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12678"/>
            <a:ext cx="5094104" cy="38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esktop\110_PANA\P11007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hp\Desktop\110_PANA\P11007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726160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148064" y="4509120"/>
            <a:ext cx="3178696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333333"/>
                </a:solidFill>
              </a:rPr>
              <a:t>Витамины с нами в спорте!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389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1"/>
            <a:ext cx="3610744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Веселые эстафеты!</a:t>
            </a:r>
          </a:p>
          <a:p>
            <a:pPr marL="0" indent="0" algn="ctr">
              <a:buNone/>
            </a:pPr>
            <a:r>
              <a:rPr lang="ru-RU" sz="2000" b="1" dirty="0" smtClean="0"/>
              <a:t>Кто быстрее???...не забывать про правила!</a:t>
            </a:r>
            <a:endParaRPr lang="ru-RU" sz="2000" b="1" dirty="0"/>
          </a:p>
        </p:txBody>
      </p:sp>
      <p:pic>
        <p:nvPicPr>
          <p:cNvPr id="21507" name="Picture 3" descr="C:\Users\hp\Desktop\110_PANA\P11007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218143"/>
            <a:ext cx="4176464" cy="27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hp\Desktop\110_PANA\P11007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744416" cy="28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3365612"/>
            <a:ext cx="2232248" cy="2991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Бодрящая гимнастика поможет нам проснуться!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/>
              <a:t>Овощи и фрукты из поролона собрать ножкой!</a:t>
            </a:r>
            <a:endParaRPr lang="ru-RU" sz="2000" b="1" dirty="0"/>
          </a:p>
        </p:txBody>
      </p:sp>
      <p:pic>
        <p:nvPicPr>
          <p:cNvPr id="22530" name="Picture 2" descr="C:\Users\hp\Desktop\110_PANA\P11007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979" y="1103350"/>
            <a:ext cx="3016349" cy="22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hp\Desktop\фотограрафии\фотографии\110_PANA\P11003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72749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hp\Desktop\фотограрафии\фотографии\110_PANA\P11003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979" y="3573016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40769"/>
            <a:ext cx="432048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Пальчиковые игры</a:t>
            </a:r>
          </a:p>
          <a:p>
            <a:pPr marL="0" indent="0" algn="ctr">
              <a:buNone/>
            </a:pPr>
            <a:r>
              <a:rPr lang="ru-RU" sz="2000" b="1" dirty="0" smtClean="0"/>
              <a:t>Развиваем мелкую моторику и повторяем названия, чем полезны, какие есть витамины.</a:t>
            </a:r>
            <a:endParaRPr lang="ru-RU" sz="2000" b="1" dirty="0"/>
          </a:p>
        </p:txBody>
      </p:sp>
      <p:pic>
        <p:nvPicPr>
          <p:cNvPr id="23554" name="Picture 2" descr="C:\Users\hp\Desktop\2013-02-01 09.59.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709296"/>
            <a:ext cx="3240361" cy="28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hp\Desktop\2013-02-01 10.11.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483644"/>
            <a:ext cx="4320480" cy="26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175260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78684"/>
              </p:ext>
            </p:extLst>
          </p:nvPr>
        </p:nvGraphicFramePr>
        <p:xfrm>
          <a:off x="467544" y="2060848"/>
          <a:ext cx="7992888" cy="384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216024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Ребенок конца ХХ – начало ХХI века, по мнению академика Н.М. Амосова, «сталкивается с тремя пороками цивилизации: накапливание отрицательных эмоций без физической разрядки, неправильное питание и гиподинамия».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Таким образом, правильное физическое развитие детей, их состояние здоровья во многом зависят от двигательной активности и организации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здорового питания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центре внимания по физическому развитию и укреплению здоровья детей должны находиться: семья, включая всех  ее членов, образовательное учреждение, где ребенок проводит большую часть своего времени.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2013-02-01 10.11.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912570" cy="46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3751" y="692696"/>
            <a:ext cx="6429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Выросли витамины!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C:\Users\hp\Desktop\фотограрафии\фотографии\110_PANA\P11001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57" y="1616026"/>
            <a:ext cx="5940152" cy="44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4149081"/>
            <a:ext cx="3466728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Сами вырастим витамины!</a:t>
            </a:r>
          </a:p>
          <a:p>
            <a:pPr marL="0" indent="0" algn="ctr">
              <a:buNone/>
            </a:pPr>
            <a:r>
              <a:rPr lang="ru-RU" sz="2000" b="1" dirty="0" smtClean="0"/>
              <a:t>Сами их съедим на обед!</a:t>
            </a:r>
          </a:p>
          <a:p>
            <a:pPr marL="0" indent="0" algn="ctr">
              <a:buNone/>
            </a:pPr>
            <a:r>
              <a:rPr lang="ru-RU" sz="2000" b="1" dirty="0" smtClean="0"/>
              <a:t>ВКУСНО и ПОЛЕЗНО!</a:t>
            </a:r>
            <a:endParaRPr lang="ru-RU" sz="2000" b="1" dirty="0"/>
          </a:p>
        </p:txBody>
      </p:sp>
      <p:pic>
        <p:nvPicPr>
          <p:cNvPr id="26626" name="Picture 2" descr="C:\Users\hp\Desktop\фотограрафии\фотографии\110_PANA\P11001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443958" cy="59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hp\Desktop\фотограрафии\фотографии\110_PANA\P11002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0398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24702"/>
              </p:ext>
            </p:extLst>
          </p:nvPr>
        </p:nvGraphicFramePr>
        <p:xfrm>
          <a:off x="971600" y="2204864"/>
          <a:ext cx="72008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34403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  <a:tr h="1130411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Создать условия для удовлетворения естественной биологической потребности детей в движении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98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Повысить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уровень знаний детей о ценности правильного питания, пользе «живых» витаминов и сбалансированного меню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Обеспечить тесную связь с семьей, преемственность оздоровительной работы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6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20537"/>
              </p:ext>
            </p:extLst>
          </p:nvPr>
        </p:nvGraphicFramePr>
        <p:xfrm>
          <a:off x="755576" y="1700808"/>
          <a:ext cx="7488832" cy="446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14401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39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Расширить представления детей о правильном питании, «полезных» и «вредных» продуктах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9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Уточнить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обогатить знания детей о витаминах, их пользе и содержании в продуктах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93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Повысить двигательную активность детей в течение дня</a:t>
                      </a:r>
                    </a:p>
                  </a:txBody>
                  <a:tcPr/>
                </a:tc>
              </a:tr>
              <a:tr h="5139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любовь к занятиям спортом, интерес к их результатам, достижениям спортсменов.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9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Развивать защитные силы организма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9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Обеспечить интеграцию образовательных областей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9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Привлекать родителей к физкультурно-оздоровительной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работе в группе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работы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65396"/>
              </p:ext>
            </p:extLst>
          </p:nvPr>
        </p:nvGraphicFramePr>
        <p:xfrm>
          <a:off x="755576" y="1700808"/>
          <a:ext cx="777686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1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 ДЕТЬМИ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закаливающих мероприятий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Анкетирование </a:t>
                      </a: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Непосредственно образовательная деятельность (ОБЖ)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Физкультурный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досуг «Мама, папа, я – спортивная семья»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режима двигательной активности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странички книг «Где живут витамины?»</a:t>
                      </a: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пирамиды здоровья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семейной презентации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Отгадывание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кроссворда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Наглядная информация</a:t>
                      </a:r>
                    </a:p>
                  </a:txBody>
                  <a:tcPr/>
                </a:tc>
              </a:tr>
              <a:tr h="222840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Театрализованная деятельность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литературы </a:t>
                      </a: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 презентации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Просмотр презентаций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 фотовыставки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нетрадиционного физкультурного оборудования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7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446" y="116632"/>
            <a:ext cx="8321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АПЕЛЬСИН –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спорте он непобедим!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hp\Desktop\110_PANA\P11006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708" y="1988840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110_PANA\P11006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628" y="1511512"/>
            <a:ext cx="3523812" cy="46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110_PANA\P11006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908720"/>
            <a:ext cx="3672408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Для спортивного здоровья </a:t>
            </a:r>
          </a:p>
          <a:p>
            <a:pPr marL="0" indent="0">
              <a:buNone/>
            </a:pPr>
            <a:r>
              <a:rPr lang="ru-RU" sz="2000" b="1" dirty="0"/>
              <a:t>М</a:t>
            </a:r>
            <a:r>
              <a:rPr lang="ru-RU" sz="2000" b="1" dirty="0" smtClean="0"/>
              <a:t>олоко мы пьем коровье.</a:t>
            </a:r>
          </a:p>
          <a:p>
            <a:pPr marL="0" indent="0">
              <a:buNone/>
            </a:pPr>
            <a:r>
              <a:rPr lang="ru-RU" sz="2000" b="1" dirty="0" smtClean="0"/>
              <a:t>Ну а чтоб хватало сил – </a:t>
            </a:r>
          </a:p>
          <a:p>
            <a:pPr marL="0" indent="0">
              <a:buNone/>
            </a:pPr>
            <a:r>
              <a:rPr lang="ru-RU" sz="2000" b="1" dirty="0" smtClean="0"/>
              <a:t>Фрукт чудесный – АПЕЛЬСИН!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381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908720"/>
            <a:ext cx="3247492" cy="15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Здоровый образ жизни – </a:t>
            </a:r>
          </a:p>
          <a:p>
            <a:pPr marL="0" indent="0">
              <a:buNone/>
            </a:pPr>
            <a:r>
              <a:rPr lang="ru-RU" sz="2000" b="1" dirty="0" smtClean="0"/>
              <a:t>Закон для всех один!</a:t>
            </a:r>
          </a:p>
          <a:p>
            <a:pPr marL="0" indent="0">
              <a:buNone/>
            </a:pPr>
            <a:r>
              <a:rPr lang="ru-RU" sz="2000" b="1" dirty="0" smtClean="0"/>
              <a:t>Забудьте про конфеты!</a:t>
            </a:r>
          </a:p>
          <a:p>
            <a:pPr marL="0" indent="0">
              <a:buNone/>
            </a:pPr>
            <a:r>
              <a:rPr lang="ru-RU" sz="2000" b="1" dirty="0" smtClean="0"/>
              <a:t>И ешьте АПЕЛЬСИН!</a:t>
            </a:r>
            <a:endParaRPr lang="ru-RU" sz="2000" b="1" dirty="0"/>
          </a:p>
        </p:txBody>
      </p:sp>
      <p:pic>
        <p:nvPicPr>
          <p:cNvPr id="3074" name="Picture 2" descr="C:\Users\hp\Desktop\110_PANA\P11006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724760"/>
            <a:ext cx="4606552" cy="34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110_PANA\P11006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09394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649</Words>
  <Application>Microsoft Office PowerPoint</Application>
  <PresentationFormat>Экран (4:3)</PresentationFormat>
  <Paragraphs>105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Актуальность проекта:</vt:lpstr>
      <vt:lpstr>Цель проекта:</vt:lpstr>
      <vt:lpstr>Задачи проекта:</vt:lpstr>
      <vt:lpstr>Содержание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49</cp:revision>
  <dcterms:created xsi:type="dcterms:W3CDTF">2012-10-07T16:22:52Z</dcterms:created>
  <dcterms:modified xsi:type="dcterms:W3CDTF">2013-03-14T15:22:08Z</dcterms:modified>
</cp:coreProperties>
</file>