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FA2E75-18B8-4351-B41B-3FBC3913068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C204FA-45D9-454F-BEA6-24D4BC56CB0F}">
      <dgm:prSet phldrT="[Текст]" custT="1"/>
      <dgm:spPr/>
      <dgm:t>
        <a:bodyPr/>
        <a:lstStyle/>
        <a:p>
          <a:r>
            <a:rPr lang="ru-RU" sz="1900" b="1" dirty="0" smtClean="0"/>
            <a:t>Освоение ребенком предметной отнесенности слов и их понятийного содержания. Он связан с развитием </a:t>
          </a:r>
          <a:r>
            <a:rPr lang="ru-RU" sz="2000" b="1" dirty="0" smtClean="0"/>
            <a:t>познавательной</a:t>
          </a:r>
          <a:r>
            <a:rPr lang="ru-RU" sz="1900" b="1" dirty="0" smtClean="0"/>
            <a:t> деятельности детей.</a:t>
          </a:r>
          <a:endParaRPr lang="ru-RU" sz="1900" dirty="0"/>
        </a:p>
      </dgm:t>
    </dgm:pt>
    <dgm:pt modelId="{934BB758-B82A-431A-B270-551B5AEA05F7}" type="parTrans" cxnId="{D1D38A9A-56A6-4160-AA9F-B1C43B58881B}">
      <dgm:prSet/>
      <dgm:spPr/>
      <dgm:t>
        <a:bodyPr/>
        <a:lstStyle/>
        <a:p>
          <a:endParaRPr lang="ru-RU"/>
        </a:p>
      </dgm:t>
    </dgm:pt>
    <dgm:pt modelId="{083BF928-0D06-4249-B2E9-83C4BD862BD1}" type="sibTrans" cxnId="{D1D38A9A-56A6-4160-AA9F-B1C43B58881B}">
      <dgm:prSet/>
      <dgm:spPr/>
      <dgm:t>
        <a:bodyPr/>
        <a:lstStyle/>
        <a:p>
          <a:endParaRPr lang="ru-RU"/>
        </a:p>
      </dgm:t>
    </dgm:pt>
    <dgm:pt modelId="{0D5A7786-6924-477C-839D-3F16BFDAFD30}">
      <dgm:prSet phldrT="[Текст]"/>
      <dgm:spPr/>
      <dgm:t>
        <a:bodyPr/>
        <a:lstStyle/>
        <a:p>
          <a:r>
            <a:rPr lang="ru-RU" b="1" dirty="0" smtClean="0"/>
            <a:t>Усвоение слова как единицы лексической системы, его связей с другими лексическими единицами (ознакомление детей с многозначными слова-ми, использование антонимов, синонимов, т. е. развитие </a:t>
          </a:r>
          <a:r>
            <a:rPr lang="ru-RU" b="1" dirty="0" err="1" smtClean="0"/>
            <a:t>смысло</a:t>
          </a:r>
          <a:r>
            <a:rPr lang="ru-RU" b="1" dirty="0" smtClean="0"/>
            <a:t>-вой стороны речи).  </a:t>
          </a:r>
          <a:endParaRPr lang="ru-RU" dirty="0"/>
        </a:p>
      </dgm:t>
    </dgm:pt>
    <dgm:pt modelId="{A408F565-DFAD-4B61-AD98-0A9897366E6F}" type="parTrans" cxnId="{9D72D2D1-78DA-4C23-BB17-A7AE219E9F93}">
      <dgm:prSet/>
      <dgm:spPr/>
      <dgm:t>
        <a:bodyPr/>
        <a:lstStyle/>
        <a:p>
          <a:endParaRPr lang="ru-RU"/>
        </a:p>
      </dgm:t>
    </dgm:pt>
    <dgm:pt modelId="{A7DF66FE-E5E0-4F7D-9B5F-289541851EA1}" type="sibTrans" cxnId="{9D72D2D1-78DA-4C23-BB17-A7AE219E9F93}">
      <dgm:prSet/>
      <dgm:spPr/>
      <dgm:t>
        <a:bodyPr/>
        <a:lstStyle/>
        <a:p>
          <a:endParaRPr lang="ru-RU"/>
        </a:p>
      </dgm:t>
    </dgm:pt>
    <dgm:pt modelId="{99867430-08DD-4AC5-A7FD-F5811E1D20F6}">
      <dgm:prSet/>
      <dgm:spPr/>
      <dgm:t>
        <a:bodyPr/>
        <a:lstStyle/>
        <a:p>
          <a:endParaRPr lang="ru-RU"/>
        </a:p>
      </dgm:t>
    </dgm:pt>
    <dgm:pt modelId="{3F898D9D-D195-415B-9725-CB209E9DBFE5}" type="parTrans" cxnId="{42E68853-061D-47F2-82B2-9F383608B0CD}">
      <dgm:prSet/>
      <dgm:spPr/>
      <dgm:t>
        <a:bodyPr/>
        <a:lstStyle/>
        <a:p>
          <a:endParaRPr lang="ru-RU"/>
        </a:p>
      </dgm:t>
    </dgm:pt>
    <dgm:pt modelId="{3C990084-81B8-4408-B19A-3FB111271C5E}" type="sibTrans" cxnId="{42E68853-061D-47F2-82B2-9F383608B0CD}">
      <dgm:prSet/>
      <dgm:spPr/>
      <dgm:t>
        <a:bodyPr/>
        <a:lstStyle/>
        <a:p>
          <a:endParaRPr lang="ru-RU"/>
        </a:p>
      </dgm:t>
    </dgm:pt>
    <dgm:pt modelId="{A78FB46B-6CBE-4C05-8D2D-7EC3AE72BDB6}" type="pres">
      <dgm:prSet presAssocID="{BCFA2E75-18B8-4351-B41B-3FBC3913068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A33B43-FE78-482D-A641-F69C639A54C5}" type="pres">
      <dgm:prSet presAssocID="{BCFA2E75-18B8-4351-B41B-3FBC3913068A}" presName="divider" presStyleLbl="fgShp" presStyleIdx="0" presStyleCnt="1"/>
      <dgm:spPr/>
    </dgm:pt>
    <dgm:pt modelId="{2F13638B-0AFD-4E06-A37E-FAE583DEEAC4}" type="pres">
      <dgm:prSet presAssocID="{C8C204FA-45D9-454F-BEA6-24D4BC56CB0F}" presName="downArrow" presStyleLbl="node1" presStyleIdx="0" presStyleCnt="2"/>
      <dgm:spPr/>
    </dgm:pt>
    <dgm:pt modelId="{462D71EE-1130-4598-AFF7-1023DE20176B}" type="pres">
      <dgm:prSet presAssocID="{C8C204FA-45D9-454F-BEA6-24D4BC56CB0F}" presName="downArrowText" presStyleLbl="revTx" presStyleIdx="0" presStyleCnt="2" custScaleX="189843" custScaleY="81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67809-E7A4-4A1D-ADB2-F39280C2D132}" type="pres">
      <dgm:prSet presAssocID="{0D5A7786-6924-477C-839D-3F16BFDAFD30}" presName="upArrow" presStyleLbl="node1" presStyleIdx="1" presStyleCnt="2"/>
      <dgm:spPr/>
    </dgm:pt>
    <dgm:pt modelId="{4CC1B1EE-119D-47C4-BA4E-C7F0629936D5}" type="pres">
      <dgm:prSet presAssocID="{0D5A7786-6924-477C-839D-3F16BFDAFD30}" presName="upArrowText" presStyleLbl="revTx" presStyleIdx="1" presStyleCnt="2" custScaleX="178905" custScaleY="138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418140-8680-4A3F-85BF-371EEDA8E68A}" type="presOf" srcId="{BCFA2E75-18B8-4351-B41B-3FBC3913068A}" destId="{A78FB46B-6CBE-4C05-8D2D-7EC3AE72BDB6}" srcOrd="0" destOrd="0" presId="urn:microsoft.com/office/officeart/2005/8/layout/arrow3"/>
    <dgm:cxn modelId="{E98465CE-7BC9-46FA-AE98-E34B4C44DF75}" type="presOf" srcId="{C8C204FA-45D9-454F-BEA6-24D4BC56CB0F}" destId="{462D71EE-1130-4598-AFF7-1023DE20176B}" srcOrd="0" destOrd="0" presId="urn:microsoft.com/office/officeart/2005/8/layout/arrow3"/>
    <dgm:cxn modelId="{9D72D2D1-78DA-4C23-BB17-A7AE219E9F93}" srcId="{BCFA2E75-18B8-4351-B41B-3FBC3913068A}" destId="{0D5A7786-6924-477C-839D-3F16BFDAFD30}" srcOrd="1" destOrd="0" parTransId="{A408F565-DFAD-4B61-AD98-0A9897366E6F}" sibTransId="{A7DF66FE-E5E0-4F7D-9B5F-289541851EA1}"/>
    <dgm:cxn modelId="{49F5511D-60CB-45E5-8389-2FDF2622F225}" type="presOf" srcId="{0D5A7786-6924-477C-839D-3F16BFDAFD30}" destId="{4CC1B1EE-119D-47C4-BA4E-C7F0629936D5}" srcOrd="0" destOrd="0" presId="urn:microsoft.com/office/officeart/2005/8/layout/arrow3"/>
    <dgm:cxn modelId="{D1D38A9A-56A6-4160-AA9F-B1C43B58881B}" srcId="{BCFA2E75-18B8-4351-B41B-3FBC3913068A}" destId="{C8C204FA-45D9-454F-BEA6-24D4BC56CB0F}" srcOrd="0" destOrd="0" parTransId="{934BB758-B82A-431A-B270-551B5AEA05F7}" sibTransId="{083BF928-0D06-4249-B2E9-83C4BD862BD1}"/>
    <dgm:cxn modelId="{42E68853-061D-47F2-82B2-9F383608B0CD}" srcId="{BCFA2E75-18B8-4351-B41B-3FBC3913068A}" destId="{99867430-08DD-4AC5-A7FD-F5811E1D20F6}" srcOrd="2" destOrd="0" parTransId="{3F898D9D-D195-415B-9725-CB209E9DBFE5}" sibTransId="{3C990084-81B8-4408-B19A-3FB111271C5E}"/>
    <dgm:cxn modelId="{92CAB26F-0ADA-4E3D-9DC3-A3DA5D2D5A78}" type="presParOf" srcId="{A78FB46B-6CBE-4C05-8D2D-7EC3AE72BDB6}" destId="{FAA33B43-FE78-482D-A641-F69C639A54C5}" srcOrd="0" destOrd="0" presId="urn:microsoft.com/office/officeart/2005/8/layout/arrow3"/>
    <dgm:cxn modelId="{CF53F8A7-9D4A-48B7-8487-9D9C1106AC99}" type="presParOf" srcId="{A78FB46B-6CBE-4C05-8D2D-7EC3AE72BDB6}" destId="{2F13638B-0AFD-4E06-A37E-FAE583DEEAC4}" srcOrd="1" destOrd="0" presId="urn:microsoft.com/office/officeart/2005/8/layout/arrow3"/>
    <dgm:cxn modelId="{C765B3E5-E265-45F9-9C96-337155A3D206}" type="presParOf" srcId="{A78FB46B-6CBE-4C05-8D2D-7EC3AE72BDB6}" destId="{462D71EE-1130-4598-AFF7-1023DE20176B}" srcOrd="2" destOrd="0" presId="urn:microsoft.com/office/officeart/2005/8/layout/arrow3"/>
    <dgm:cxn modelId="{B0AD20D2-CE0A-4A98-A5EA-671804836724}" type="presParOf" srcId="{A78FB46B-6CBE-4C05-8D2D-7EC3AE72BDB6}" destId="{6DD67809-E7A4-4A1D-ADB2-F39280C2D132}" srcOrd="3" destOrd="0" presId="urn:microsoft.com/office/officeart/2005/8/layout/arrow3"/>
    <dgm:cxn modelId="{478F26E4-DE00-4B72-A509-1FE0A0BAAAF9}" type="presParOf" srcId="{A78FB46B-6CBE-4C05-8D2D-7EC3AE72BDB6}" destId="{4CC1B1EE-119D-47C4-BA4E-C7F0629936D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A33B43-FE78-482D-A641-F69C639A54C5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3638B-0AFD-4E06-A37E-FAE583DEEAC4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D71EE-1130-4598-AFF7-1023DE20176B}">
      <dsp:nvSpPr>
        <dsp:cNvPr id="0" name=""/>
        <dsp:cNvSpPr/>
      </dsp:nvSpPr>
      <dsp:spPr>
        <a:xfrm>
          <a:off x="3178692" y="172611"/>
          <a:ext cx="4999462" cy="1555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Освоение ребенком предметной отнесенности слов и их понятийного содержания. Он связан с развитием </a:t>
          </a:r>
          <a:r>
            <a:rPr lang="ru-RU" sz="2000" b="1" kern="1200" dirty="0" smtClean="0"/>
            <a:t>познавательной</a:t>
          </a:r>
          <a:r>
            <a:rPr lang="ru-RU" sz="1900" b="1" kern="1200" dirty="0" smtClean="0"/>
            <a:t> деятельности детей.</a:t>
          </a:r>
          <a:endParaRPr lang="ru-RU" sz="1900" kern="1200" dirty="0"/>
        </a:p>
      </dsp:txBody>
      <dsp:txXfrm>
        <a:off x="3178692" y="172611"/>
        <a:ext cx="4999462" cy="1555681"/>
      </dsp:txXfrm>
    </dsp:sp>
    <dsp:sp modelId="{6DD67809-E7A4-4A1D-ADB2-F39280C2D132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1B1EE-119D-47C4-BA4E-C7F0629936D5}">
      <dsp:nvSpPr>
        <dsp:cNvPr id="0" name=""/>
        <dsp:cNvSpPr/>
      </dsp:nvSpPr>
      <dsp:spPr>
        <a:xfrm>
          <a:off x="195469" y="2260845"/>
          <a:ext cx="4711413" cy="262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Усвоение слова как единицы лексической системы, его связей с другими лексическими единицами (ознакомление детей с многозначными слова-ми, использование антонимов, синонимов, т. е. развитие </a:t>
          </a:r>
          <a:r>
            <a:rPr lang="ru-RU" sz="1900" b="1" kern="1200" dirty="0" err="1" smtClean="0"/>
            <a:t>смысло</a:t>
          </a:r>
          <a:r>
            <a:rPr lang="ru-RU" sz="1900" b="1" kern="1200" dirty="0" smtClean="0"/>
            <a:t>-вой стороны речи).  </a:t>
          </a:r>
          <a:endParaRPr lang="ru-RU" sz="1900" kern="1200" dirty="0"/>
        </a:p>
      </dsp:txBody>
      <dsp:txXfrm>
        <a:off x="195469" y="2260845"/>
        <a:ext cx="4711413" cy="2629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471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70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59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70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32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712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863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284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64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5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911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DB4F4-721D-47FF-8DF2-D65958CAB29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C2FB-2A19-4691-81BA-CA64D22BA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88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376263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Лексическое развитие детей дошкольного возраста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284984"/>
            <a:ext cx="4752528" cy="316835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Подготовила: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Лихачева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Ольга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викторовна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409825"/>
            <a:ext cx="3952875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0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</a:rPr>
              <a:t>МЕТОДЫ СЛОВАРНОЙ РАБОТЫ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500" b="1" dirty="0" smtClean="0">
                <a:solidFill>
                  <a:srgbClr val="0070C0"/>
                </a:solidFill>
              </a:rPr>
              <a:t>МЕТОДЫ НАКОПЛЕНИЯ</a:t>
            </a:r>
          </a:p>
          <a:p>
            <a:pPr marL="0" indent="0">
              <a:buNone/>
            </a:pPr>
            <a:r>
              <a:rPr lang="ru-RU" sz="2500" b="1" dirty="0" smtClean="0">
                <a:solidFill>
                  <a:srgbClr val="0070C0"/>
                </a:solidFill>
              </a:rPr>
              <a:t>СОДЕРЖАНИЯ ДЕТСКОЙ РЕЧИ </a:t>
            </a:r>
          </a:p>
          <a:p>
            <a:pPr marL="0" indent="0">
              <a:buNone/>
            </a:pPr>
            <a:r>
              <a:rPr lang="ru-RU" sz="2500" b="1" dirty="0" smtClean="0">
                <a:solidFill>
                  <a:srgbClr val="0070C0"/>
                </a:solidFill>
              </a:rPr>
              <a:t>(МЕТОДЫ ОЗНАКОМЛЕНИЯ С</a:t>
            </a:r>
          </a:p>
          <a:p>
            <a:pPr marL="0" indent="0">
              <a:buNone/>
            </a:pPr>
            <a:r>
              <a:rPr lang="ru-RU" sz="2500" b="1" dirty="0" smtClean="0">
                <a:solidFill>
                  <a:srgbClr val="0070C0"/>
                </a:solidFill>
              </a:rPr>
              <a:t> ОКРУЖАЮЩИМ МИРОМ И</a:t>
            </a:r>
          </a:p>
          <a:p>
            <a:pPr marL="0" indent="0">
              <a:buNone/>
            </a:pPr>
            <a:r>
              <a:rPr lang="ru-RU" sz="2500" b="1" dirty="0" smtClean="0">
                <a:solidFill>
                  <a:srgbClr val="0070C0"/>
                </a:solidFill>
              </a:rPr>
              <a:t> ОБОГАЩЕНИЯ СЛОВАРЯ)</a:t>
            </a:r>
          </a:p>
          <a:p>
            <a:pPr marL="0" indent="0">
              <a:buNone/>
            </a:pPr>
            <a:r>
              <a:rPr lang="ru-RU" b="1" dirty="0" smtClean="0"/>
              <a:t>а) непосредственное ознакомление </a:t>
            </a:r>
          </a:p>
          <a:p>
            <a:pPr marL="0" indent="0">
              <a:buNone/>
            </a:pPr>
            <a:r>
              <a:rPr lang="ru-RU" b="1" dirty="0" smtClean="0"/>
              <a:t>с окружающим и обогащение</a:t>
            </a:r>
          </a:p>
          <a:p>
            <a:pPr marL="0" indent="0">
              <a:buNone/>
            </a:pPr>
            <a:r>
              <a:rPr lang="ru-RU" b="1" dirty="0" smtClean="0"/>
              <a:t> словаря: рассматривание и </a:t>
            </a:r>
          </a:p>
          <a:p>
            <a:pPr marL="0" indent="0">
              <a:buNone/>
            </a:pPr>
            <a:r>
              <a:rPr lang="ru-RU" b="1" dirty="0" smtClean="0"/>
              <a:t>обследование предметов, </a:t>
            </a:r>
          </a:p>
          <a:p>
            <a:pPr marL="0" indent="0">
              <a:buNone/>
            </a:pPr>
            <a:r>
              <a:rPr lang="ru-RU" b="1" dirty="0" smtClean="0"/>
              <a:t>наблюдение, осмотры помещения</a:t>
            </a:r>
          </a:p>
          <a:p>
            <a:pPr marL="0" indent="0">
              <a:buNone/>
            </a:pPr>
            <a:r>
              <a:rPr lang="ru-RU" b="1" dirty="0" smtClean="0"/>
              <a:t> детского сада, целевые прогулки</a:t>
            </a:r>
          </a:p>
          <a:p>
            <a:pPr marL="0" indent="0">
              <a:buNone/>
            </a:pPr>
            <a:r>
              <a:rPr lang="ru-RU" b="1" dirty="0" smtClean="0"/>
              <a:t> и экскурсии; </a:t>
            </a:r>
          </a:p>
          <a:p>
            <a:pPr marL="0" indent="0">
              <a:buNone/>
            </a:pPr>
            <a:r>
              <a:rPr lang="ru-RU" b="1" dirty="0" smtClean="0"/>
              <a:t>б) опосредованное ознакомление </a:t>
            </a:r>
          </a:p>
          <a:p>
            <a:pPr marL="0" indent="0">
              <a:buNone/>
            </a:pPr>
            <a:r>
              <a:rPr lang="ru-RU" b="1" dirty="0" smtClean="0"/>
              <a:t>с окружающим и обогащение </a:t>
            </a:r>
          </a:p>
          <a:p>
            <a:pPr marL="0" indent="0">
              <a:buNone/>
            </a:pPr>
            <a:r>
              <a:rPr lang="ru-RU" b="1" dirty="0" smtClean="0"/>
              <a:t>словаря:</a:t>
            </a:r>
          </a:p>
          <a:p>
            <a:pPr marL="0" indent="0">
              <a:buNone/>
            </a:pPr>
            <a:r>
              <a:rPr lang="ru-RU" b="1" dirty="0" smtClean="0"/>
              <a:t> рассматривание картин </a:t>
            </a:r>
          </a:p>
          <a:p>
            <a:pPr marL="0" indent="0">
              <a:buNone/>
            </a:pPr>
            <a:r>
              <a:rPr lang="ru-RU" b="1" dirty="0" smtClean="0"/>
              <a:t>с малознакомым содержанием, </a:t>
            </a:r>
          </a:p>
          <a:p>
            <a:pPr marL="0" indent="0">
              <a:buNone/>
            </a:pPr>
            <a:r>
              <a:rPr lang="ru-RU" b="1" dirty="0" smtClean="0"/>
              <a:t>чтение художественных</a:t>
            </a:r>
          </a:p>
          <a:p>
            <a:pPr marL="0" indent="0">
              <a:buNone/>
            </a:pPr>
            <a:r>
              <a:rPr lang="ru-RU" b="1" dirty="0" smtClean="0"/>
              <a:t> произведений, показ </a:t>
            </a:r>
            <a:r>
              <a:rPr lang="ru-RU" b="1" dirty="0" err="1" smtClean="0"/>
              <a:t>диа</a:t>
            </a:r>
            <a:r>
              <a:rPr lang="ru-RU" b="1" dirty="0" smtClean="0"/>
              <a:t>-, кино- и </a:t>
            </a:r>
          </a:p>
          <a:p>
            <a:pPr marL="0" indent="0">
              <a:buNone/>
            </a:pPr>
            <a:r>
              <a:rPr lang="ru-RU" b="1" dirty="0" smtClean="0"/>
              <a:t>видеофильмов,</a:t>
            </a:r>
          </a:p>
          <a:p>
            <a:pPr marL="0" indent="0">
              <a:buNone/>
            </a:pPr>
            <a:r>
              <a:rPr lang="ru-RU" b="1" dirty="0" smtClean="0"/>
              <a:t> просмотр телепередач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3300"/>
                </a:solidFill>
              </a:rPr>
              <a:t>МЕТОДЫ,   НАПРАВЛЕННЫЕ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3300"/>
                </a:solidFill>
              </a:rPr>
              <a:t>НА ЗАКРЕПЛЕНИЕ И АКТИВИЗАЦИЮ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3300"/>
                </a:solidFill>
              </a:rPr>
              <a:t>СЛОВАРЯ, РАЗВИТИЕ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3300"/>
                </a:solidFill>
              </a:rPr>
              <a:t> ЕГО СМЫСЛОВОЙ СТОРОНЫ</a:t>
            </a:r>
          </a:p>
          <a:p>
            <a:pPr marL="0" indent="0">
              <a:buNone/>
            </a:pPr>
            <a:r>
              <a:rPr lang="ru-RU" sz="3300" b="1" dirty="0" smtClean="0"/>
              <a:t>рассматривание игрушек, </a:t>
            </a:r>
          </a:p>
          <a:p>
            <a:pPr marL="0" indent="0">
              <a:buNone/>
            </a:pPr>
            <a:r>
              <a:rPr lang="ru-RU" sz="3300" b="1" dirty="0" smtClean="0"/>
              <a:t>картин с хорошо знакомым </a:t>
            </a:r>
          </a:p>
          <a:p>
            <a:pPr marL="0" indent="0">
              <a:buNone/>
            </a:pPr>
            <a:r>
              <a:rPr lang="ru-RU" sz="3300" b="1" dirty="0" smtClean="0"/>
              <a:t>содержанием, дидактические игры,</a:t>
            </a:r>
          </a:p>
          <a:p>
            <a:pPr marL="0" indent="0">
              <a:buNone/>
            </a:pPr>
            <a:r>
              <a:rPr lang="ru-RU" sz="3300" b="1" dirty="0" smtClean="0"/>
              <a:t> чтение художественных</a:t>
            </a:r>
          </a:p>
          <a:p>
            <a:pPr marL="0" indent="0">
              <a:buNone/>
            </a:pPr>
            <a:r>
              <a:rPr lang="ru-RU" sz="3300" b="1" dirty="0" smtClean="0"/>
              <a:t> произведений, </a:t>
            </a:r>
          </a:p>
          <a:p>
            <a:pPr marL="0" indent="0">
              <a:buNone/>
            </a:pPr>
            <a:r>
              <a:rPr lang="ru-RU" sz="3300" b="1" dirty="0" smtClean="0"/>
              <a:t>словарные упражнения</a:t>
            </a:r>
            <a:r>
              <a:rPr lang="ru-RU" sz="3300" i="1" dirty="0" smtClean="0"/>
              <a:t>.</a:t>
            </a:r>
          </a:p>
          <a:p>
            <a:pPr marL="0" indent="0">
              <a:buNone/>
            </a:pPr>
            <a:endParaRPr lang="ru-RU" sz="33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005064"/>
            <a:ext cx="3672408" cy="2369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931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</a:rPr>
              <a:t>Задачи словарной работы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7584" y="1196752"/>
            <a:ext cx="3384376" cy="22322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ru-RU" b="1" dirty="0" smtClean="0">
                <a:solidFill>
                  <a:srgbClr val="FF0000"/>
                </a:solidFill>
              </a:rPr>
              <a:t>1.Обогащение словаря</a:t>
            </a:r>
          </a:p>
          <a:p>
            <a:pPr marL="342900" indent="-342900"/>
            <a:r>
              <a:rPr lang="ru-RU" b="1" dirty="0" smtClean="0"/>
              <a:t> новыми словами,</a:t>
            </a:r>
          </a:p>
          <a:p>
            <a:pPr marL="342900" indent="-342900"/>
            <a:r>
              <a:rPr lang="ru-RU" b="1" dirty="0" smtClean="0"/>
              <a:t> усвоение  детьми</a:t>
            </a:r>
          </a:p>
          <a:p>
            <a:pPr marL="342900" indent="-342900"/>
            <a:r>
              <a:rPr lang="ru-RU" b="1" dirty="0" smtClean="0"/>
              <a:t> ранее неизвестных </a:t>
            </a:r>
          </a:p>
          <a:p>
            <a:pPr marL="342900" indent="-342900"/>
            <a:r>
              <a:rPr lang="ru-RU" b="1" dirty="0" smtClean="0"/>
              <a:t>слов, новых значений</a:t>
            </a:r>
          </a:p>
          <a:p>
            <a:pPr marL="342900" indent="-342900"/>
            <a:r>
              <a:rPr lang="ru-RU" b="1" dirty="0" smtClean="0"/>
              <a:t>слов, уже имеющихся</a:t>
            </a:r>
          </a:p>
          <a:p>
            <a:pPr marL="342900" indent="-342900"/>
            <a:r>
              <a:rPr lang="ru-RU" b="1" dirty="0" smtClean="0"/>
              <a:t> в лексиконе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1196752"/>
            <a:ext cx="4032448" cy="2304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2. Закрепление и уточнение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словаря</a:t>
            </a:r>
          </a:p>
          <a:p>
            <a:r>
              <a:rPr lang="ru-RU" b="1" dirty="0" smtClean="0"/>
              <a:t>(углубление </a:t>
            </a:r>
          </a:p>
          <a:p>
            <a:r>
              <a:rPr lang="ru-RU" b="1" dirty="0" smtClean="0"/>
              <a:t>понимания уже</a:t>
            </a:r>
          </a:p>
          <a:p>
            <a:r>
              <a:rPr lang="ru-RU" b="1" dirty="0" smtClean="0"/>
              <a:t> известных слов, </a:t>
            </a:r>
          </a:p>
          <a:p>
            <a:r>
              <a:rPr lang="ru-RU" b="1" dirty="0" smtClean="0"/>
              <a:t>наполнение</a:t>
            </a:r>
          </a:p>
          <a:p>
            <a:r>
              <a:rPr lang="ru-RU" b="1" dirty="0" smtClean="0"/>
              <a:t> их конкретным</a:t>
            </a:r>
          </a:p>
          <a:p>
            <a:r>
              <a:rPr lang="ru-RU" b="1" dirty="0" smtClean="0"/>
              <a:t> содержанием)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573016"/>
            <a:ext cx="4320480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3. Активизация словаря</a:t>
            </a:r>
            <a:r>
              <a:rPr lang="ru-RU" b="1" dirty="0" smtClean="0"/>
              <a:t>. </a:t>
            </a:r>
          </a:p>
          <a:p>
            <a:r>
              <a:rPr lang="ru-RU" b="1" u="sng" dirty="0" smtClean="0"/>
              <a:t>2 категории слов</a:t>
            </a:r>
            <a:r>
              <a:rPr lang="ru-RU" b="1" dirty="0" smtClean="0"/>
              <a:t>:</a:t>
            </a:r>
          </a:p>
          <a:p>
            <a:r>
              <a:rPr lang="ru-RU" b="1" dirty="0" smtClean="0"/>
              <a:t>а) пассивный словарь</a:t>
            </a:r>
          </a:p>
          <a:p>
            <a:r>
              <a:rPr lang="ru-RU" b="1" dirty="0" smtClean="0"/>
              <a:t> (слова, которые ребенок понимает,</a:t>
            </a:r>
          </a:p>
          <a:p>
            <a:r>
              <a:rPr lang="ru-RU" b="1" dirty="0" smtClean="0"/>
              <a:t> но не употребляет в своей речи),</a:t>
            </a:r>
          </a:p>
          <a:p>
            <a:r>
              <a:rPr lang="ru-RU" b="1" dirty="0" smtClean="0"/>
              <a:t>б) активный словарь</a:t>
            </a:r>
          </a:p>
          <a:p>
            <a:r>
              <a:rPr lang="ru-RU" b="1" dirty="0" smtClean="0"/>
              <a:t> (слова, которые ребенок не только</a:t>
            </a:r>
          </a:p>
          <a:p>
            <a:r>
              <a:rPr lang="ru-RU" b="1" dirty="0" smtClean="0"/>
              <a:t> понимает, но и активно </a:t>
            </a:r>
          </a:p>
          <a:p>
            <a:r>
              <a:rPr lang="ru-RU" b="1" dirty="0" smtClean="0"/>
              <a:t>употребляет в своей речи)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3717032"/>
            <a:ext cx="3384376" cy="23762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4. Устранение в речи детей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нелитературных слов </a:t>
            </a:r>
          </a:p>
          <a:p>
            <a:r>
              <a:rPr lang="ru-RU" b="1" dirty="0" smtClean="0"/>
              <a:t>(просторечные, диалектные,</a:t>
            </a:r>
          </a:p>
          <a:p>
            <a:r>
              <a:rPr lang="ru-RU" b="1" dirty="0" smtClean="0"/>
              <a:t>жаргонные)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5067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Содержание словарной работы в ДОУ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effectLst/>
              </a:rPr>
              <a:t>1. Б</a:t>
            </a:r>
            <a:r>
              <a:rPr lang="ru-RU" b="1" dirty="0" smtClean="0">
                <a:solidFill>
                  <a:schemeClr val="accent1"/>
                </a:solidFill>
                <a:effectLst/>
              </a:rPr>
              <a:t>ытовой словарь</a:t>
            </a:r>
            <a:r>
              <a:rPr lang="ru-RU" b="1" dirty="0" smtClean="0">
                <a:effectLst/>
              </a:rPr>
              <a:t>: названия частей тела, лица, названия игрушек, посуды, мебели, одежды, предметов туалета, пищи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solidFill>
                  <a:schemeClr val="accent1"/>
                </a:solidFill>
                <a:effectLst/>
              </a:rPr>
              <a:t>2. Природоведческий словарь</a:t>
            </a:r>
            <a:r>
              <a:rPr lang="ru-RU" b="1" dirty="0" smtClean="0">
                <a:effectLst/>
              </a:rPr>
              <a:t>: название явлений неживой природы, растений, животных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solidFill>
                  <a:schemeClr val="accent1"/>
                </a:solidFill>
                <a:effectLst/>
              </a:rPr>
              <a:t>3. Обществоведческий словарь</a:t>
            </a:r>
            <a:r>
              <a:rPr lang="ru-RU" b="1" dirty="0" smtClean="0">
                <a:effectLst/>
              </a:rPr>
              <a:t>: слова, обозначающие явления общественной жизни (труд людей, национальные праздники)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solidFill>
                  <a:schemeClr val="accent1"/>
                </a:solidFill>
                <a:effectLst/>
              </a:rPr>
              <a:t>4. Эмоционально-оценочная лексика</a:t>
            </a:r>
            <a:r>
              <a:rPr lang="ru-RU" b="1" dirty="0" smtClean="0">
                <a:effectLst/>
              </a:rPr>
              <a:t>: слова эмоциональная значимость которых создается при помощи словообразовательных средств</a:t>
            </a:r>
          </a:p>
          <a:p>
            <a:r>
              <a:rPr lang="ru-RU" b="1" dirty="0" smtClean="0">
                <a:solidFill>
                  <a:schemeClr val="accent1"/>
                </a:solidFill>
                <a:effectLst/>
              </a:rPr>
              <a:t>5. </a:t>
            </a:r>
            <a:r>
              <a:rPr lang="ru-RU" b="1" dirty="0" smtClean="0">
                <a:effectLst/>
              </a:rPr>
              <a:t>Слова, обозначающие время, пространство, количество.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solidFill>
                  <a:schemeClr val="accent1"/>
                </a:solidFill>
                <a:effectLst/>
              </a:rPr>
              <a:t>6. </a:t>
            </a:r>
            <a:r>
              <a:rPr lang="ru-RU" b="1" dirty="0" smtClean="0">
                <a:effectLst/>
              </a:rPr>
              <a:t>Слова в лексическом значении которых содержится оценка определенных явлений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ru-RU" b="1" dirty="0" smtClean="0"/>
              <a:t>. Образование синонимов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94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Направления словарной работы: </a:t>
            </a:r>
            <a:r>
              <a:rPr lang="ru-RU" b="1" i="1" dirty="0" smtClean="0">
                <a:solidFill>
                  <a:srgbClr val="FF3300"/>
                </a:solidFill>
              </a:rPr>
              <a:t/>
            </a:r>
            <a:br>
              <a:rPr lang="ru-RU" b="1" i="1" dirty="0" smtClean="0">
                <a:solidFill>
                  <a:srgbClr val="FF3300"/>
                </a:solidFill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124744"/>
            <a:ext cx="7992888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1. расширение словаря на основе ознакомления с постепенно увеличивающимся кругом предметов и явлений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852936"/>
            <a:ext cx="7992888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ru-RU" sz="2800" b="1" dirty="0" smtClean="0">
                <a:solidFill>
                  <a:schemeClr val="tx1"/>
                </a:solidFill>
              </a:rPr>
              <a:t>2. усвоение слов на основе углубления знаний о предметах и явлениях окружающего мира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4509120"/>
            <a:ext cx="7992888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ru-RU" sz="2800" b="1" dirty="0" smtClean="0">
                <a:solidFill>
                  <a:schemeClr val="tx1"/>
                </a:solidFill>
              </a:rPr>
              <a:t>3. введение слов, обозначающих элементарные понятия на основе различения и обобщения предметов по существенным признакам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5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КРИТЕРИИ ОТБОРА СЛОВ</a:t>
            </a:r>
            <a:b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lvl="0" indent="825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Arial" charset="0"/>
              </a:rPr>
              <a:t>коммуникативная целесообразность введения слова в словарь детей </a:t>
            </a:r>
          </a:p>
          <a:p>
            <a:pPr marL="0" lvl="0" indent="825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Arial" charset="0"/>
              </a:rPr>
              <a:t> соответствие выбранного слова содержания представлений, рекомендованных программой детского сада</a:t>
            </a:r>
          </a:p>
          <a:p>
            <a:pPr marL="0" lvl="0" indent="825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Arial" charset="0"/>
              </a:rPr>
              <a:t> частота употребления слова в речи взрослых, с которыми общаются дети</a:t>
            </a:r>
          </a:p>
          <a:p>
            <a:pPr marL="0" lvl="0" indent="825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Arial" charset="0"/>
              </a:rPr>
              <a:t> отнесенность слова к общеупотребительной лексике, его доступность  </a:t>
            </a:r>
          </a:p>
          <a:p>
            <a:pPr marL="0" lvl="0" indent="825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Arial" charset="0"/>
              </a:rPr>
              <a:t> трудности произношения, сложности грамматических форм</a:t>
            </a:r>
          </a:p>
          <a:p>
            <a:pPr marL="0" lvl="0" indent="825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Arial" charset="0"/>
              </a:rPr>
              <a:t> учет уровня овладения лексикой родного языка детьми данной группы</a:t>
            </a:r>
          </a:p>
          <a:p>
            <a:pPr marL="0" lvl="0" indent="825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Arial" charset="0"/>
              </a:rPr>
              <a:t> значимость слова для решения воспитательных задач</a:t>
            </a:r>
          </a:p>
          <a:p>
            <a:pPr marL="0" lvl="0" indent="825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Arial" charset="0"/>
              </a:rPr>
              <a:t> значимость слова для понимания детьми данного возраста смысла художественных произведений</a:t>
            </a:r>
          </a:p>
          <a:p>
            <a:pPr marL="0" lvl="0" indent="825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800" b="1" dirty="0">
                <a:solidFill>
                  <a:prstClr val="black"/>
                </a:solidFill>
                <a:latin typeface="Arial" charset="0"/>
              </a:rPr>
              <a:t> отбор слов, относящихся к разным частям речи (существительные, прилагательные, наречия).</a:t>
            </a:r>
            <a:r>
              <a:rPr lang="ru-RU" sz="1800" dirty="0">
                <a:solidFill>
                  <a:prstClr val="black"/>
                </a:solidFill>
                <a:latin typeface="Corbel" pitchFamily="34" charset="0"/>
              </a:rPr>
              <a:t> </a:t>
            </a:r>
            <a:endParaRPr lang="ru-RU" sz="1800" b="1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ПОСЛЕДОВАТЕЛЬНОСТЬ РАБОТЫ НАД СЛОВОМ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1. обогащение знаний и словаря на основе наблюдений предметов и явлений действительности, обследования признаков предметов, их свойств, качеств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</a:p>
          <a:p>
            <a:r>
              <a:rPr lang="ru-RU" b="1" dirty="0" smtClean="0"/>
              <a:t>2. уточнение и закрепление представлений и словаря с помощью иллюстративного материала, развитие обобщающей функции слова,  употребление слов  в разных ситуациях общения</a:t>
            </a:r>
          </a:p>
          <a:p>
            <a:endParaRPr lang="ru-RU" b="1" dirty="0" smtClean="0"/>
          </a:p>
          <a:p>
            <a:r>
              <a:rPr lang="ru-RU" b="1" dirty="0" smtClean="0"/>
              <a:t>3. использование словаря в активной речи, в процессе бесед, разговоров, рассказов, в специальных лексических упражнениях на подбор синонимов, антонимов, на многозначные слова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84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115666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2636912"/>
            <a:ext cx="4511824" cy="3193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009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МЕТОДИКА РАЗВИТИЯ СЛОВАРЯ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/>
          <a:p>
            <a:r>
              <a:rPr lang="ru-RU" b="1" i="1" u="sng" dirty="0">
                <a:solidFill>
                  <a:srgbClr val="00B0F0"/>
                </a:solidFill>
              </a:rPr>
              <a:t>Словарная работа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/>
              <a:t>- это целенаправленная педагогическая деятельность, обеспечивающая эффективное освоение словарного состава родного языка.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/>
          <a:p>
            <a:r>
              <a:rPr lang="ru-RU" b="1" i="1" u="sng" dirty="0">
                <a:solidFill>
                  <a:srgbClr val="C00000"/>
                </a:solidFill>
              </a:rPr>
              <a:t>Развитие словаря</a:t>
            </a:r>
            <a:r>
              <a:rPr lang="ru-RU" b="1" i="1" dirty="0">
                <a:solidFill>
                  <a:srgbClr val="C00000"/>
                </a:solidFill>
              </a:rPr>
              <a:t>  </a:t>
            </a:r>
            <a:r>
              <a:rPr lang="ru-RU" b="1" i="1" dirty="0"/>
              <a:t>- это длительный процесс количественного накопления слов, освоение их значений и формирование умения использовать их в конкретных условиях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05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4546848" cy="5865515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i="1" u="sng" dirty="0" smtClean="0">
                <a:solidFill>
                  <a:srgbClr val="C00000"/>
                </a:solidFill>
              </a:rPr>
              <a:t>Слово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/>
              <a:t>– это знак, обозначающий результат познания, мышления.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Язык</a:t>
            </a:r>
            <a:r>
              <a:rPr lang="ru-RU" b="1" i="1" dirty="0" smtClean="0">
                <a:solidFill>
                  <a:schemeClr val="accent1"/>
                </a:solidFill>
              </a:rPr>
              <a:t> </a:t>
            </a:r>
            <a:r>
              <a:rPr lang="ru-RU" b="1" i="1" dirty="0" smtClean="0"/>
              <a:t>как средство общения - это прежде всего язык слов. Словами называются конкретные предметы, отвлеченные понятия, выражаются чувства и отношения.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764704"/>
            <a:ext cx="3352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39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24744"/>
            <a:ext cx="4546848" cy="5001419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b="1" i="1" u="sng" dirty="0" smtClean="0">
                <a:solidFill>
                  <a:srgbClr val="333399"/>
                </a:solidFill>
              </a:rPr>
              <a:t>Свойства слова</a:t>
            </a:r>
            <a:r>
              <a:rPr lang="ru-RU" b="1" i="1" u="sng" dirty="0" smtClean="0">
                <a:solidFill>
                  <a:schemeClr val="hlink"/>
                </a:solidFill>
              </a:rPr>
              <a:t>:</a:t>
            </a:r>
            <a:r>
              <a:rPr lang="ru-RU" b="1" i="1" dirty="0" smtClean="0">
                <a:solidFill>
                  <a:schemeClr val="hlink"/>
                </a:solidFill>
              </a:rPr>
              <a:t> </a:t>
            </a:r>
          </a:p>
          <a:p>
            <a:pPr algn="ctr">
              <a:lnSpc>
                <a:spcPct val="80000"/>
              </a:lnSpc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rgbClr val="FF0000"/>
                </a:solidFill>
              </a:rPr>
              <a:t>-  фонетическая выраженность</a:t>
            </a:r>
          </a:p>
          <a:p>
            <a:pPr algn="ctr">
              <a:lnSpc>
                <a:spcPct val="80000"/>
              </a:lnSpc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rgbClr val="FF00FF"/>
                </a:solidFill>
              </a:rPr>
              <a:t>-грамматическое оформление</a:t>
            </a:r>
            <a:r>
              <a:rPr lang="ru-RU" b="1" i="1" dirty="0" smtClean="0"/>
              <a:t> </a:t>
            </a:r>
          </a:p>
          <a:p>
            <a:pPr algn="ctr">
              <a:lnSpc>
                <a:spcPct val="80000"/>
              </a:lnSpc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rgbClr val="009900"/>
                </a:solidFill>
              </a:rPr>
              <a:t>- наличие значения и способность слова сочетаться с другими словами</a:t>
            </a:r>
            <a:r>
              <a:rPr lang="ru-RU" dirty="0" smtClean="0">
                <a:solidFill>
                  <a:srgbClr val="009900"/>
                </a:solidFill>
                <a:latin typeface="Corbel" pitchFamily="34" charset="0"/>
              </a:rPr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1124744"/>
            <a:ext cx="2680298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9223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Сущность словарной работы в детском саду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Соотнесенность слова с предметом</a:t>
            </a:r>
          </a:p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Связь слова с определенным понятием</a:t>
            </a:r>
          </a:p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Соотнесенность слова с другими лексическими единицами внутри системы языка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3789040"/>
            <a:ext cx="3194292" cy="223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81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/>
              </a:rPr>
              <a:t>АСПЕКТЫ СЛОВАРНОЙ РАБОТЫ</a:t>
            </a:r>
            <a:br>
              <a:rPr lang="ru-RU" b="1" i="1" dirty="0" smtClean="0">
                <a:solidFill>
                  <a:srgbClr val="C00000"/>
                </a:solidFill>
                <a:effectLst/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(оба взаимосвязаны между собой)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04585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21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</a:rPr>
              <a:t>ЗНАЧЕНИЕ СЛОВАРНОЙ РАБОТЫ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indent="182563"/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3600" b="1" u="sng" dirty="0" smtClean="0">
                <a:solidFill>
                  <a:srgbClr val="0070C0"/>
                </a:solidFill>
              </a:rPr>
              <a:t>Словарная работа занимает важное место в общей системе работы по речевому развитию детей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</a:p>
          <a:p>
            <a:pPr indent="182563"/>
            <a:r>
              <a:rPr lang="ru-RU" b="1" dirty="0" smtClean="0"/>
              <a:t>1. Имеет большое значение для общего развития ребенка: способствует накоплению и уточнению представлений, формированию понятий, развитию содержательной стороны мышления.</a:t>
            </a:r>
          </a:p>
          <a:p>
            <a:pPr indent="182563"/>
            <a:r>
              <a:rPr lang="ru-RU" b="1" dirty="0" smtClean="0"/>
              <a:t>2. Богатство словаря является признаком хорошо развитой речи и показателем высокого уровня умственного развития. </a:t>
            </a:r>
          </a:p>
          <a:p>
            <a:pPr indent="182563"/>
            <a:r>
              <a:rPr lang="ru-RU" b="1" dirty="0" smtClean="0"/>
              <a:t>3. Своевременное развитие словаря - один из важных факторов подготовки к школьному обучению. Ученики с богатым словарем лучше решают арифметические задачи, легче овладевают навыком чтения, грамматикой, активнее в умственной работе на уроках. </a:t>
            </a:r>
          </a:p>
          <a:p>
            <a:pPr indent="182563"/>
            <a:r>
              <a:rPr lang="ru-RU" b="1" dirty="0" smtClean="0"/>
              <a:t>4. Проводя словарную работу, мы одновременно решаем задачи нравственного и эстетического воспитания. Через слово формируются нравственность, навыки поведения. </a:t>
            </a:r>
          </a:p>
          <a:p>
            <a:pPr indent="182563"/>
            <a:r>
              <a:rPr lang="ru-RU" b="1" dirty="0" smtClean="0"/>
              <a:t>5. От уровня развития эмоционально-оценочной лексики зависит эмоциональное развитие  дошкольников, понимание им эмоционального состояния других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35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вопросы методики словарной работы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/>
              </a:rPr>
              <a:t>ПРИНЦИПЫ СЛОВАРНОЙ РАБОТЫ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2060848"/>
            <a:ext cx="2808312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единство развития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словаря   с развитием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восприятия,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представлений,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мышления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2060848"/>
            <a:ext cx="2808312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опора на активное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и действенное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познание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окружающего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мира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2060848"/>
            <a:ext cx="2448272" cy="180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связь содержания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словарной работы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с мыслительной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деятельностью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детей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59832" y="4149080"/>
            <a:ext cx="2808312" cy="1944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использование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наглядности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как основы для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организации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познавательной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 речевой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активности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41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4" y="1052736"/>
            <a:ext cx="3600400" cy="46085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раскрытие значений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новых слов,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уточнение и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расширение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значений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уже известных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слов через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сопоставление,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подбор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синонимов,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словотолкование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980728"/>
            <a:ext cx="3528392" cy="460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решение всех задач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словарной работы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во взаимосвязи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между собой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и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</a:rPr>
              <a:t>с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формированием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грамматической и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фонетической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сторон речи,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развитием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связной речи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1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908</Words>
  <Application>Microsoft Office PowerPoint</Application>
  <PresentationFormat>Экран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Лексическое развитие детей дошкольного возраста</vt:lpstr>
      <vt:lpstr>МЕТОДИКА РАЗВИТИЯ СЛОВАРЯ</vt:lpstr>
      <vt:lpstr>Слайд 3</vt:lpstr>
      <vt:lpstr>Слайд 4</vt:lpstr>
      <vt:lpstr>Сущность словарной работы в детском саду</vt:lpstr>
      <vt:lpstr>АСПЕКТЫ СЛОВАРНОЙ РАБОТЫ (оба взаимосвязаны между собой)</vt:lpstr>
      <vt:lpstr>ЗНАЧЕНИЕ СЛОВАРНОЙ РАБОТЫ</vt:lpstr>
      <vt:lpstr>Общие вопросы методики словарной работы</vt:lpstr>
      <vt:lpstr>Слайд 9</vt:lpstr>
      <vt:lpstr>МЕТОДЫ СЛОВАРНОЙ РАБОТЫ</vt:lpstr>
      <vt:lpstr>Задачи словарной работы</vt:lpstr>
      <vt:lpstr>Содержание словарной работы в ДОУ</vt:lpstr>
      <vt:lpstr>Направления словарной работы:  </vt:lpstr>
      <vt:lpstr>КРИТЕРИИ ОТБОРА СЛОВ </vt:lpstr>
      <vt:lpstr>ПОСЛЕДОВАТЕЛЬНОСТЬ РАБОТЫ НАД СЛОВОМ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Лексическое развитие детей дошкольного возраста</dc:title>
  <dc:creator>Ольга</dc:creator>
  <cp:lastModifiedBy>Ольга</cp:lastModifiedBy>
  <cp:revision>16</cp:revision>
  <dcterms:created xsi:type="dcterms:W3CDTF">2013-12-15T15:16:56Z</dcterms:created>
  <dcterms:modified xsi:type="dcterms:W3CDTF">2013-12-15T21:04:41Z</dcterms:modified>
</cp:coreProperties>
</file>