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68E4AA-B8AB-4E3C-A7B9-0F90AFC45A1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610862-583A-4C75-AC3C-FC72C75956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052736"/>
            <a:ext cx="7498080" cy="216024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Calibri" pitchFamily="34" charset="0"/>
              </a:rPr>
              <a:t>Развитие умения устанавливать действующее лицо или предмет в предложении </a:t>
            </a:r>
            <a:endParaRPr lang="ru-RU" sz="48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797152"/>
            <a:ext cx="6334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Свешникова Ольга Владимировна</a:t>
            </a:r>
          </a:p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Учитель начальных классов</a:t>
            </a:r>
          </a:p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ГБОУ лицей №470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5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406640" cy="14721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alibri" pitchFamily="34" charset="0"/>
              </a:rPr>
              <a:t>Дополните предложения словами из словаря, написание которых вы уже знаете.</a:t>
            </a:r>
            <a:endParaRPr lang="ru-RU" sz="3600" b="1" dirty="0">
              <a:latin typeface="Calibri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1475656" y="2780928"/>
            <a:ext cx="7192809" cy="2511896"/>
            <a:chOff x="1475656" y="2780928"/>
            <a:chExt cx="7192809" cy="2511896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475656" y="3068960"/>
              <a:ext cx="1800000" cy="576064"/>
              <a:chOff x="1835696" y="2420888"/>
              <a:chExt cx="1800000" cy="57606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835696" y="2996952"/>
                <a:ext cx="1800000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1547664" y="2708920"/>
                <a:ext cx="576064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995936" y="3645024"/>
              <a:ext cx="1656184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516216" y="3645024"/>
              <a:ext cx="1512168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19672" y="2780928"/>
              <a:ext cx="16282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(как?)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95936" y="2780928"/>
              <a:ext cx="16376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снуют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6216" y="2780928"/>
              <a:ext cx="15954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(кто?)</a:t>
              </a:r>
              <a:endParaRPr lang="ru-RU" sz="4400" b="1" dirty="0">
                <a:latin typeface="Calibri" pitchFamily="34" charset="0"/>
              </a:endParaRP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1475656" y="4653136"/>
              <a:ext cx="1800000" cy="576064"/>
              <a:chOff x="1835696" y="2420888"/>
              <a:chExt cx="1800000" cy="57606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835696" y="2996952"/>
                <a:ext cx="1800000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1547664" y="2708920"/>
                <a:ext cx="576064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995936" y="5229200"/>
              <a:ext cx="1656184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6516216" y="5229200"/>
              <a:ext cx="1656184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 flipV="1">
              <a:off x="8460432" y="5157192"/>
              <a:ext cx="80392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91680" y="4437112"/>
              <a:ext cx="11881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Они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67944" y="4365104"/>
              <a:ext cx="16282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(как?)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84168" y="4365104"/>
              <a:ext cx="258429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чирикают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 flipV="1">
              <a:off x="8388424" y="364502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475656" y="2780928"/>
            <a:ext cx="7192809" cy="2511896"/>
            <a:chOff x="1475656" y="2780928"/>
            <a:chExt cx="7192809" cy="2511896"/>
          </a:xfrm>
        </p:grpSpPr>
        <p:grpSp>
          <p:nvGrpSpPr>
            <p:cNvPr id="3" name="Группа 23"/>
            <p:cNvGrpSpPr/>
            <p:nvPr/>
          </p:nvGrpSpPr>
          <p:grpSpPr>
            <a:xfrm>
              <a:off x="1475656" y="3068960"/>
              <a:ext cx="1800000" cy="576064"/>
              <a:chOff x="1835696" y="2420888"/>
              <a:chExt cx="1800000" cy="576064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1835696" y="2996952"/>
                <a:ext cx="1800000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1547664" y="2708920"/>
                <a:ext cx="576064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/>
            <p:nvPr/>
          </p:nvCxnSpPr>
          <p:spPr>
            <a:xfrm>
              <a:off x="3995936" y="3645024"/>
              <a:ext cx="1656184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516216" y="3645024"/>
              <a:ext cx="1512168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619672" y="2780928"/>
              <a:ext cx="18939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Весело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936" y="2780928"/>
              <a:ext cx="16376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снуют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28184" y="2780928"/>
              <a:ext cx="226536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воробьи</a:t>
              </a:r>
              <a:endParaRPr lang="ru-RU" sz="4400" b="1" dirty="0">
                <a:latin typeface="Calibri" pitchFamily="34" charset="0"/>
              </a:endParaRPr>
            </a:p>
          </p:txBody>
        </p:sp>
        <p:grpSp>
          <p:nvGrpSpPr>
            <p:cNvPr id="9" name="Группа 29"/>
            <p:cNvGrpSpPr/>
            <p:nvPr/>
          </p:nvGrpSpPr>
          <p:grpSpPr>
            <a:xfrm>
              <a:off x="1475656" y="4653136"/>
              <a:ext cx="1800000" cy="576064"/>
              <a:chOff x="1835696" y="2420888"/>
              <a:chExt cx="1800000" cy="576064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835696" y="2996952"/>
                <a:ext cx="1800000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1547664" y="2708920"/>
                <a:ext cx="576064" cy="0"/>
              </a:xfrm>
              <a:prstGeom prst="line">
                <a:avLst/>
              </a:prstGeom>
              <a:ln w="635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>
              <a:off x="3995936" y="5229200"/>
              <a:ext cx="1656184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516216" y="5229200"/>
              <a:ext cx="1656184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 flipV="1">
              <a:off x="8460432" y="5157192"/>
              <a:ext cx="80392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91680" y="4437112"/>
              <a:ext cx="118814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Они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51920" y="4365104"/>
              <a:ext cx="19656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громко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84168" y="4365104"/>
              <a:ext cx="258429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latin typeface="Calibri" pitchFamily="34" charset="0"/>
                </a:rPr>
                <a:t>чирикают</a:t>
              </a:r>
              <a:endParaRPr lang="ru-RU" sz="4400" b="1" dirty="0">
                <a:latin typeface="Calibri" pitchFamily="34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flipV="1">
              <a:off x="8388424" y="3573016"/>
              <a:ext cx="45719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1095882" y="1268760"/>
            <a:ext cx="7865632" cy="2448272"/>
            <a:chOff x="1475656" y="1556792"/>
            <a:chExt cx="7722567" cy="1936089"/>
          </a:xfrm>
        </p:grpSpPr>
        <p:sp>
          <p:nvSpPr>
            <p:cNvPr id="6" name="TextBox 5"/>
            <p:cNvSpPr txBox="1"/>
            <p:nvPr/>
          </p:nvSpPr>
          <p:spPr>
            <a:xfrm>
              <a:off x="1475656" y="1556792"/>
              <a:ext cx="22637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err="1" smtClean="0">
                  <a:latin typeface="Calibri" pitchFamily="34" charset="0"/>
                </a:rPr>
                <a:t>Вес_л_</a:t>
              </a:r>
              <a:endParaRPr lang="ru-RU" sz="5400" b="1" dirty="0">
                <a:latin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51920" y="1556792"/>
              <a:ext cx="19690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latin typeface="Calibri" pitchFamily="34" charset="0"/>
                </a:rPr>
                <a:t>снуют</a:t>
              </a:r>
              <a:endParaRPr lang="ru-RU" sz="5400" b="1" dirty="0"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1556792"/>
              <a:ext cx="287129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err="1" smtClean="0">
                  <a:latin typeface="Calibri" pitchFamily="34" charset="0"/>
                </a:rPr>
                <a:t>в_р_б_и</a:t>
              </a:r>
              <a:r>
                <a:rPr lang="ru-RU" sz="5400" b="1" dirty="0" smtClean="0">
                  <a:latin typeface="Calibri" pitchFamily="34" charset="0"/>
                </a:rPr>
                <a:t>.</a:t>
              </a:r>
              <a:endParaRPr lang="ru-RU" sz="5400" b="1" dirty="0">
                <a:latin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47664" y="2569551"/>
              <a:ext cx="129234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err="1">
                  <a:latin typeface="Calibri" pitchFamily="34" charset="0"/>
                </a:rPr>
                <a:t>_</a:t>
              </a:r>
              <a:r>
                <a:rPr lang="ru-RU" sz="5400" b="1" dirty="0" err="1" smtClean="0">
                  <a:latin typeface="Calibri" pitchFamily="34" charset="0"/>
                </a:rPr>
                <a:t>ни</a:t>
              </a:r>
              <a:endParaRPr lang="ru-RU" sz="5400" b="1" dirty="0">
                <a:latin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40557" y="2564904"/>
              <a:ext cx="23551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err="1">
                  <a:latin typeface="Calibri" pitchFamily="34" charset="0"/>
                </a:rPr>
                <a:t>г</a:t>
              </a:r>
              <a:r>
                <a:rPr lang="ru-RU" sz="5400" b="1" dirty="0" err="1" smtClean="0">
                  <a:latin typeface="Calibri" pitchFamily="34" charset="0"/>
                </a:rPr>
                <a:t>ромк_</a:t>
              </a:r>
              <a:endParaRPr lang="ru-RU" sz="5400" b="1" dirty="0">
                <a:latin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2525518"/>
              <a:ext cx="32580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err="1" smtClean="0">
                  <a:latin typeface="Calibri" pitchFamily="34" charset="0"/>
                </a:rPr>
                <a:t>ч_рик_ют</a:t>
              </a:r>
              <a:r>
                <a:rPr lang="ru-RU" sz="5400" b="1" dirty="0" smtClean="0">
                  <a:latin typeface="Calibri" pitchFamily="34" charset="0"/>
                </a:rPr>
                <a:t>.</a:t>
              </a:r>
              <a:endParaRPr lang="ru-RU" sz="5400" b="1" dirty="0">
                <a:latin typeface="Calibri" pitchFamily="34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143738" y="1268760"/>
            <a:ext cx="400468" cy="116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803816" y="1268760"/>
            <a:ext cx="566874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83137" y="1268760"/>
            <a:ext cx="566874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37625" y="1268760"/>
            <a:ext cx="566874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30734" y="2543563"/>
            <a:ext cx="566874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571045" y="1268760"/>
            <a:ext cx="537485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  <a:latin typeface="Calibri" pitchFamily="34" charset="0"/>
              </a:rPr>
              <a:t>ь</a:t>
            </a:r>
            <a:endParaRPr lang="ru-RU" sz="5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43608" y="2543563"/>
            <a:ext cx="576670" cy="116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</a:rPr>
              <a:t>О</a:t>
            </a:r>
            <a:endParaRPr lang="ru-RU" sz="5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936453" y="2452506"/>
            <a:ext cx="579935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</a:rPr>
              <a:t>и</a:t>
            </a:r>
            <a:endParaRPr lang="ru-RU" sz="5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24361" y="2452506"/>
            <a:ext cx="535852" cy="1167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</a:rPr>
              <a:t>а</a:t>
            </a:r>
            <a:endParaRPr lang="ru-RU" sz="5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26094" y="2708920"/>
            <a:ext cx="7917906" cy="2448272"/>
            <a:chOff x="1043608" y="1268760"/>
            <a:chExt cx="7917906" cy="2448272"/>
          </a:xfrm>
        </p:grpSpPr>
        <p:grpSp>
          <p:nvGrpSpPr>
            <p:cNvPr id="2" name="Группа 44"/>
            <p:cNvGrpSpPr/>
            <p:nvPr/>
          </p:nvGrpSpPr>
          <p:grpSpPr>
            <a:xfrm>
              <a:off x="1095882" y="1268760"/>
              <a:ext cx="7865632" cy="2448272"/>
              <a:chOff x="1475656" y="1556792"/>
              <a:chExt cx="7722567" cy="1936089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475656" y="1556792"/>
                <a:ext cx="22637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err="1" smtClean="0">
                    <a:latin typeface="Calibri" pitchFamily="34" charset="0"/>
                  </a:rPr>
                  <a:t>Вес_л_</a:t>
                </a:r>
                <a:endParaRPr lang="ru-RU" sz="5400" b="1" dirty="0">
                  <a:latin typeface="Calibri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851920" y="1556792"/>
                <a:ext cx="19690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smtClean="0">
                    <a:latin typeface="Calibri" pitchFamily="34" charset="0"/>
                  </a:rPr>
                  <a:t>снуют</a:t>
                </a:r>
                <a:endParaRPr lang="ru-RU" sz="5400" b="1" dirty="0">
                  <a:latin typeface="Calibri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084168" y="1556792"/>
                <a:ext cx="287129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err="1" smtClean="0">
                    <a:latin typeface="Calibri" pitchFamily="34" charset="0"/>
                  </a:rPr>
                  <a:t>в_р_б_и</a:t>
                </a:r>
                <a:r>
                  <a:rPr lang="ru-RU" sz="5400" b="1" dirty="0" smtClean="0">
                    <a:latin typeface="Calibri" pitchFamily="34" charset="0"/>
                  </a:rPr>
                  <a:t>.</a:t>
                </a:r>
                <a:endParaRPr lang="ru-RU" sz="5400" b="1" dirty="0">
                  <a:latin typeface="Calibri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547664" y="2569551"/>
                <a:ext cx="129234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err="1">
                    <a:latin typeface="Calibri" pitchFamily="34" charset="0"/>
                  </a:rPr>
                  <a:t>_</a:t>
                </a:r>
                <a:r>
                  <a:rPr lang="ru-RU" sz="5400" b="1" dirty="0" err="1" smtClean="0">
                    <a:latin typeface="Calibri" pitchFamily="34" charset="0"/>
                  </a:rPr>
                  <a:t>ни</a:t>
                </a:r>
                <a:endParaRPr lang="ru-RU" sz="5400" b="1" dirty="0">
                  <a:latin typeface="Calibri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40557" y="2564904"/>
                <a:ext cx="235513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err="1">
                    <a:latin typeface="Calibri" pitchFamily="34" charset="0"/>
                  </a:rPr>
                  <a:t>г</a:t>
                </a:r>
                <a:r>
                  <a:rPr lang="ru-RU" sz="5400" b="1" dirty="0" err="1" smtClean="0">
                    <a:latin typeface="Calibri" pitchFamily="34" charset="0"/>
                  </a:rPr>
                  <a:t>ромк_</a:t>
                </a:r>
                <a:endParaRPr lang="ru-RU" sz="5400" b="1" dirty="0">
                  <a:latin typeface="Calibri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40152" y="2525518"/>
                <a:ext cx="325807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err="1" smtClean="0">
                    <a:latin typeface="Calibri" pitchFamily="34" charset="0"/>
                  </a:rPr>
                  <a:t>ч_рик_ют</a:t>
                </a:r>
                <a:r>
                  <a:rPr lang="ru-RU" sz="5400" b="1" dirty="0" smtClean="0">
                    <a:latin typeface="Calibri" pitchFamily="34" charset="0"/>
                  </a:rPr>
                  <a:t>.</a:t>
                </a:r>
                <a:endParaRPr lang="ru-RU" sz="5400" b="1" dirty="0">
                  <a:latin typeface="Calibri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143738" y="1268760"/>
              <a:ext cx="400468" cy="1167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FF0000"/>
                  </a:solidFill>
                  <a:latin typeface="Calibri" pitchFamily="34" charset="0"/>
                </a:rPr>
                <a:t>е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03816" y="1268760"/>
              <a:ext cx="566874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83137" y="1268760"/>
              <a:ext cx="566874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37625" y="1268760"/>
              <a:ext cx="566874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30734" y="2543563"/>
              <a:ext cx="566874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71045" y="1268760"/>
              <a:ext cx="537485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err="1" smtClean="0">
                  <a:solidFill>
                    <a:srgbClr val="FF0000"/>
                  </a:solidFill>
                  <a:latin typeface="Calibri" pitchFamily="34" charset="0"/>
                </a:rPr>
                <a:t>ь</a:t>
              </a:r>
              <a:endParaRPr lang="ru-RU" sz="5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43608" y="2543563"/>
              <a:ext cx="576670" cy="1167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5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936453" y="2452506"/>
              <a:ext cx="579935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rgbClr val="FF0000"/>
                  </a:solidFill>
                  <a:latin typeface="Calibri" pitchFamily="34" charset="0"/>
                </a:rPr>
                <a:t>и</a:t>
              </a:r>
              <a:endParaRPr lang="ru-RU" sz="5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424361" y="2452506"/>
              <a:ext cx="535852" cy="116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5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699792" y="2420888"/>
            <a:ext cx="1736576" cy="504056"/>
            <a:chOff x="2555776" y="2348880"/>
            <a:chExt cx="1736576" cy="504056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2555776" y="2348880"/>
              <a:ext cx="1728192" cy="0"/>
            </a:xfrm>
            <a:prstGeom prst="line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4108140" y="2524708"/>
              <a:ext cx="360040" cy="8384"/>
            </a:xfrm>
            <a:prstGeom prst="line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rot="5400000">
              <a:off x="2304542" y="2600114"/>
              <a:ext cx="504056" cy="1588"/>
            </a:xfrm>
            <a:prstGeom prst="straightConnector1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2051720" y="3717032"/>
            <a:ext cx="5762228" cy="504056"/>
            <a:chOff x="2051720" y="3717032"/>
            <a:chExt cx="5762228" cy="50405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2051720" y="3717032"/>
              <a:ext cx="5760640" cy="0"/>
            </a:xfrm>
            <a:prstGeom prst="line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rot="5400000">
              <a:off x="7561126" y="3968266"/>
              <a:ext cx="504056" cy="1588"/>
            </a:xfrm>
            <a:prstGeom prst="straightConnector1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rot="5400000">
              <a:off x="1800486" y="3968266"/>
              <a:ext cx="504056" cy="1588"/>
            </a:xfrm>
            <a:prstGeom prst="straightConnector1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4860032" y="2420888"/>
            <a:ext cx="2737892" cy="504056"/>
            <a:chOff x="4932040" y="2348880"/>
            <a:chExt cx="2737892" cy="50405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4932040" y="2348880"/>
              <a:ext cx="2736304" cy="0"/>
            </a:xfrm>
            <a:prstGeom prst="line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rot="5400000">
              <a:off x="7417110" y="2600114"/>
              <a:ext cx="504056" cy="1588"/>
            </a:xfrm>
            <a:prstGeom prst="straightConnector1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 rot="5400000">
              <a:off x="4680806" y="2600114"/>
              <a:ext cx="504056" cy="1588"/>
            </a:xfrm>
            <a:prstGeom prst="straightConnector1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4860032" y="3861048"/>
            <a:ext cx="1736576" cy="504056"/>
            <a:chOff x="2555776" y="2348880"/>
            <a:chExt cx="1736576" cy="504056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2555776" y="2348880"/>
              <a:ext cx="1728192" cy="0"/>
            </a:xfrm>
            <a:prstGeom prst="line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4108140" y="2524708"/>
              <a:ext cx="360040" cy="8384"/>
            </a:xfrm>
            <a:prstGeom prst="line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 rot="5400000">
              <a:off x="2304542" y="2600114"/>
              <a:ext cx="504056" cy="1588"/>
            </a:xfrm>
            <a:prstGeom prst="straightConnector1">
              <a:avLst/>
            </a:prstGeom>
            <a:ln w="63500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769" y="764704"/>
            <a:ext cx="77767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Котята за капустой</a:t>
            </a:r>
          </a:p>
          <a:p>
            <a:r>
              <a:rPr lang="ru-RU" sz="5400" b="1" dirty="0" smtClean="0">
                <a:latin typeface="Calibri" pitchFamily="34" charset="0"/>
              </a:rPr>
              <a:t>Ходили в огород.</a:t>
            </a:r>
          </a:p>
          <a:p>
            <a:r>
              <a:rPr lang="ru-RU" sz="5400" b="1" dirty="0" smtClean="0">
                <a:latin typeface="Calibri" pitchFamily="34" charset="0"/>
              </a:rPr>
              <a:t>Там у капустных грядок</a:t>
            </a:r>
          </a:p>
          <a:p>
            <a:r>
              <a:rPr lang="ru-RU" sz="5400" b="1" dirty="0" smtClean="0">
                <a:latin typeface="Calibri" pitchFamily="34" charset="0"/>
              </a:rPr>
              <a:t>Им повстречался крот .</a:t>
            </a:r>
            <a:endParaRPr lang="ru-RU" sz="5400" b="1" dirty="0">
              <a:latin typeface="Calibri" pitchFamily="34" charset="0"/>
            </a:endParaRPr>
          </a:p>
          <a:p>
            <a:r>
              <a:rPr lang="ru-RU" sz="5400" b="1" dirty="0" smtClean="0">
                <a:latin typeface="Calibri" pitchFamily="34" charset="0"/>
              </a:rPr>
              <a:t>                     (</a:t>
            </a:r>
            <a:r>
              <a:rPr lang="ru-RU" sz="5400" b="1" dirty="0" err="1" smtClean="0">
                <a:latin typeface="Calibri" pitchFamily="34" charset="0"/>
              </a:rPr>
              <a:t>И.Токмакова</a:t>
            </a:r>
            <a:r>
              <a:rPr lang="ru-RU" sz="5400" b="1" dirty="0" smtClean="0">
                <a:latin typeface="Calibri" pitchFamily="34" charset="0"/>
              </a:rPr>
              <a:t>)</a:t>
            </a:r>
            <a:endParaRPr lang="ru-RU" sz="5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43608" y="764704"/>
            <a:ext cx="2155911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</a:rPr>
              <a:t>Котята</a:t>
            </a:r>
            <a:endParaRPr lang="ru-RU" sz="5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00192" y="3212976"/>
            <a:ext cx="158417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</a:rPr>
              <a:t>крот 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060848"/>
            <a:ext cx="750596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alibri" pitchFamily="34" charset="0"/>
              </a:rPr>
              <a:t>Действующее лицо</a:t>
            </a:r>
          </a:p>
          <a:p>
            <a:r>
              <a:rPr lang="ru-RU" sz="6600" b="1" dirty="0" smtClean="0">
                <a:solidFill>
                  <a:srgbClr val="C00000"/>
                </a:solidFill>
                <a:latin typeface="Calibri" pitchFamily="34" charset="0"/>
              </a:rPr>
              <a:t>                   (предмет)</a:t>
            </a:r>
            <a:endParaRPr lang="ru-RU" sz="6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116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Развитие умения устанавливать действующее лицо или предмет в предложении </vt:lpstr>
      <vt:lpstr>Дополните предложения словами из словаря, написание которых вы уже знаете.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 предложения словами из словаря, написание которых вы уже знаете.</dc:title>
  <dc:creator>Демонстрационная версия</dc:creator>
  <cp:lastModifiedBy>Ольга</cp:lastModifiedBy>
  <cp:revision>14</cp:revision>
  <dcterms:created xsi:type="dcterms:W3CDTF">2012-11-20T19:41:37Z</dcterms:created>
  <dcterms:modified xsi:type="dcterms:W3CDTF">2013-01-08T20:30:19Z</dcterms:modified>
</cp:coreProperties>
</file>