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5D3C6-8EF0-43FC-9C1F-0BD079E46525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6A96BE-B79A-4460-BA95-6D562ABF6A0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A96BE-B79A-4460-BA95-6D562ABF6A0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2D26C31-601D-44C8-B365-D186F5FE5FE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7145536-EDAF-4138-86CE-FFDAE4FA16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1428736"/>
            <a:ext cx="3786214" cy="478634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Празднование нового года на Руси имеет такую же сложную судьбу, как и сама ее история. Прежде всего, все изменения в праздновании нового года были связаны с самыми важными историческими событиями, затрагивавшими все государство и каждого человека в отдельности. Несомненно, что народная традиция даже после официально вводимых изменений в календаре еще долго сохраняла древние </a:t>
            </a:r>
            <a:r>
              <a:rPr lang="ru-RU" b="1" dirty="0" smtClean="0">
                <a:solidFill>
                  <a:schemeClr val="tx1"/>
                </a:solidFill>
              </a:rPr>
              <a:t>обычаи.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3"/>
            <a:ext cx="7772400" cy="857255"/>
          </a:xfrm>
        </p:spPr>
        <p:txBody>
          <a:bodyPr/>
          <a:lstStyle/>
          <a:p>
            <a:r>
              <a:rPr lang="ru-RU" dirty="0" smtClean="0">
                <a:cs typeface="Latha" pitchFamily="2"/>
              </a:rPr>
              <a:t>История Нового года</a:t>
            </a:r>
            <a:endParaRPr lang="ru-RU" dirty="0">
              <a:cs typeface="Latha" pitchFamily="2"/>
            </a:endParaRPr>
          </a:p>
        </p:txBody>
      </p:sp>
      <p:pic>
        <p:nvPicPr>
          <p:cNvPr id="4" name="Рисунок 3" descr="http://www.afisha-la.com/images/stories/man/old_russ/Novij_god_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450059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GetDBPicServl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14290"/>
            <a:ext cx="4357718" cy="6429420"/>
          </a:xfrm>
          <a:prstGeom prst="rect">
            <a:avLst/>
          </a:prstGeom>
        </p:spPr>
      </p:pic>
      <p:sp>
        <p:nvSpPr>
          <p:cNvPr id="3" name="Вертикальный свиток 2"/>
          <p:cNvSpPr/>
          <p:nvPr/>
        </p:nvSpPr>
        <p:spPr>
          <a:xfrm>
            <a:off x="0" y="428604"/>
            <a:ext cx="4643438" cy="6072230"/>
          </a:xfrm>
          <a:prstGeom prst="verticalScroll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7224" y="1142984"/>
            <a:ext cx="292895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В честь Нового года учинять украшения из елей, детей забавлять, на санках катать с гор. А взрослым людям пьянства и мордобоя не учинять - на то других дней хватает”. Таким образом, после 31 декабря 7208 года наступало 1 января 1700 года. Но года от Рождества Христова.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29124" cy="6858000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4500562" y="571480"/>
            <a:ext cx="4500594" cy="5786478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7818" y="1357298"/>
            <a:ext cx="27860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Ё</a:t>
            </a:r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лку </a:t>
            </a:r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привез </a:t>
            </a:r>
            <a:r>
              <a:rPr lang="ru-RU" sz="2400" i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из Германии тот же Петр: при встрече 1700 года московские улицы были усыпаны лишь елочными ветками. Новогодние елочки пришли к нам позднее (не веточки ели и сосны).</a:t>
            </a:r>
            <a:endParaRPr lang="ru-RU" sz="2400" i="1" dirty="0">
              <a:solidFill>
                <a:schemeClr val="tx2">
                  <a:lumMod val="1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5468783_1231157916_image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5072078" cy="43577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0694" y="571480"/>
            <a:ext cx="300039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Первый день Нового 1700 года начался парадом на Красной площади в Москве. А вечером небо озарилось яркими огнями праздничного фейерверка. При Петре елки в домах не ставили, а украшали веточками, хвойными лапами. Именно с 1 января 1700 года народные новогодние забавы и веселья получили свое признание, а празднование Нового года стало носить светский (внецерковный) характер. Отныне и навсегда этот праздник был закреплен в российском календаре. </a:t>
            </a:r>
            <a:endParaRPr lang="ru-RU" sz="2000" dirty="0">
              <a:solidFill>
                <a:schemeClr val="tx2">
                  <a:lumMod val="1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4714884"/>
            <a:ext cx="52149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Вот так и пришел Новый год, с елочными украшениями, огнями, кострами (которые Петр приказал устраивать по ночам с 1 по 7 января с помощью зажигания смоляных бочек), поскрипыванием снега на морозе, зимними детскими забавами: санками, лыжами, коньками, снежными бабами, подарками…</a:t>
            </a:r>
            <a:br>
              <a:rPr lang="ru-RU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</a:br>
            <a:endParaRPr lang="ru-RU" dirty="0">
              <a:solidFill>
                <a:schemeClr val="tx1">
                  <a:lumMod val="9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3225856" cy="4643446"/>
          </a:xfrm>
          <a:prstGeom prst="rect">
            <a:avLst/>
          </a:prstGeom>
        </p:spPr>
      </p:pic>
      <p:pic>
        <p:nvPicPr>
          <p:cNvPr id="3" name="Рисунок 2" descr="1261060371_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68" y="2071678"/>
            <a:ext cx="3286132" cy="46434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7554" y="500042"/>
            <a:ext cx="53578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В 30-е годы XIX века елки ставились на праздник только в домах петербургских немцев. А публично в столице елки ставились в столице только в 1852 году. К концу XIX века елки стали главным украшением и городских и деревенских домов и в XX веке были неотделимы от зимних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357430"/>
            <a:ext cx="22860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праздников вплоть до 1918 года, когда из-за принадлежности украшенной елки к Рождеству (то есть религии церкви) она была запрещена на целых 17 лет (до 1935). 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1060328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4000528" cy="65008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71934" y="357166"/>
            <a:ext cx="464347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Рождество в России было одним из самых любимых праздников. Однако, придя к власти, большевики изменили этим традициям. День 7 ноября теперь полагалось считать первым днем новой эры и отмечать как Новый год со всеми его ритуалами. Началась борьба с тем праздником, которым прежде было Рождество. Апогей этой борьбы пришелся на 1930 год.  Постепенно в Советской России прижился Новый год, хотя впоследствии перестали бороться и с Рождеством. А 1 января стал нерабочим днем, лишь в 1949 году.</a:t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>Сейчас же оба праздника почитаются и отмечаются в России. Причем, Рождество по осознанию его значимости начинает серьезно конкурировать с Новым годом. Вполне вероятно, что, по европейской традиции, мы скоро перейдем на празднование Рождества, в первую очередь, и нового года – во вторую!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go-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214290"/>
            <a:ext cx="4310066" cy="6451608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214282" y="357166"/>
            <a:ext cx="4429156" cy="5786478"/>
          </a:xfrm>
          <a:prstGeom prst="verticalScroll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1538" y="1214422"/>
            <a:ext cx="28575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Кстати, </a:t>
            </a:r>
            <a:r>
              <a:rPr lang="ru-RU" sz="2000" b="1" dirty="0" smtClean="0">
                <a:solidFill>
                  <a:schemeClr val="bg1"/>
                </a:solidFill>
                <a:latin typeface="Monotype Corsiva" pitchFamily="66" charset="0"/>
              </a:rPr>
              <a:t>о подарках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 - раньше люди верили, что бог лютого холода </a:t>
            </a:r>
            <a:r>
              <a:rPr lang="ru-RU" sz="2000" b="1" dirty="0" smtClean="0">
                <a:solidFill>
                  <a:schemeClr val="bg1"/>
                </a:solidFill>
                <a:latin typeface="Monotype Corsiva" pitchFamily="66" charset="0"/>
              </a:rPr>
              <a:t>Морок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ходил по селениям, насылая крепкие морозы. Поселяне, желая оградить себя от стужи, ставили на окна подарки: блины, кисель, печенье, кутью. Теперь же Морок превратился в этакого доброго старичка Деда Мороза, который сам раздаёт подарки. Хотя таким он стал совсем недавно, в середине XIX века.</a:t>
            </a: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верх 1"/>
          <p:cNvSpPr/>
          <p:nvPr/>
        </p:nvSpPr>
        <p:spPr>
          <a:xfrm>
            <a:off x="928662" y="857232"/>
            <a:ext cx="7358114" cy="3429024"/>
          </a:xfrm>
          <a:prstGeom prst="ribbon2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1802" y="1071546"/>
            <a:ext cx="3143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С новым годом!</a:t>
            </a:r>
          </a:p>
          <a:p>
            <a:pPr algn="ctr"/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Желаю Вам достичь больших успехов в учебе!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286388"/>
            <a:ext cx="43576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Презинтацию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подготовил                      учитель начальных классов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МОУ-СОШ с. Каменка                       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Марксовского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р-на Саратовской обл.</a:t>
            </a:r>
          </a:p>
          <a:p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Шацилло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Ирина Юрьевна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ig_5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1"/>
            <a:ext cx="4857763" cy="3000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14942" y="357166"/>
            <a:ext cx="37862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У славян языческий Новый год связывался с божеством Колядой и праздновался в </a:t>
            </a:r>
            <a:r>
              <a:rPr lang="ru-RU" sz="1600" b="1" dirty="0"/>
              <a:t>День зимнего </a:t>
            </a:r>
            <a:r>
              <a:rPr lang="ru-RU" sz="1600" b="1" dirty="0" smtClean="0"/>
              <a:t>солнцестояния 21 марта</a:t>
            </a:r>
            <a:r>
              <a:rPr lang="ru-RU" sz="1600" dirty="0" smtClean="0"/>
              <a:t>. </a:t>
            </a:r>
            <a:r>
              <a:rPr lang="ru-RU" sz="1600" dirty="0"/>
              <a:t>Главной символикой был огонь костра, изображающий и призывающий свет солнца, которое после самой долгой ночи в году должно было подниматься все выше и выше. Ритуальный новогодний пирог - каравай – по форме тоже напоминал солнце.</a:t>
            </a:r>
          </a:p>
        </p:txBody>
      </p:sp>
      <p:pic>
        <p:nvPicPr>
          <p:cNvPr id="4" name="Рисунок 3" descr="894b32a9c9c946f1f216e47777cc223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214686"/>
            <a:ext cx="4310066" cy="34798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3571876"/>
            <a:ext cx="41434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Многие новогодние обряды исполнялись детьми, которые изображали молодой год. Дети ходили по дворам и пели так называемые “колядки” - магические заклинания для благополучия в домах, за это им щедро раздавали подарки. “</a:t>
            </a:r>
            <a:r>
              <a:rPr lang="ru-RU" sz="1600" dirty="0" err="1"/>
              <a:t>Колядование</a:t>
            </a:r>
            <a:r>
              <a:rPr lang="ru-RU" sz="1600" dirty="0"/>
              <a:t>” часто сопровождалось “ряженьем” в козу, корову и других животных, воплощавших плодородие.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65468783_1231157916_image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9"/>
            <a:ext cx="4500594" cy="3000396"/>
          </a:xfrm>
          <a:prstGeom prst="rect">
            <a:avLst/>
          </a:prstGeom>
        </p:spPr>
      </p:pic>
      <p:pic>
        <p:nvPicPr>
          <p:cNvPr id="4" name="Рисунок 3" descr="1100606_krilov_sergei._maslen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571744"/>
            <a:ext cx="4195770" cy="38528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43570" y="714356"/>
            <a:ext cx="292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/>
              <a:t>Празднование Нового года на Руси.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3857628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cs typeface="Latha" pitchFamily="2"/>
              </a:rPr>
              <a:t>21 марта</a:t>
            </a:r>
            <a:endParaRPr lang="ru-RU" sz="5400" i="1" dirty="0">
              <a:cs typeface="Latha" pitchFamily="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ormal_807_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214290"/>
            <a:ext cx="3919542" cy="5357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642918"/>
            <a:ext cx="392909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Великий князь Московский и «всея Руси» Иван III утвердил постановление церковного собора, причем с 1 сентября стал начинаться не только церковный, но и гражданский год.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4ebeb_eba21f7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28f2_c196a828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142852"/>
            <a:ext cx="4175132" cy="3429024"/>
          </a:xfrm>
          <a:prstGeom prst="rect">
            <a:avLst/>
          </a:prstGeom>
        </p:spPr>
      </p:pic>
      <p:pic>
        <p:nvPicPr>
          <p:cNvPr id="3" name="Рисунок 2" descr="p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214554"/>
            <a:ext cx="4071966" cy="44291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500042"/>
            <a:ext cx="37566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Позже Новый год праздновали и </a:t>
            </a:r>
            <a:r>
              <a:rPr lang="ru-RU" b="1" dirty="0"/>
              <a:t>1 сентября</a:t>
            </a:r>
            <a:r>
              <a:rPr lang="ru-RU" dirty="0"/>
              <a:t>. Такой обычай был перенят из Византии. Причем одновременное отмечание и 1 марта и 1 сентября происходило до тех пор, пока </a:t>
            </a:r>
            <a:r>
              <a:rPr lang="ru-RU" dirty="0" smtClean="0"/>
              <a:t>московский.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3929066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митрополит Феогност в 1342 году, (а также церковный собор 1492 года) не постановили официальным началом года 1 сентября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7600348_22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42910" y="500042"/>
            <a:ext cx="3714776" cy="5072098"/>
          </a:xfrm>
          <a:prstGeom prst="horizontalScroll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Надо сказать, что новые новогодние обычаи прижились у славян довольно быстро, потому что раньше в ту пору был другой праздник святки. И многие старые обряды веселые карнавалы, проделки ряженых, катание на санях, полночные гадания и хороводы вокруг елки - хорошо вписались в ритуал встречи Нового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 descr="http://www.afisha-la.com/images/stories/man/old_russ/Novij_god_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85728"/>
            <a:ext cx="45005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ётр_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4286280" cy="6500858"/>
          </a:xfrm>
          <a:prstGeom prst="rect">
            <a:avLst/>
          </a:prstGeom>
        </p:spPr>
      </p:pic>
      <p:sp>
        <p:nvSpPr>
          <p:cNvPr id="3" name="Вертикальный свиток 2"/>
          <p:cNvSpPr/>
          <p:nvPr/>
        </p:nvSpPr>
        <p:spPr>
          <a:xfrm>
            <a:off x="4357686" y="428604"/>
            <a:ext cx="4500594" cy="5143536"/>
          </a:xfrm>
          <a:prstGeom prst="verticalScroll">
            <a:avLst/>
          </a:prstGeom>
          <a:solidFill>
            <a:schemeClr val="tx2">
              <a:lumMod val="75000"/>
            </a:schemeClr>
          </a:solidFill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143504" y="928671"/>
            <a:ext cx="27146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В 1699 году, Петр I вернувшись из Европы, издал повелевающий специальный указ “впредь лета исчислять” с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1 января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. “Поелику в России считают Новый год по-разному, с сего числа перестать дурить головы людям и считать Новый год повсеместно с первого января. А в знак доброго начинания и веселья поздравить друг друга с Новым годом, желая в делах благополучия и в семье благоденствия. </a:t>
            </a:r>
            <a:endParaRPr lang="ru-RU" dirty="0">
              <a:solidFill>
                <a:schemeClr val="tx2">
                  <a:lumMod val="1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