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5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2938"/>
    <a:srgbClr val="F78009"/>
    <a:srgbClr val="8A0000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744" autoAdjust="0"/>
    <p:restoredTop sz="94660"/>
  </p:normalViewPr>
  <p:slideViewPr>
    <p:cSldViewPr>
      <p:cViewPr varScale="1">
        <p:scale>
          <a:sx n="103" d="100"/>
          <a:sy n="103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F57B2-B2BE-42CA-9708-9E5F2C27E90F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22EC2-0A67-4304-8EAA-840995987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2EC2-0A67-4304-8EAA-840995987AF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22EC2-0A67-4304-8EAA-840995987AF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A0000"/>
            </a:gs>
            <a:gs pos="0">
              <a:srgbClr val="A32938"/>
            </a:gs>
            <a:gs pos="45000">
              <a:srgbClr val="F78009"/>
            </a:gs>
            <a:gs pos="89000">
              <a:srgbClr val="F7800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5318CB-1F1D-4B32-AD0D-1AAA6364624E}" type="datetimeFigureOut">
              <a:rPr lang="ru-RU" smtClean="0"/>
              <a:pPr/>
              <a:t>17.12.2011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DFC953-B6DD-41D5-B4CB-7272D3CF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8180" cy="2615192"/>
          </a:xfrm>
        </p:spPr>
        <p:txBody>
          <a:bodyPr>
            <a:prstTxWarp prst="textWave1">
              <a:avLst/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Знатоки Коми края ?</a:t>
            </a:r>
            <a:b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Ягоды</a:t>
            </a:r>
            <a:r>
              <a:rPr lang="ru-RU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500570"/>
            <a:ext cx="7572428" cy="107157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ru-RU" sz="2000" i="1" dirty="0" smtClean="0">
                <a:latin typeface="Comic Sans MS" pitchFamily="66" charset="0"/>
              </a:rPr>
              <a:t>  Проверьте свой интеллект и сообразительность!</a:t>
            </a:r>
          </a:p>
          <a:p>
            <a:pPr algn="l">
              <a:buFont typeface="Wingdings" pitchFamily="2" charset="2"/>
              <a:buChar char="ü"/>
            </a:pPr>
            <a:r>
              <a:rPr lang="ru-RU" sz="2000" i="1" dirty="0" smtClean="0">
                <a:latin typeface="Comic Sans MS" pitchFamily="66" charset="0"/>
              </a:rPr>
              <a:t>  Приобретайте новые знания! </a:t>
            </a:r>
          </a:p>
          <a:p>
            <a:pPr algn="l">
              <a:buFont typeface="Wingdings" pitchFamily="2" charset="2"/>
              <a:buChar char="ü"/>
            </a:pPr>
            <a:r>
              <a:rPr lang="ru-RU" sz="2000" i="1" dirty="0" smtClean="0">
                <a:latin typeface="Comic Sans MS" pitchFamily="66" charset="0"/>
              </a:rPr>
              <a:t>  Расширяйте кругозор!</a:t>
            </a:r>
            <a:endParaRPr lang="ru-RU" sz="2000" i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3857628"/>
            <a:ext cx="535785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Зачем играть в эту игру?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 descr="049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6578" y="4786322"/>
            <a:ext cx="2027516" cy="150304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57224" y="5429264"/>
            <a:ext cx="6215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A32938"/>
                </a:solidFill>
                <a:latin typeface="Comic Sans MS" pitchFamily="66" charset="0"/>
              </a:rPr>
              <a:t>Автор презентации: </a:t>
            </a:r>
            <a:r>
              <a:rPr lang="ru-RU" sz="1600" b="1" i="1" dirty="0" err="1" smtClean="0">
                <a:solidFill>
                  <a:srgbClr val="A32938"/>
                </a:solidFill>
                <a:latin typeface="Comic Sans MS" pitchFamily="66" charset="0"/>
              </a:rPr>
              <a:t>Дергачёва</a:t>
            </a:r>
            <a:r>
              <a:rPr lang="ru-RU" sz="1600" b="1" i="1" dirty="0" smtClean="0">
                <a:solidFill>
                  <a:srgbClr val="A32938"/>
                </a:solidFill>
                <a:latin typeface="Comic Sans MS" pitchFamily="66" charset="0"/>
              </a:rPr>
              <a:t> Виктория Васильевна, </a:t>
            </a:r>
            <a:endParaRPr lang="en-US" sz="1600" b="1" i="1" dirty="0" smtClean="0">
              <a:solidFill>
                <a:srgbClr val="A32938"/>
              </a:solidFill>
              <a:latin typeface="Comic Sans MS" pitchFamily="66" charset="0"/>
            </a:endParaRPr>
          </a:p>
          <a:p>
            <a:pPr algn="ctr"/>
            <a:r>
              <a:rPr lang="ru-RU" sz="1600" b="1" i="1" dirty="0" smtClean="0">
                <a:solidFill>
                  <a:srgbClr val="A32938"/>
                </a:solidFill>
                <a:latin typeface="Comic Sans MS" pitchFamily="66" charset="0"/>
              </a:rPr>
              <a:t>учитель начальных классов МОУ СОШ № 22</a:t>
            </a:r>
          </a:p>
          <a:p>
            <a:pPr algn="ctr"/>
            <a:r>
              <a:rPr lang="ru-RU" sz="1600" b="1" i="1" dirty="0" smtClean="0">
                <a:solidFill>
                  <a:srgbClr val="A32938"/>
                </a:solidFill>
                <a:latin typeface="Comic Sans MS" pitchFamily="66" charset="0"/>
              </a:rPr>
              <a:t>г. Сыктывкар Республика Коми </a:t>
            </a:r>
          </a:p>
          <a:p>
            <a:pPr algn="ctr"/>
            <a:r>
              <a:rPr lang="ru-RU" sz="1600" b="1" i="1" dirty="0" smtClean="0">
                <a:solidFill>
                  <a:srgbClr val="A32938"/>
                </a:solidFill>
                <a:latin typeface="Comic Sans MS" pitchFamily="66" charset="0"/>
              </a:rPr>
              <a:t>2011 </a:t>
            </a:r>
            <a:r>
              <a:rPr lang="ru-RU" sz="1600" b="1" i="1" dirty="0" smtClean="0">
                <a:solidFill>
                  <a:srgbClr val="A32938"/>
                </a:solidFill>
                <a:latin typeface="Comic Sans MS" pitchFamily="66" charset="0"/>
              </a:rPr>
              <a:t>год.</a:t>
            </a:r>
            <a:endParaRPr lang="ru-RU" sz="1600" b="1" i="1" dirty="0">
              <a:solidFill>
                <a:srgbClr val="A32938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714356"/>
            <a:ext cx="7858180" cy="10338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6.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Какую ягоду называют северным гранатом?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28860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85786" y="3429000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МАЛИНУ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3429000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МОРОШКУ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4714876" y="221455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КОСТЯНИКУ 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85786" y="221455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ЕЖЕВИКУ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5500702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2 БАЛЛА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2428860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428860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Рисунок 16" descr="00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786" y="5000636"/>
            <a:ext cx="1738419" cy="1288734"/>
          </a:xfrm>
          <a:prstGeom prst="rect">
            <a:avLst/>
          </a:prstGeom>
        </p:spPr>
      </p:pic>
      <p:pic>
        <p:nvPicPr>
          <p:cNvPr id="18" name="Рисунок 17" descr="137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786578" y="5000636"/>
            <a:ext cx="1928826" cy="1323969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71480"/>
            <a:ext cx="7858180" cy="14287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7. Какую ягоду можно собирать два раза в год?</a:t>
            </a:r>
            <a:b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endParaRPr lang="ru-RU" sz="2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500298" y="5072074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4" name="ERROR_A.WAV"/>
            </a:hlinkClick>
          </p:cNvPr>
          <p:cNvSpPr txBox="1">
            <a:spLocks/>
          </p:cNvSpPr>
          <p:nvPr/>
        </p:nvSpPr>
        <p:spPr>
          <a:xfrm>
            <a:off x="785786" y="3571876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БРУСНИКУ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4" name="ERROR_A.WAV"/>
            </a:hlinkClick>
          </p:cNvPr>
          <p:cNvSpPr txBox="1">
            <a:spLocks/>
          </p:cNvSpPr>
          <p:nvPr/>
        </p:nvSpPr>
        <p:spPr>
          <a:xfrm>
            <a:off x="4714876" y="2500306"/>
            <a:ext cx="3714776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СМОРОДИНУ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 builtIn="1"/>
            </a:hlinkClick>
          </p:cNvPr>
          <p:cNvSpPr txBox="1">
            <a:spLocks/>
          </p:cNvSpPr>
          <p:nvPr/>
        </p:nvSpPr>
        <p:spPr>
          <a:xfrm>
            <a:off x="785786" y="2500306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КЛЮКВУ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4" name="ERROR_A.WAV"/>
            </a:hlinkClick>
          </p:cNvPr>
          <p:cNvSpPr txBox="1">
            <a:spLocks/>
          </p:cNvSpPr>
          <p:nvPr/>
        </p:nvSpPr>
        <p:spPr>
          <a:xfrm>
            <a:off x="4714876" y="3571876"/>
            <a:ext cx="3714776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Д) ЧЕРНИКУ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5500702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4 БАЛЛА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2500298" y="5072074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500298" y="5072074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Рисунок 16" descr="006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786" y="5000636"/>
            <a:ext cx="1738419" cy="1288734"/>
          </a:xfrm>
          <a:prstGeom prst="rect">
            <a:avLst/>
          </a:prstGeom>
        </p:spPr>
      </p:pic>
      <p:pic>
        <p:nvPicPr>
          <p:cNvPr id="18" name="Рисунок 17" descr="137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786578" y="5000636"/>
            <a:ext cx="1928826" cy="1323969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642918"/>
            <a:ext cx="7858180" cy="14287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8. Какие ягоды растут гроздьями?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500298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3571876"/>
            <a:ext cx="3786214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КЛЮКВА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2500306"/>
            <a:ext cx="3786214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КОСТЯНИКА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857224" y="3571876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БРУСНИКА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857224" y="2500306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МАЛИНА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5572140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8 БАЛЛОВ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2500298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500298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Рисунок 16" descr="00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48" y="5000636"/>
            <a:ext cx="1738419" cy="1288734"/>
          </a:xfrm>
          <a:prstGeom prst="rect">
            <a:avLst/>
          </a:prstGeom>
        </p:spPr>
      </p:pic>
      <p:pic>
        <p:nvPicPr>
          <p:cNvPr id="18" name="Рисунок 17" descr="137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786578" y="5000636"/>
            <a:ext cx="1928826" cy="1323969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571480"/>
            <a:ext cx="7858180" cy="12858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9. Эту ягоду в народе называют и </a:t>
            </a:r>
            <a:r>
              <a:rPr lang="ru-RU" sz="31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куманихой</a:t>
            </a: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, </a:t>
            </a:r>
            <a:r>
              <a:rPr lang="ru-RU" sz="31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и</a:t>
            </a: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 дерезой, и росянкой</a:t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endParaRPr lang="ru-RU" sz="31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28860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14348" y="3429000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ГОЛУБИКА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643438" y="2214554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ЗЕМЛЯНИКА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4643438" y="3429000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ЕЖЕВИКА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14348" y="2214554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СМОРОДИНА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5572140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16 БАЛЛОВ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2428860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428860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Рисунок 16" descr="00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4929198"/>
            <a:ext cx="1738419" cy="1288734"/>
          </a:xfrm>
          <a:prstGeom prst="rect">
            <a:avLst/>
          </a:prstGeom>
        </p:spPr>
      </p:pic>
      <p:pic>
        <p:nvPicPr>
          <p:cNvPr id="18" name="Рисунок 17" descr="137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929454" y="5000636"/>
            <a:ext cx="1928826" cy="1323969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500042"/>
            <a:ext cx="8072494" cy="12858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en-US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en-US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10. Любимые места этой ягоды подскажут муравейники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500298" y="5214950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4" name="ERROR_A.WAV"/>
            </a:hlinkClick>
          </p:cNvPr>
          <p:cNvSpPr txBox="1">
            <a:spLocks/>
          </p:cNvSpPr>
          <p:nvPr/>
        </p:nvSpPr>
        <p:spPr>
          <a:xfrm>
            <a:off x="785786" y="3571876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ЧЕРНИКА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4" name="ERROR_A.WAV"/>
            </a:hlinkClick>
          </p:cNvPr>
          <p:cNvSpPr txBox="1">
            <a:spLocks/>
          </p:cNvSpPr>
          <p:nvPr/>
        </p:nvSpPr>
        <p:spPr>
          <a:xfrm>
            <a:off x="4643438" y="3571876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Д) МОРОШКА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 builtIn="1"/>
            </a:hlinkClick>
          </p:cNvPr>
          <p:cNvSpPr txBox="1">
            <a:spLocks/>
          </p:cNvSpPr>
          <p:nvPr/>
        </p:nvSpPr>
        <p:spPr>
          <a:xfrm>
            <a:off x="4643438" y="2357430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ЗЕМЛЯНИКА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4" name="ERROR_A.WAV"/>
            </a:hlinkClick>
          </p:cNvPr>
          <p:cNvSpPr txBox="1">
            <a:spLocks/>
          </p:cNvSpPr>
          <p:nvPr/>
        </p:nvSpPr>
        <p:spPr>
          <a:xfrm>
            <a:off x="785786" y="2357430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БРУСНИКА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5643578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32 БАЛЛА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2500298" y="5214950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500298" y="5214950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Рисунок 16" descr="006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48" y="5000636"/>
            <a:ext cx="1738419" cy="1288734"/>
          </a:xfrm>
          <a:prstGeom prst="rect">
            <a:avLst/>
          </a:prstGeom>
        </p:spPr>
      </p:pic>
      <p:pic>
        <p:nvPicPr>
          <p:cNvPr id="18" name="Рисунок 17" descr="137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858016" y="5072074"/>
            <a:ext cx="1857388" cy="1274933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714356"/>
            <a:ext cx="7858180" cy="10338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11. В сенокос – горька, а в мороз – сладка. Что за ягодка?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500298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857224" y="3429000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КЛЮКВА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86314" y="221455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БРУСНИКА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857224" y="221455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РЯБИНА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86314" y="3429000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МАЛИНА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5572140"/>
            <a:ext cx="55007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64 БАЛЛА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2500298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500298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Рисунок 16" descr="00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485"/>
          <a:stretch>
            <a:fillRect/>
          </a:stretch>
        </p:blipFill>
        <p:spPr>
          <a:xfrm>
            <a:off x="571472" y="4929198"/>
            <a:ext cx="1643074" cy="1288734"/>
          </a:xfrm>
          <a:prstGeom prst="rect">
            <a:avLst/>
          </a:prstGeom>
        </p:spPr>
      </p:pic>
      <p:pic>
        <p:nvPicPr>
          <p:cNvPr id="18" name="Рисунок 17" descr="137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519" r="22222"/>
          <a:stretch>
            <a:fillRect/>
          </a:stretch>
        </p:blipFill>
        <p:spPr>
          <a:xfrm flipH="1">
            <a:off x="7358082" y="5000636"/>
            <a:ext cx="1143008" cy="1323969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71480"/>
            <a:ext cx="7858180" cy="14287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12. Эту ягоду называют царицей ягод, сибирским ананасом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28860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85786" y="3286124"/>
            <a:ext cx="3571900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 fontScale="92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36576" algn="ctr">
              <a:buClr>
                <a:schemeClr val="accent1"/>
              </a:buClr>
              <a:buSzPct val="80000"/>
              <a:defRPr/>
            </a:pP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R="36576" algn="ctr">
              <a:buClr>
                <a:schemeClr val="accent1"/>
              </a:buClr>
              <a:buSzPct val="80000"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КЛЮКВА</a:t>
            </a: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221455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lvl="0" algn="ctr">
              <a:buClr>
                <a:schemeClr val="accent1"/>
              </a:buClr>
              <a:buSzPct val="80000"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lvl="0" algn="ctr">
              <a:buClr>
                <a:schemeClr val="accent1"/>
              </a:buClr>
              <a:buSzPct val="80000"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ЗЕМЛЯНИКА</a:t>
            </a: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4714876" y="3286124"/>
            <a:ext cx="3571900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ОБЛЕПИХА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85786" y="221455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КНЯЖЕНИКА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480" y="5643578"/>
            <a:ext cx="600079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125 БАЛЛОВ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2428860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428860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Рисунок 16" descr="00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4929198"/>
            <a:ext cx="1738419" cy="1288734"/>
          </a:xfrm>
          <a:prstGeom prst="rect">
            <a:avLst/>
          </a:prstGeom>
        </p:spPr>
      </p:pic>
      <p:pic>
        <p:nvPicPr>
          <p:cNvPr id="18" name="Рисунок 17" descr="137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519" r="18518"/>
          <a:stretch>
            <a:fillRect/>
          </a:stretch>
        </p:blipFill>
        <p:spPr>
          <a:xfrm flipH="1">
            <a:off x="7358082" y="5000636"/>
            <a:ext cx="1214446" cy="1323969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714356"/>
            <a:ext cx="7858180" cy="10338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13. Какие ягоды растут во мху на болоте?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357422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857224" y="3357562"/>
            <a:ext cx="3571900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 fontScale="92500" lnSpcReduction="2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36576" algn="ctr">
              <a:buClr>
                <a:schemeClr val="accent1"/>
              </a:buClr>
              <a:buSzPct val="80000"/>
              <a:defRPr/>
            </a:pP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R="36576" algn="ctr">
              <a:buClr>
                <a:schemeClr val="accent1"/>
              </a:buClr>
              <a:buSzPct val="80000"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ТОЛОКНЯНКА</a:t>
            </a: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221455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R="36576" lvl="0" algn="ctr">
              <a:buClr>
                <a:schemeClr val="accent1"/>
              </a:buClr>
              <a:buSzPct val="80000"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R="36576" lvl="0" algn="ctr">
              <a:buClr>
                <a:schemeClr val="accent1"/>
              </a:buClr>
              <a:buSzPct val="80000"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С) БРУСНИКА</a:t>
            </a: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4714876" y="3357562"/>
            <a:ext cx="3574596" cy="9286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МОРОШКА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857224" y="221455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ЧЕРНИКА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5657671"/>
            <a:ext cx="564360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250 БАЛЛОВ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2357422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357422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Рисунок 16" descr="00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5000636"/>
            <a:ext cx="1738419" cy="1288734"/>
          </a:xfrm>
          <a:prstGeom prst="rect">
            <a:avLst/>
          </a:prstGeom>
        </p:spPr>
      </p:pic>
      <p:pic>
        <p:nvPicPr>
          <p:cNvPr id="18" name="Рисунок 17" descr="137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519" r="22222"/>
          <a:stretch>
            <a:fillRect/>
          </a:stretch>
        </p:blipFill>
        <p:spPr>
          <a:xfrm flipH="1">
            <a:off x="7429520" y="5072074"/>
            <a:ext cx="1143008" cy="1323969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00042"/>
            <a:ext cx="7858180" cy="15001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14. </a:t>
            </a: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Ел в тайге медведь бруснику, костянику, </a:t>
            </a:r>
            <a:r>
              <a:rPr lang="ru-RU" sz="2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весенику</a:t>
            </a: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, </a:t>
            </a:r>
            <a:r>
              <a:rPr lang="ru-RU" sz="2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водянику.Какая</a:t>
            </a:r>
            <a:r>
              <a:rPr lang="ru-RU" sz="2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 ягода не существует?</a:t>
            </a:r>
            <a:endParaRPr lang="ru-RU" sz="2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28860" y="5072074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3500438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ВОДЯНИКА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2214554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КОСТЯНИКА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857224" y="3500438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В) ВЕСЕНИКА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857224" y="2214554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БРУСНИКА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5500702"/>
            <a:ext cx="58579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500 БАЛЛОВ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2428860" y="5072074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428860" y="5072074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Рисунок 16" descr="00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5000636"/>
            <a:ext cx="1738419" cy="1288734"/>
          </a:xfrm>
          <a:prstGeom prst="rect">
            <a:avLst/>
          </a:prstGeom>
        </p:spPr>
      </p:pic>
      <p:pic>
        <p:nvPicPr>
          <p:cNvPr id="18" name="Рисунок 17" descr="137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519" r="18518"/>
          <a:stretch>
            <a:fillRect/>
          </a:stretch>
        </p:blipFill>
        <p:spPr>
          <a:xfrm flipH="1">
            <a:off x="7358082" y="5000636"/>
            <a:ext cx="1214446" cy="1323969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48" y="785794"/>
            <a:ext cx="7858180" cy="11767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15. Какую ягоду в лесу не встретишь?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28860" y="5000636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14348" y="364331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МАЛИНА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643438" y="3643314"/>
            <a:ext cx="3714776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Д) ВОЛЧЬЕ ЛЫКО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4643438" y="2428868"/>
            <a:ext cx="3714776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КРЫЖОВНИК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85786" y="2428868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СМОРОДИНА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5286388"/>
            <a:ext cx="521497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1000 БАЛЛОВ!!!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2428860" y="5000636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428860" y="5000636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Рисунок 16" descr="00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5000636"/>
            <a:ext cx="1738419" cy="1288734"/>
          </a:xfrm>
          <a:prstGeom prst="rect">
            <a:avLst/>
          </a:prstGeom>
        </p:spPr>
      </p:pic>
      <p:pic>
        <p:nvPicPr>
          <p:cNvPr id="18" name="Рисунок 17" descr="137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518" r="11111"/>
          <a:stretch>
            <a:fillRect/>
          </a:stretch>
        </p:blipFill>
        <p:spPr>
          <a:xfrm flipH="1">
            <a:off x="7072330" y="5000636"/>
            <a:ext cx="1357322" cy="1323969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2" grpId="2"/>
      <p:bldP spid="15" grpId="0" build="p"/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6851168" cy="774720"/>
          </a:xfrm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Правила игры.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643050"/>
            <a:ext cx="7715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 Все желающие стать главным игроком, должны быстрее всех и правильно ответить на вопрос отборочного тура.</a:t>
            </a:r>
          </a:p>
          <a:p>
            <a:endParaRPr lang="ru-RU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Каждый главный игрок должен ответить на 15 вопросов, которые расположены по степени сложности.</a:t>
            </a:r>
          </a:p>
          <a:p>
            <a:endParaRPr lang="ru-RU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 На каждый вопрос дается 4 варианта ответа. Вы должны выбрать правильный ответ.</a:t>
            </a:r>
          </a:p>
          <a:p>
            <a:endParaRPr lang="ru-RU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 У игрока есть право на 3 подсказки: помощь класса, звонок другу и повторный (дополнительный)ответ.</a:t>
            </a:r>
          </a:p>
          <a:p>
            <a:endParaRPr lang="ru-RU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 Каждый правильный ответ оценивается очками и баллами.</a:t>
            </a:r>
          </a:p>
          <a:p>
            <a:endParaRPr lang="ru-RU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 Если игрок дал неправильный ответ, то он выбывает из игры.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143512"/>
            <a:ext cx="7858180" cy="1033846"/>
          </a:xfrm>
          <a:blipFill>
            <a:blip r:embed="rId2"/>
            <a:stretch>
              <a:fillRect/>
            </a:stretch>
          </a:blipFill>
        </p:spPr>
        <p:txBody>
          <a:bodyPr>
            <a:prstTxWarp prst="textPlain">
              <a:avLst/>
            </a:prstTxWarp>
          </a:bodyPr>
          <a:lstStyle/>
          <a:p>
            <a:r>
              <a:rPr lang="ru-RU" b="1" dirty="0" smtClean="0">
                <a:ln w="31550" cmpd="sng">
                  <a:noFill/>
                  <a:prstDash val="solid"/>
                </a:ln>
                <a:solidFill>
                  <a:srgbClr val="8A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ПОЗДРАВЛЯЕМ!!!</a:t>
            </a:r>
            <a:endParaRPr lang="ru-RU" b="1" dirty="0">
              <a:ln w="31550" cmpd="sng">
                <a:noFill/>
                <a:prstDash val="solid"/>
              </a:ln>
              <a:solidFill>
                <a:srgbClr val="8A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 descr="393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571480"/>
            <a:ext cx="8001056" cy="4000528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14356"/>
            <a:ext cx="7286676" cy="10515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A32938"/>
                </a:solidFill>
                <a:latin typeface="Comic Sans MS" pitchFamily="66" charset="0"/>
              </a:rPr>
              <a:t>Правила управления мышкой.</a:t>
            </a:r>
            <a:endParaRPr lang="ru-RU" dirty="0">
              <a:solidFill>
                <a:srgbClr val="A32938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006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4857760"/>
            <a:ext cx="1738419" cy="1288734"/>
          </a:xfrm>
          <a:prstGeom prst="rect">
            <a:avLst/>
          </a:prstGeom>
        </p:spPr>
      </p:pic>
      <p:pic>
        <p:nvPicPr>
          <p:cNvPr id="6" name="Рисунок 5" descr="137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572264" y="4857760"/>
            <a:ext cx="1928826" cy="1323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71736" y="4857760"/>
            <a:ext cx="4143404" cy="1083712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ЖЕЛАЮ УДАЧИ !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285852" y="1857364"/>
            <a:ext cx="66437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Чтобы выбрать правильный вариант ответа, кликни мышкой на тот прямоугольник, на котором отображен правильный ответ.</a:t>
            </a:r>
          </a:p>
          <a:p>
            <a:r>
              <a:rPr lang="ru-RU" dirty="0" smtClean="0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mic Sans MS" pitchFamily="66" charset="0"/>
              </a:rPr>
              <a:t>Чтобы перейти к следующему слайду, кликни в левом нижнем углу слайда по стрелке «вперед». Можно нажать клавишу «</a:t>
            </a:r>
            <a:r>
              <a:rPr lang="en-US" dirty="0" smtClean="0">
                <a:latin typeface="Comic Sans MS" pitchFamily="66" charset="0"/>
              </a:rPr>
              <a:t>Enter</a:t>
            </a:r>
            <a:r>
              <a:rPr lang="ru-RU" dirty="0" smtClean="0">
                <a:latin typeface="Comic Sans MS" pitchFamily="66" charset="0"/>
              </a:rPr>
              <a:t>» или «пробел».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714356"/>
            <a:ext cx="6643734" cy="785810"/>
          </a:xfrm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отборочный тур: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1785926"/>
            <a:ext cx="6000792" cy="334488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rgbClr val="FF0000"/>
                </a:solidFill>
                <a:latin typeface="Comic Sans MS" pitchFamily="66" charset="0"/>
              </a:rPr>
              <a:t>Расположите названия ягод в алфавитном порядке.</a:t>
            </a:r>
            <a:endParaRPr lang="ru-RU" sz="1600" dirty="0" smtClean="0">
              <a:solidFill>
                <a:srgbClr val="FF0000"/>
              </a:solidFill>
            </a:endParaRPr>
          </a:p>
          <a:p>
            <a:endParaRPr lang="ru-RU" sz="1600" dirty="0"/>
          </a:p>
          <a:p>
            <a:pPr>
              <a:lnSpc>
                <a:spcPct val="150000"/>
              </a:lnSpc>
            </a:pPr>
            <a:r>
              <a:rPr lang="ru-RU" sz="2800" dirty="0" smtClean="0"/>
              <a:t>А) брусника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В) морошка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С) ежевика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Д) голубика</a:t>
            </a:r>
          </a:p>
          <a:p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2357430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3000372"/>
            <a:ext cx="538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4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3643314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3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4286256"/>
            <a:ext cx="412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5357826"/>
            <a:ext cx="6286544" cy="4418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Ответ: А, Д, С, В</a:t>
            </a:r>
            <a:endParaRPr lang="ru-RU" sz="32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714356"/>
            <a:ext cx="7858180" cy="13573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7800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1.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7800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7800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Этот кустарник – ближайший родственник садовой красавицы, царицы цветов – розы</a:t>
            </a:r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7800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.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7800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28860" y="5072074"/>
            <a:ext cx="4714908" cy="57150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14348" y="3500438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МАЛИНА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643438" y="2214554"/>
            <a:ext cx="3786214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БРУСНИКА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4643438" y="3500438"/>
            <a:ext cx="3714776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ШИПОВНИК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85786" y="2214554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МОЖЖЕВЕЛЬНИК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5572140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10 ОЧКОВ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2428860" y="5072074"/>
            <a:ext cx="4714908" cy="57150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428860" y="5072074"/>
            <a:ext cx="4714908" cy="57150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Рисунок 16" descr="00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4929198"/>
            <a:ext cx="1738419" cy="1288734"/>
          </a:xfrm>
          <a:prstGeom prst="rect">
            <a:avLst/>
          </a:prstGeom>
        </p:spPr>
      </p:pic>
      <p:pic>
        <p:nvPicPr>
          <p:cNvPr id="18" name="Рисунок 17" descr="137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786578" y="5000636"/>
            <a:ext cx="1928826" cy="1323969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642918"/>
            <a:ext cx="7858180" cy="15001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2.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sz="27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Жёсткие листья этого вечнозелёного кустарничка зеленеют и под снегом, а ягоды очень любят глухари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28860" y="5072074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3500438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КОСТЯНИКА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4714876" y="2285992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36576" lvl="0" algn="ctr">
              <a:buClr>
                <a:schemeClr val="accent1"/>
              </a:buClr>
              <a:buSzPct val="80000"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БРУСНИКА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R="36576" lvl="0">
              <a:buClr>
                <a:schemeClr val="accent1"/>
              </a:buClr>
              <a:buSzPct val="80000"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3" name="applause.wav" builtIn="1"/>
            </a:hlinkClick>
          </p:cNvPr>
          <p:cNvSpPr txBox="1">
            <a:spLocks/>
          </p:cNvSpPr>
          <p:nvPr/>
        </p:nvSpPr>
        <p:spPr>
          <a:xfrm>
            <a:off x="4714876" y="3500438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R="36576" lvl="0" algn="ctr">
              <a:buClr>
                <a:schemeClr val="accent1"/>
              </a:buClr>
              <a:buSzPct val="80000"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МАЛИНА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2" name="ERROR_A.WAV"/>
            </a:hlinkClick>
          </p:cNvPr>
          <p:cNvSpPr txBox="1">
            <a:spLocks/>
          </p:cNvSpPr>
          <p:nvPr/>
        </p:nvSpPr>
        <p:spPr>
          <a:xfrm>
            <a:off x="785786" y="2285992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ЗЕМЛЯНИКА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5643578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20 ОЧКОВ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2428860" y="5072074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428860" y="5072074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Рисунок 16" descr="00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472" y="5000636"/>
            <a:ext cx="1738419" cy="1288734"/>
          </a:xfrm>
          <a:prstGeom prst="rect">
            <a:avLst/>
          </a:prstGeom>
        </p:spPr>
      </p:pic>
      <p:pic>
        <p:nvPicPr>
          <p:cNvPr id="18" name="Рисунок 17" descr="137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858016" y="5143512"/>
            <a:ext cx="1928826" cy="1323969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642918"/>
            <a:ext cx="7858180" cy="14287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3.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sz="31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Эту ягоду очень легко спутать с брусникой, но она не съедобная, мякоть её мучнистая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?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428860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3357562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КОСТЯНИКА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2214554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КНЯЖЕНИКА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857224" y="3357562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В) ТОЛОКНЯНКА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857224" y="2214554"/>
            <a:ext cx="3500462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КУМАНИКА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5572140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30 ОЧКОВ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2428860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428860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Рисунок 16" descr="00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48" y="4929198"/>
            <a:ext cx="1738419" cy="1288734"/>
          </a:xfrm>
          <a:prstGeom prst="rect">
            <a:avLst/>
          </a:prstGeom>
        </p:spPr>
      </p:pic>
      <p:pic>
        <p:nvPicPr>
          <p:cNvPr id="18" name="Рисунок 17" descr="137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786578" y="5000636"/>
            <a:ext cx="1928826" cy="1323969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71480"/>
            <a:ext cx="7858180" cy="13573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4.</a:t>
            </a: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Ягода похожа на морошку, но цвет малиновый.</a:t>
            </a: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357422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85786" y="3429000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МАЛИНА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714876" y="2214554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КНЯЖЕНИКА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4714876" y="3429000"/>
            <a:ext cx="3643338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КУМАНИКА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85786" y="221455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А) ЕЖЕВИКА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14546" y="5572140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40 ОЧКОВ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2357422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357422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Рисунок 16" descr="00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4929198"/>
            <a:ext cx="1738419" cy="1288734"/>
          </a:xfrm>
          <a:prstGeom prst="rect">
            <a:avLst/>
          </a:prstGeom>
        </p:spPr>
      </p:pic>
      <p:pic>
        <p:nvPicPr>
          <p:cNvPr id="18" name="Рисунок 17" descr="137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786578" y="5000636"/>
            <a:ext cx="1928826" cy="1323969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build="p"/>
      <p:bldP spid="7" grpId="0" animBg="1"/>
      <p:bldP spid="8" grpId="0" animBg="1"/>
      <p:bldP spid="9" grpId="0" animBg="1"/>
      <p:bldP spid="11" grpId="0" animBg="1"/>
      <p:bldP spid="12" grpId="0"/>
      <p:bldP spid="15" grpId="0" build="p"/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714348" y="3429000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ВОЛЧЬЕ</a:t>
            </a: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ЛЫКО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643438" y="2214554"/>
            <a:ext cx="3786214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С) ГОЛУБИКА</a:t>
            </a: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Текст 5">
            <a:hlinkClick r:id="" action="ppaction://noaction" highlightClick="1">
              <a:snd r:embed="rId2" name="applause.wav" builtIn="1"/>
            </a:hlinkClick>
          </p:cNvPr>
          <p:cNvSpPr txBox="1">
            <a:spLocks/>
          </p:cNvSpPr>
          <p:nvPr/>
        </p:nvSpPr>
        <p:spPr>
          <a:xfrm>
            <a:off x="714348" y="2214554"/>
            <a:ext cx="3571900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</a:t>
            </a:r>
            <a:r>
              <a:rPr kumimoji="0" lang="ru-RU" sz="1800" b="1" i="0" u="none" strike="noStrike" kern="1200" cap="none" spc="150" normalizeH="0" baseline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ВОРОНИЙ</a:t>
            </a: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ГЛАЗ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2357422" y="5143512"/>
            <a:ext cx="4714908" cy="42062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ИГРА ЗАКОНЧЕНА</a:t>
            </a:r>
            <a:endParaRPr lang="ru-RU" sz="3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Текст 5">
            <a:hlinkClick r:id="" action="ppaction://noaction">
              <a:snd r:embed="rId3" name="ERROR_A.WAV"/>
            </a:hlinkClick>
          </p:cNvPr>
          <p:cNvSpPr txBox="1">
            <a:spLocks/>
          </p:cNvSpPr>
          <p:nvPr/>
        </p:nvSpPr>
        <p:spPr>
          <a:xfrm>
            <a:off x="4643438" y="3429000"/>
            <a:ext cx="3714776" cy="857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118872" tIns="0" anchor="t"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none" spc="150" normalizeH="0" noProof="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Д) ШИКША</a:t>
            </a:r>
            <a:endParaRPr kumimoji="0" lang="ru-RU" sz="1800" b="1" i="0" u="none" strike="noStrike" kern="1200" cap="none" spc="150" normalizeH="0" baseline="0" noProof="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800" b="1" i="0" u="none" strike="noStrike" kern="1200" cap="none" spc="150" normalizeH="0" baseline="0" noProof="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5572140"/>
            <a:ext cx="52149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ВАС 1 БАЛЛ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Текст 9"/>
          <p:cNvSpPr txBox="1">
            <a:spLocks/>
          </p:cNvSpPr>
          <p:nvPr/>
        </p:nvSpPr>
        <p:spPr>
          <a:xfrm>
            <a:off x="2357422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Текст 9"/>
          <p:cNvSpPr txBox="1">
            <a:spLocks/>
          </p:cNvSpPr>
          <p:nvPr/>
        </p:nvSpPr>
        <p:spPr>
          <a:xfrm>
            <a:off x="2357422" y="5143512"/>
            <a:ext cx="4714908" cy="420624"/>
          </a:xfrm>
          <a:prstGeom prst="rect">
            <a:avLst/>
          </a:prstGeom>
        </p:spPr>
        <p:txBody>
          <a:bodyPr vert="horz" lIns="118872" tIns="0" anchor="t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36576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ИГРА ЗАКОНЧЕНА</a:t>
            </a:r>
            <a:endParaRPr kumimoji="0" lang="ru-RU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Заголовок 4"/>
          <p:cNvSpPr txBox="1">
            <a:spLocks/>
          </p:cNvSpPr>
          <p:nvPr/>
        </p:nvSpPr>
        <p:spPr>
          <a:xfrm>
            <a:off x="642910" y="785794"/>
            <a:ext cx="7858180" cy="10338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bIns="0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5. Какая ядовитая ягода на чернику похожа?</a:t>
            </a:r>
            <a:endParaRPr kumimoji="0" lang="ru-RU" sz="2800" b="1" i="0" u="none" strike="noStrike" kern="1200" cap="none" spc="300" normalizeH="0" baseline="0" noProof="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18" name="Рисунок 17" descr="00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10" y="4929198"/>
            <a:ext cx="1738419" cy="1288734"/>
          </a:xfrm>
          <a:prstGeom prst="rect">
            <a:avLst/>
          </a:prstGeom>
        </p:spPr>
      </p:pic>
      <p:pic>
        <p:nvPicPr>
          <p:cNvPr id="19" name="Рисунок 18" descr="137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715140" y="4929198"/>
            <a:ext cx="1928826" cy="1323969"/>
          </a:xfrm>
          <a:prstGeom prst="rect">
            <a:avLst/>
          </a:prstGeom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RROR_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build="p"/>
      <p:bldP spid="11" grpId="0" animBg="1"/>
      <p:bldP spid="12" grpId="0"/>
      <p:bldP spid="15" grpId="0" build="p"/>
      <p:bldP spid="1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863</TotalTime>
  <Words>788</Words>
  <Application>Microsoft Office PowerPoint</Application>
  <PresentationFormat>Экран (4:3)</PresentationFormat>
  <Paragraphs>241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Знатоки Коми края ? Ягоды </vt:lpstr>
      <vt:lpstr>Правила игры.</vt:lpstr>
      <vt:lpstr>Правила управления мышкой.</vt:lpstr>
      <vt:lpstr> отборочный тур:</vt:lpstr>
      <vt:lpstr>1. Этот кустарник – ближайший родственник садовой красавицы, царицы цветов – розы.</vt:lpstr>
      <vt:lpstr>2. Жёсткие листья этого вечнозелёного кустарничка зеленеют и под снегом, а ягоды очень любят глухари?</vt:lpstr>
      <vt:lpstr>3. Эту ягоду очень легко спутать с брусникой, но она не съедобная, мякоть её мучнистая?</vt:lpstr>
      <vt:lpstr>4. Ягода похожа на морошку, но цвет малиновый.</vt:lpstr>
      <vt:lpstr>Слайд 9</vt:lpstr>
      <vt:lpstr>6. Какую ягоду называют северным гранатом?</vt:lpstr>
      <vt:lpstr>7. Какую ягоду можно собирать два раза в год? </vt:lpstr>
      <vt:lpstr>8. Какие ягоды растут гроздьями?</vt:lpstr>
      <vt:lpstr>         9. Эту ягоду в народе называют и куманихой, и дерезой, и росянкой </vt:lpstr>
      <vt:lpstr>                  10. Любимые места этой ягоды подскажут муравейники </vt:lpstr>
      <vt:lpstr>11. В сенокос – горька, а в мороз – сладка. Что за ягодка?</vt:lpstr>
      <vt:lpstr>12. Эту ягоду называют царицей ягод, сибирским ананасом</vt:lpstr>
      <vt:lpstr>13. Какие ягоды растут во мху на болоте?</vt:lpstr>
      <vt:lpstr>14. Ел в тайге медведь бруснику, костянику, весенику, водянику.Какая ягода не существует?</vt:lpstr>
      <vt:lpstr>15. Какую ягоду в лесу не встретишь?</vt:lpstr>
      <vt:lpstr>ПОЗДРАВЛЯЕМ!!!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ХОЧЕТ СТАТЬ УМНЕЕ?</dc:title>
  <dc:creator>Лена</dc:creator>
  <cp:lastModifiedBy>Kain Dagot</cp:lastModifiedBy>
  <cp:revision>101</cp:revision>
  <dcterms:created xsi:type="dcterms:W3CDTF">2009-05-12T19:49:51Z</dcterms:created>
  <dcterms:modified xsi:type="dcterms:W3CDTF">2011-12-17T16:56:57Z</dcterms:modified>
</cp:coreProperties>
</file>