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9"/>
  </p:notesMasterIdLst>
  <p:sldIdLst>
    <p:sldId id="256" r:id="rId2"/>
    <p:sldId id="257" r:id="rId3"/>
    <p:sldId id="272" r:id="rId4"/>
    <p:sldId id="273" r:id="rId5"/>
    <p:sldId id="271" r:id="rId6"/>
    <p:sldId id="276" r:id="rId7"/>
    <p:sldId id="277" r:id="rId8"/>
    <p:sldId id="278" r:id="rId9"/>
    <p:sldId id="280" r:id="rId10"/>
    <p:sldId id="279" r:id="rId11"/>
    <p:sldId id="281" r:id="rId12"/>
    <p:sldId id="282" r:id="rId13"/>
    <p:sldId id="283" r:id="rId14"/>
    <p:sldId id="258" r:id="rId15"/>
    <p:sldId id="274" r:id="rId16"/>
    <p:sldId id="284" r:id="rId17"/>
    <p:sldId id="28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0000"/>
    <a:srgbClr val="9933FF"/>
    <a:srgbClr val="9113D7"/>
    <a:srgbClr val="FFFF66"/>
    <a:srgbClr val="CC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914" autoAdjust="0"/>
    <p:restoredTop sz="94660"/>
  </p:normalViewPr>
  <p:slideViewPr>
    <p:cSldViewPr>
      <p:cViewPr varScale="1">
        <p:scale>
          <a:sx n="95" d="100"/>
          <a:sy n="95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960D7-B14D-4F27-916C-B0147C7D3CDF}" type="datetimeFigureOut">
              <a:rPr lang="ru-RU" smtClean="0"/>
              <a:pPr/>
              <a:t>11.01.2013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BCA89-7635-4280-AD24-405947373E2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53708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автор: Козенко Татьяна Константиновна</a:t>
            </a:r>
            <a:endParaRPr lang="ru-RU" dirty="0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C8C4D-0D71-4976-A88D-450B05E0F2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автор: Козенко Татьяна Константиновна</a:t>
            </a:r>
            <a:endParaRPr lang="ru-RU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998D6-1FA3-4415-AB82-84DA804AEE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автор: Козенко Татьяна Константиновна</a:t>
            </a:r>
            <a:endParaRPr lang="ru-RU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3D545-B8AD-46D2-928E-1754ADF59B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автор: Козенко Татьяна Константиновна</a:t>
            </a:r>
            <a:endParaRPr lang="ru-RU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2AD7F-288F-4C18-B178-9FE6E92DDC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автор: Козенко Татьяна Константиновна</a:t>
            </a:r>
            <a:endParaRPr lang="ru-RU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EFEC0-3609-41A3-A1BB-72CB540AFA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автор: Козенко Татьяна Константиновна</a:t>
            </a:r>
            <a:endParaRPr lang="ru-RU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2FE08-B250-427D-9544-5CF0B259D9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автор: Козенко Татьяна Константиновна</a:t>
            </a:r>
            <a:endParaRPr lang="ru-RU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E72FD-79A3-4585-ABE4-027B851CBA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автор: Козенко Татьяна Константиновна</a:t>
            </a:r>
            <a:endParaRPr lang="ru-RU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31147-BC27-4AC9-BA39-C995EF749F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автор: Козенко Татьяна Константиновна</a:t>
            </a:r>
            <a:endParaRPr lang="ru-RU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3743C-93E4-494A-A0DD-96C492AD06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автор: Козенко Татьяна Константиновна</a:t>
            </a:r>
            <a:endParaRPr lang="ru-RU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7D2C4-FE52-481E-83BC-DB0E009A59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автор: Козенко Татьяна Константиновна</a:t>
            </a:r>
            <a:endParaRPr lang="ru-RU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8791E-0D52-494F-B100-C66D80FCE4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ru-RU" dirty="0" smtClean="0"/>
              <a:t>автор: Козенко Татьяна Константиновна</a:t>
            </a:r>
            <a:endParaRPr lang="ru-RU" dirty="0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057349F-932B-4BA4-B9EB-1788C542E2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22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22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5223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3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3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3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3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4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4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4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4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5224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5224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5224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</p:grpSp>
          <p:sp>
            <p:nvSpPr>
              <p:cNvPr id="52249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50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52251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52253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52254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52255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52256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52257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52258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52259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52260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52262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263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52266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52268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52269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1" y="329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52270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1" y="179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52271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52272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0" y="894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52273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3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52274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  <p:sp>
              <p:nvSpPr>
                <p:cNvPr id="52275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0" y="139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</p:grpSp>
        </p:grpSp>
        <p:sp>
          <p:nvSpPr>
            <p:cNvPr id="5227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6.xml"/><Relationship Id="rId7" Type="http://schemas.openxmlformats.org/officeDocument/2006/relationships/slide" Target="slide11.xml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5" Type="http://schemas.openxmlformats.org/officeDocument/2006/relationships/slide" Target="slide15.xml"/><Relationship Id="rId10" Type="http://schemas.openxmlformats.org/officeDocument/2006/relationships/slide" Target="slide13.xml"/><Relationship Id="rId4" Type="http://schemas.openxmlformats.org/officeDocument/2006/relationships/slide" Target="slide14.xml"/><Relationship Id="rId9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8768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ru-RU" sz="1600" i="1" dirty="0" smtClean="0">
                <a:solidFill>
                  <a:srgbClr val="990000"/>
                </a:solidFill>
              </a:rPr>
              <a:t>Обобщающий урок по русскому языку в 6 классе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09600" y="2133600"/>
            <a:ext cx="7772400" cy="1500187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990000"/>
                </a:solidFill>
              </a:rPr>
              <a:t>Местоимения</a:t>
            </a:r>
            <a:br>
              <a:rPr lang="ru-RU" sz="5400" dirty="0" smtClean="0">
                <a:solidFill>
                  <a:srgbClr val="990000"/>
                </a:solidFill>
              </a:rPr>
            </a:br>
            <a:r>
              <a:rPr lang="ru-RU" sz="5400" dirty="0" smtClean="0">
                <a:solidFill>
                  <a:srgbClr val="990000"/>
                </a:solidFill>
              </a:rPr>
              <a:t>как часть речи</a:t>
            </a:r>
            <a:endParaRPr lang="ru-RU" sz="5400" dirty="0">
              <a:solidFill>
                <a:srgbClr val="990000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013200" y="6553199"/>
            <a:ext cx="5130800" cy="277091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автор: Козенко Татьяна Константиновна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8229600" cy="8382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990000"/>
                </a:solidFill>
              </a:rPr>
              <a:t>Отрицательные местоимения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1285860"/>
            <a:ext cx="4038600" cy="2031325"/>
          </a:xfrm>
          <a:prstGeom prst="rect">
            <a:avLst/>
          </a:prstGeom>
          <a:noFill/>
          <a:ln w="63500" cmpd="dbl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Никто, ничто, никакой, ничей, никого, ничего</a:t>
            </a:r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929190" y="3500438"/>
            <a:ext cx="3657600" cy="1200329"/>
          </a:xfrm>
          <a:prstGeom prst="rect">
            <a:avLst/>
          </a:prstGeom>
          <a:noFill/>
          <a:ln w="63500" cmpd="dbl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Ни у кого </a:t>
            </a:r>
          </a:p>
          <a:p>
            <a:r>
              <a:rPr lang="ru-RU" sz="3600" dirty="0" smtClean="0"/>
              <a:t>ни с кем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928662" y="1214422"/>
            <a:ext cx="2438400" cy="1295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слитно</a:t>
            </a:r>
            <a:endParaRPr lang="ru-RU" sz="2800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714348" y="2714620"/>
            <a:ext cx="3124200" cy="1447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Раздельно </a:t>
            </a:r>
          </a:p>
          <a:p>
            <a:pPr algn="ctr"/>
            <a:r>
              <a:rPr lang="ru-RU" sz="2400" b="1" dirty="0" smtClean="0"/>
              <a:t>с предлогом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4348" y="5072074"/>
            <a:ext cx="7467600" cy="523220"/>
          </a:xfrm>
          <a:prstGeom prst="rect">
            <a:avLst/>
          </a:prstGeom>
          <a:noFill/>
          <a:ln w="63500" cmpd="dbl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Приставка    НИ   является безударной</a:t>
            </a:r>
            <a:endParaRPr lang="ru-RU" sz="28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962400" y="6529165"/>
            <a:ext cx="5054600" cy="3048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автор: Козенко Татьяна Константиновна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01000" cy="6096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990000"/>
                </a:solidFill>
              </a:rPr>
              <a:t>Притяжательные местоимения</a:t>
            </a:r>
            <a:endParaRPr lang="ru-RU" sz="3600" b="1" dirty="0">
              <a:solidFill>
                <a:srgbClr val="99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81600" y="1763992"/>
            <a:ext cx="3505200" cy="36576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мой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твой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свой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наш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ваш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его, её, их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1071546"/>
            <a:ext cx="18325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Чей?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42530"/>
            <a:ext cx="3796146" cy="37733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6254" y="5915900"/>
            <a:ext cx="43300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Чей хвост лучше?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56000" y="6562230"/>
            <a:ext cx="5588000" cy="295769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автор: Козенко Татьяна Константиновна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870700" cy="5334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990000"/>
                </a:solidFill>
              </a:rPr>
              <a:t>Указательные </a:t>
            </a:r>
            <a:r>
              <a:rPr lang="ru-RU" sz="3600" b="1" dirty="0" smtClean="0">
                <a:solidFill>
                  <a:srgbClr val="C00000"/>
                </a:solidFill>
              </a:rPr>
              <a:t>местоимен</a:t>
            </a:r>
            <a:r>
              <a:rPr lang="ru-RU" sz="3600" dirty="0" smtClean="0">
                <a:solidFill>
                  <a:srgbClr val="C00000"/>
                </a:solidFill>
              </a:rPr>
              <a:t>ия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столько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тот – та, то, те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этот – эта, это, эти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такой – такая, такое, такие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таков – такова, таково, таковы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569855" y="6553200"/>
            <a:ext cx="5588000" cy="3048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автор: Козенко Татьяна Константиновна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3200" y="304800"/>
            <a:ext cx="6870700" cy="6096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990000"/>
                </a:solidFill>
              </a:rPr>
              <a:t>Определительные местоимения</a:t>
            </a:r>
            <a:endParaRPr lang="ru-RU" sz="3200" b="1" dirty="0">
              <a:solidFill>
                <a:srgbClr val="99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524000"/>
            <a:ext cx="7696200" cy="36576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Сам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Самый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Любой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Иной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Другой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Весь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Всякий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каждый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1905000"/>
            <a:ext cx="289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изменяются</a:t>
            </a:r>
          </a:p>
          <a:p>
            <a:r>
              <a:rPr lang="ru-RU" sz="2800" dirty="0" smtClean="0"/>
              <a:t>по родам, </a:t>
            </a:r>
          </a:p>
          <a:p>
            <a:r>
              <a:rPr lang="ru-RU" sz="2800" dirty="0" smtClean="0"/>
              <a:t>числам и</a:t>
            </a:r>
          </a:p>
          <a:p>
            <a:r>
              <a:rPr lang="ru-RU" sz="2800" dirty="0" smtClean="0"/>
              <a:t> падежам.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001000" y="1676400"/>
            <a:ext cx="685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3962400"/>
            <a:ext cx="4876800" cy="23083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«Ты самый-самый…» Я это говорила.</a:t>
            </a:r>
            <a:br>
              <a:rPr lang="ru-RU" dirty="0"/>
            </a:br>
            <a:r>
              <a:rPr lang="ru-RU" dirty="0"/>
              <a:t>«Неповторимый…» Это тоже было</a:t>
            </a:r>
            <a:r>
              <a:rPr lang="ru-RU" dirty="0" smtClean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«Ты мой герой…» </a:t>
            </a:r>
            <a:r>
              <a:rPr lang="ru-RU" dirty="0"/>
              <a:t>Вот это то, что надо.</a:t>
            </a:r>
            <a:br>
              <a:rPr lang="ru-RU" dirty="0"/>
            </a:br>
            <a:r>
              <a:rPr lang="ru-RU" dirty="0"/>
              <a:t>Хотя – не мой… Вот это-то досадно… </a:t>
            </a:r>
          </a:p>
          <a:p>
            <a:r>
              <a:rPr lang="ru-RU" dirty="0" smtClean="0"/>
              <a:t>                             Л.  Джумаканова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477000"/>
            <a:ext cx="5588000" cy="2286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автор: Козенко Татьяна Константиновна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990000"/>
                </a:solidFill>
              </a:rPr>
              <a:t>Вопросительные местоимения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4414" y="1571612"/>
            <a:ext cx="3962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dirty="0" smtClean="0"/>
              <a:t>кто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какой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чей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что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сколько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каков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который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643050"/>
            <a:ext cx="2362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556000" y="6477000"/>
            <a:ext cx="5588000" cy="2286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автор: Козенко Татьяна Константиновна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2500306"/>
            <a:ext cx="2362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43636" y="3429000"/>
            <a:ext cx="2362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142852"/>
            <a:ext cx="6870700" cy="6858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990000"/>
                </a:solidFill>
              </a:rPr>
              <a:t>Относительные местоимения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58" y="1285860"/>
            <a:ext cx="3962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dirty="0" smtClean="0"/>
              <a:t>кто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какой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чей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что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сколько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каков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который</a:t>
            </a:r>
            <a:endParaRPr lang="ru-RU" sz="360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2857488" y="2357430"/>
            <a:ext cx="1785950" cy="1500198"/>
            <a:chOff x="4876800" y="1447800"/>
            <a:chExt cx="3505200" cy="28956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334000" y="2209800"/>
              <a:ext cx="2362200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?</a:t>
              </a:r>
              <a:endParaRPr lang="ru-RU" sz="9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4876800" y="1447800"/>
              <a:ext cx="3048000" cy="2895600"/>
            </a:xfrm>
            <a:prstGeom prst="line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4876800" y="1447800"/>
              <a:ext cx="3505200" cy="2895600"/>
            </a:xfrm>
            <a:prstGeom prst="line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971636" y="6477000"/>
            <a:ext cx="5207000" cy="381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автор: Козенко Татьяна Константиновна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786314" y="1285860"/>
            <a:ext cx="43576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Кто</a:t>
            </a:r>
            <a:r>
              <a:rPr lang="ru-RU" dirty="0" smtClean="0"/>
              <a:t> в деле смел, тот </a:t>
            </a:r>
            <a:r>
              <a:rPr lang="ru-RU" b="1" dirty="0" smtClean="0"/>
              <a:t>слов</a:t>
            </a:r>
            <a:r>
              <a:rPr lang="ru-RU" dirty="0" smtClean="0"/>
              <a:t> не устрашится.</a:t>
            </a:r>
          </a:p>
          <a:p>
            <a:endParaRPr lang="ru-RU" dirty="0" smtClean="0"/>
          </a:p>
          <a:p>
            <a:r>
              <a:rPr lang="ru-RU" b="1" dirty="0" smtClean="0"/>
              <a:t>Чей</a:t>
            </a:r>
            <a:r>
              <a:rPr lang="ru-RU" dirty="0" smtClean="0"/>
              <a:t> берег, того и рыба.</a:t>
            </a:r>
          </a:p>
          <a:p>
            <a:endParaRPr lang="ru-RU" dirty="0" smtClean="0"/>
          </a:p>
          <a:p>
            <a:r>
              <a:rPr lang="ru-RU" dirty="0" smtClean="0"/>
              <a:t>Язык мягок: что хочет, то и лопочет.</a:t>
            </a:r>
          </a:p>
          <a:p>
            <a:endParaRPr lang="ru-RU" dirty="0" smtClean="0"/>
          </a:p>
          <a:p>
            <a:r>
              <a:rPr lang="ru-RU" b="1" dirty="0" smtClean="0"/>
              <a:t>Сколько</a:t>
            </a:r>
            <a:r>
              <a:rPr lang="ru-RU" dirty="0" smtClean="0"/>
              <a:t> ни старайся, а цаплю говорить не научишь.</a:t>
            </a:r>
          </a:p>
          <a:p>
            <a:endParaRPr lang="ru-RU" dirty="0" smtClean="0"/>
          </a:p>
          <a:p>
            <a:r>
              <a:rPr lang="ru-RU" dirty="0" smtClean="0"/>
              <a:t>Каково лукошко, такова ему и покрышка.</a:t>
            </a:r>
          </a:p>
          <a:p>
            <a:endParaRPr lang="ru-RU" dirty="0" smtClean="0"/>
          </a:p>
          <a:p>
            <a:r>
              <a:rPr lang="ru-RU" dirty="0" smtClean="0"/>
              <a:t>Каково испечётся, таково и съестся.</a:t>
            </a:r>
          </a:p>
          <a:p>
            <a:endParaRPr lang="ru-RU" dirty="0" smtClean="0"/>
          </a:p>
          <a:p>
            <a:r>
              <a:rPr lang="ru-RU" dirty="0" smtClean="0"/>
              <a:t> Есть </a:t>
            </a:r>
            <a:r>
              <a:rPr lang="ru-RU" b="1" dirty="0" smtClean="0"/>
              <a:t>слово</a:t>
            </a:r>
            <a:r>
              <a:rPr lang="ru-RU" dirty="0" smtClean="0"/>
              <a:t>, </a:t>
            </a:r>
            <a:r>
              <a:rPr lang="ru-RU" b="1" dirty="0" smtClean="0"/>
              <a:t>которое</a:t>
            </a:r>
            <a:r>
              <a:rPr lang="ru-RU" dirty="0" smtClean="0"/>
              <a:t> и с пудом меда не проглотишь.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561956"/>
          </a:xfrm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 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Творческий диктант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214422"/>
            <a:ext cx="7696200" cy="4929222"/>
          </a:xfrm>
        </p:spPr>
        <p:txBody>
          <a:bodyPr/>
          <a:lstStyle/>
          <a:p>
            <a:pPr>
              <a:buNone/>
            </a:pPr>
            <a:r>
              <a:rPr lang="ru-RU" sz="1800" i="1" dirty="0" smtClean="0">
                <a:solidFill>
                  <a:srgbClr val="C00000"/>
                </a:solidFill>
              </a:rPr>
              <a:t>1.В предложения вставьте подходящие по смыслу неопределённые местоимения с суффиксами </a:t>
            </a:r>
            <a:r>
              <a:rPr lang="en-US" sz="1800" i="1" dirty="0" smtClean="0">
                <a:solidFill>
                  <a:srgbClr val="C00000"/>
                </a:solidFill>
              </a:rPr>
              <a:t>–</a:t>
            </a:r>
            <a:r>
              <a:rPr lang="ru-RU" sz="1800" i="1" dirty="0" smtClean="0">
                <a:solidFill>
                  <a:srgbClr val="C00000"/>
                </a:solidFill>
              </a:rPr>
              <a:t>то, -либо,   </a:t>
            </a:r>
          </a:p>
          <a:p>
            <a:pPr>
              <a:buNone/>
            </a:pPr>
            <a:r>
              <a:rPr lang="ru-RU" sz="1800" i="1" dirty="0" smtClean="0">
                <a:solidFill>
                  <a:srgbClr val="C00000"/>
                </a:solidFill>
              </a:rPr>
              <a:t> -</a:t>
            </a:r>
            <a:r>
              <a:rPr lang="ru-RU" sz="1800" i="1" dirty="0" err="1" smtClean="0">
                <a:solidFill>
                  <a:srgbClr val="C00000"/>
                </a:solidFill>
              </a:rPr>
              <a:t>нибудь</a:t>
            </a:r>
            <a:r>
              <a:rPr lang="ru-RU" sz="1800" i="1" dirty="0" smtClean="0">
                <a:solidFill>
                  <a:srgbClr val="C00000"/>
                </a:solidFill>
              </a:rPr>
              <a:t> с приставкой кое-.</a:t>
            </a:r>
          </a:p>
          <a:p>
            <a:pPr>
              <a:buNone/>
            </a:pPr>
            <a:endParaRPr lang="ru-RU" sz="1800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000" dirty="0" smtClean="0"/>
              <a:t>1.Поздно вечером … постучался к нам. 2. На берегу реки росла … пышна зелень. 3. Расскажите… о вашей поездке по стране. 4. Мой друг вытащил из шкафа … книгу. 5. Вскоре мы заметили на дороге …. чёрное.</a:t>
            </a:r>
          </a:p>
          <a:p>
            <a:pPr>
              <a:buNone/>
            </a:pPr>
            <a:endParaRPr lang="ru-RU" sz="2000" dirty="0" smtClean="0"/>
          </a:p>
          <a:p>
            <a:pPr>
              <a:buAutoNum type="arabicPeriod" startAt="2"/>
            </a:pPr>
            <a:r>
              <a:rPr lang="ru-RU" sz="1800" i="1" dirty="0" smtClean="0">
                <a:solidFill>
                  <a:srgbClr val="C00000"/>
                </a:solidFill>
              </a:rPr>
              <a:t>Вставьте подходящие по смыслу отрицательные местоимения (без предлога и с предлогом).</a:t>
            </a:r>
          </a:p>
          <a:p>
            <a:pPr>
              <a:buNone/>
            </a:pPr>
            <a:endParaRPr lang="ru-RU" sz="1800" i="1" dirty="0" smtClean="0">
              <a:solidFill>
                <a:srgbClr val="C00000"/>
              </a:solidFill>
            </a:endParaRPr>
          </a:p>
          <a:p>
            <a:pPr marL="457200" indent="-457200">
              <a:buAutoNum type="arabicPeriod"/>
            </a:pPr>
            <a:r>
              <a:rPr lang="ru-RU" sz="2000" dirty="0" smtClean="0"/>
              <a:t>Сообщение не встретило … возражений. 2. Полярники не хотели … слышать о трудностях. 3. Ребята шли к лагерю … не беспокоясь.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857752" y="6572272"/>
            <a:ext cx="4445024" cy="41908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автор: </a:t>
            </a:r>
            <a:r>
              <a:rPr lang="ru-RU" dirty="0" err="1" smtClean="0"/>
              <a:t>Козенко</a:t>
            </a:r>
            <a:r>
              <a:rPr lang="ru-RU" dirty="0" smtClean="0"/>
              <a:t> Татьяна Константиновна</a:t>
            </a:r>
            <a:endParaRPr lang="ru-RU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49051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Выборочный диктант.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142984"/>
            <a:ext cx="7696200" cy="4786346"/>
          </a:xfrm>
        </p:spPr>
        <p:txBody>
          <a:bodyPr/>
          <a:lstStyle/>
          <a:p>
            <a:pPr>
              <a:buNone/>
            </a:pPr>
            <a:r>
              <a:rPr lang="ru-RU" sz="2000" i="1" smtClean="0">
                <a:solidFill>
                  <a:srgbClr val="C00000"/>
                </a:solidFill>
              </a:rPr>
              <a:t>     </a:t>
            </a:r>
          </a:p>
          <a:p>
            <a:pPr>
              <a:buNone/>
            </a:pPr>
            <a:r>
              <a:rPr lang="ru-RU" sz="2000" i="1" smtClean="0">
                <a:solidFill>
                  <a:srgbClr val="C00000"/>
                </a:solidFill>
              </a:rPr>
              <a:t> </a:t>
            </a:r>
            <a:r>
              <a:rPr lang="ru-RU" sz="2000" i="1" dirty="0" smtClean="0">
                <a:solidFill>
                  <a:srgbClr val="C00000"/>
                </a:solidFill>
              </a:rPr>
              <a:t>Выпишите  </a:t>
            </a:r>
            <a:r>
              <a:rPr lang="ru-RU" sz="2000" i="1" dirty="0" smtClean="0">
                <a:solidFill>
                  <a:srgbClr val="C00000"/>
                </a:solidFill>
              </a:rPr>
              <a:t>слова по колонкам: в одну – отрицательные </a:t>
            </a:r>
            <a:r>
              <a:rPr lang="ru-RU" sz="2000" i="1" dirty="0" smtClean="0">
                <a:solidFill>
                  <a:srgbClr val="C00000"/>
                </a:solidFill>
              </a:rPr>
              <a:t> местоимения</a:t>
            </a:r>
            <a:r>
              <a:rPr lang="ru-RU" sz="2000" i="1" dirty="0" smtClean="0">
                <a:solidFill>
                  <a:srgbClr val="C00000"/>
                </a:solidFill>
              </a:rPr>
              <a:t>, в другую – неопределённые</a:t>
            </a:r>
            <a:r>
              <a:rPr lang="ru-RU" sz="2000" i="1" dirty="0" smtClean="0">
                <a:solidFill>
                  <a:srgbClr val="C00000"/>
                </a:solidFill>
              </a:rPr>
              <a:t>.</a:t>
            </a:r>
          </a:p>
          <a:p>
            <a:pPr marL="457200" indent="-457200">
              <a:buNone/>
            </a:pPr>
            <a:r>
              <a:rPr lang="ru-RU" sz="2000" dirty="0" smtClean="0"/>
              <a:t>	1.Никто не отозвался. </a:t>
            </a:r>
          </a:p>
          <a:p>
            <a:pPr marL="457200" indent="-457200">
              <a:buNone/>
            </a:pPr>
            <a:r>
              <a:rPr lang="ru-RU" sz="2000" dirty="0" smtClean="0"/>
              <a:t>	</a:t>
            </a:r>
            <a:r>
              <a:rPr lang="ru-RU" sz="2000" dirty="0" smtClean="0"/>
              <a:t>2. Потом очень далеко откликнулся чей-то голос.         3. Жил некто человек безродный, одинокий.                  4. В синеватой дали ничто не шевелилось.</a:t>
            </a:r>
          </a:p>
          <a:p>
            <a:pPr marL="457200" indent="-457200">
              <a:buNone/>
            </a:pPr>
            <a:r>
              <a:rPr lang="ru-RU" sz="2000" dirty="0" smtClean="0"/>
              <a:t>	</a:t>
            </a:r>
            <a:r>
              <a:rPr lang="ru-RU" sz="2000" dirty="0" smtClean="0"/>
              <a:t>5. Герой увидел нечто сказочное по своей красоте.        6. Пугачёв посмотрел на меня с удивлением и ничего     не отвечал. </a:t>
            </a:r>
          </a:p>
          <a:p>
            <a:pPr marL="457200" indent="-457200">
              <a:buNone/>
            </a:pPr>
            <a:r>
              <a:rPr lang="ru-RU" sz="2000" dirty="0" smtClean="0"/>
              <a:t>	</a:t>
            </a:r>
            <a:r>
              <a:rPr lang="ru-RU" sz="2000" dirty="0" smtClean="0"/>
              <a:t>7. Через некоторое время небольшая группа павианов появилась и направилась к вагончику. </a:t>
            </a:r>
          </a:p>
          <a:p>
            <a:pPr marL="457200" indent="-457200"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  8. Через несколько дней экспедиция была закончена.</a:t>
            </a:r>
            <a:endParaRPr lang="ru-RU" sz="2000" dirty="0" smtClean="0"/>
          </a:p>
          <a:p>
            <a:endParaRPr lang="ru-RU" sz="2000" i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41786" y="6572272"/>
            <a:ext cx="4802214" cy="28572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автор: </a:t>
            </a:r>
            <a:r>
              <a:rPr lang="ru-RU" dirty="0" err="1" smtClean="0"/>
              <a:t>Козенко</a:t>
            </a:r>
            <a:r>
              <a:rPr lang="ru-RU" dirty="0" smtClean="0"/>
              <a:t> Татьяна Константиновна</a:t>
            </a:r>
            <a:endParaRPr lang="ru-RU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870700" cy="5334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990000"/>
                </a:solidFill>
              </a:rPr>
              <a:t>Что такое местоимение?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534400" cy="1981200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часть речи, которая указывает на предметы, признаки и количества, но не называет их.</a:t>
            </a:r>
          </a:p>
          <a:p>
            <a:pPr algn="ctr" eaLnBrk="1" hangingPunct="1"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endParaRPr lang="ru-RU" sz="800" dirty="0" smtClean="0"/>
          </a:p>
          <a:p>
            <a:pPr eaLnBrk="1" hangingPunct="1">
              <a:buFontTx/>
              <a:buNone/>
            </a:pPr>
            <a:r>
              <a:rPr lang="ru-RU" dirty="0" smtClean="0"/>
              <a:t> 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075545" y="6594764"/>
            <a:ext cx="5054600" cy="2286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автор: Козенко Татьяна Константиновна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6870700" cy="762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990000"/>
                </a:solidFill>
              </a:rPr>
              <a:t>Каким членом предложения может быть местоимение?</a:t>
            </a:r>
            <a:endParaRPr lang="ru-RU" sz="3200" b="1" dirty="0">
              <a:solidFill>
                <a:srgbClr val="99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7696200" cy="3657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предложении местоимения обычно бывают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подлежащими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дополнениями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определениями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241800" y="6477000"/>
            <a:ext cx="4902200" cy="381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автор: Козенко Татьяна Константиновна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6248" y="2071678"/>
            <a:ext cx="4857752" cy="32316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rgbClr val="660066"/>
                </a:solidFill>
              </a:rPr>
              <a:t>Свой своему всегда поможет.</a:t>
            </a:r>
          </a:p>
          <a:p>
            <a:endParaRPr lang="ru-RU" sz="2400" i="1" dirty="0" smtClean="0">
              <a:solidFill>
                <a:srgbClr val="660066"/>
              </a:solidFill>
            </a:endParaRPr>
          </a:p>
          <a:p>
            <a:endParaRPr lang="ru-RU" sz="2400" i="1" dirty="0">
              <a:solidFill>
                <a:srgbClr val="660066"/>
              </a:solidFill>
            </a:endParaRPr>
          </a:p>
          <a:p>
            <a:r>
              <a:rPr lang="ru-RU" sz="2400" i="1" dirty="0" smtClean="0">
                <a:solidFill>
                  <a:srgbClr val="660066"/>
                </a:solidFill>
              </a:rPr>
              <a:t>Я иду к нему.</a:t>
            </a:r>
            <a:endParaRPr lang="ru-RU" sz="2400" i="1" dirty="0">
              <a:solidFill>
                <a:srgbClr val="660066"/>
              </a:solidFill>
            </a:endParaRPr>
          </a:p>
          <a:p>
            <a:endParaRPr lang="ru-RU" sz="2400" i="1" dirty="0" smtClean="0">
              <a:solidFill>
                <a:srgbClr val="660066"/>
              </a:solidFill>
            </a:endParaRPr>
          </a:p>
          <a:p>
            <a:r>
              <a:rPr lang="ru-RU" sz="2400" i="1" dirty="0" smtClean="0">
                <a:solidFill>
                  <a:srgbClr val="660066"/>
                </a:solidFill>
              </a:rPr>
              <a:t>Всякий кулик своё болото хвалит.</a:t>
            </a:r>
          </a:p>
          <a:p>
            <a:endParaRPr lang="ru-RU" dirty="0"/>
          </a:p>
          <a:p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357686" y="2500306"/>
            <a:ext cx="92869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429256" y="3571876"/>
            <a:ext cx="928694" cy="158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олилиния 9"/>
          <p:cNvSpPr/>
          <p:nvPr/>
        </p:nvSpPr>
        <p:spPr>
          <a:xfrm>
            <a:off x="4429124" y="4286256"/>
            <a:ext cx="904351" cy="70338"/>
          </a:xfrm>
          <a:custGeom>
            <a:avLst/>
            <a:gdLst>
              <a:gd name="connsiteX0" fmla="*/ 0 w 904351"/>
              <a:gd name="connsiteY0" fmla="*/ 10048 h 70338"/>
              <a:gd name="connsiteX1" fmla="*/ 70338 w 904351"/>
              <a:gd name="connsiteY1" fmla="*/ 0 h 70338"/>
              <a:gd name="connsiteX2" fmla="*/ 200967 w 904351"/>
              <a:gd name="connsiteY2" fmla="*/ 20097 h 70338"/>
              <a:gd name="connsiteX3" fmla="*/ 211015 w 904351"/>
              <a:gd name="connsiteY3" fmla="*/ 50242 h 70338"/>
              <a:gd name="connsiteX4" fmla="*/ 241160 w 904351"/>
              <a:gd name="connsiteY4" fmla="*/ 60290 h 70338"/>
              <a:gd name="connsiteX5" fmla="*/ 361740 w 904351"/>
              <a:gd name="connsiteY5" fmla="*/ 40193 h 70338"/>
              <a:gd name="connsiteX6" fmla="*/ 422031 w 904351"/>
              <a:gd name="connsiteY6" fmla="*/ 20097 h 70338"/>
              <a:gd name="connsiteX7" fmla="*/ 512466 w 904351"/>
              <a:gd name="connsiteY7" fmla="*/ 30145 h 70338"/>
              <a:gd name="connsiteX8" fmla="*/ 532562 w 904351"/>
              <a:gd name="connsiteY8" fmla="*/ 60290 h 70338"/>
              <a:gd name="connsiteX9" fmla="*/ 562707 w 904351"/>
              <a:gd name="connsiteY9" fmla="*/ 70338 h 70338"/>
              <a:gd name="connsiteX10" fmla="*/ 653143 w 904351"/>
              <a:gd name="connsiteY10" fmla="*/ 50242 h 70338"/>
              <a:gd name="connsiteX11" fmla="*/ 683288 w 904351"/>
              <a:gd name="connsiteY11" fmla="*/ 30145 h 70338"/>
              <a:gd name="connsiteX12" fmla="*/ 713433 w 904351"/>
              <a:gd name="connsiteY12" fmla="*/ 20097 h 70338"/>
              <a:gd name="connsiteX13" fmla="*/ 813916 w 904351"/>
              <a:gd name="connsiteY13" fmla="*/ 40193 h 70338"/>
              <a:gd name="connsiteX14" fmla="*/ 904351 w 904351"/>
              <a:gd name="connsiteY14" fmla="*/ 60290 h 7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04351" h="70338">
                <a:moveTo>
                  <a:pt x="0" y="10048"/>
                </a:moveTo>
                <a:cubicBezTo>
                  <a:pt x="23446" y="6699"/>
                  <a:pt x="46654" y="0"/>
                  <a:pt x="70338" y="0"/>
                </a:cubicBezTo>
                <a:cubicBezTo>
                  <a:pt x="148058" y="0"/>
                  <a:pt x="149367" y="2896"/>
                  <a:pt x="200967" y="20097"/>
                </a:cubicBezTo>
                <a:cubicBezTo>
                  <a:pt x="204316" y="30145"/>
                  <a:pt x="203525" y="42752"/>
                  <a:pt x="211015" y="50242"/>
                </a:cubicBezTo>
                <a:cubicBezTo>
                  <a:pt x="218505" y="57732"/>
                  <a:pt x="230592" y="60995"/>
                  <a:pt x="241160" y="60290"/>
                </a:cubicBezTo>
                <a:cubicBezTo>
                  <a:pt x="281818" y="57579"/>
                  <a:pt x="321963" y="49032"/>
                  <a:pt x="361740" y="40193"/>
                </a:cubicBezTo>
                <a:cubicBezTo>
                  <a:pt x="382420" y="35598"/>
                  <a:pt x="422031" y="20097"/>
                  <a:pt x="422031" y="20097"/>
                </a:cubicBezTo>
                <a:cubicBezTo>
                  <a:pt x="452176" y="23446"/>
                  <a:pt x="483962" y="19780"/>
                  <a:pt x="512466" y="30145"/>
                </a:cubicBezTo>
                <a:cubicBezTo>
                  <a:pt x="523815" y="34272"/>
                  <a:pt x="523132" y="52746"/>
                  <a:pt x="532562" y="60290"/>
                </a:cubicBezTo>
                <a:cubicBezTo>
                  <a:pt x="540833" y="66907"/>
                  <a:pt x="552659" y="66989"/>
                  <a:pt x="562707" y="70338"/>
                </a:cubicBezTo>
                <a:cubicBezTo>
                  <a:pt x="592852" y="63639"/>
                  <a:pt x="623847" y="60007"/>
                  <a:pt x="653143" y="50242"/>
                </a:cubicBezTo>
                <a:cubicBezTo>
                  <a:pt x="664600" y="46423"/>
                  <a:pt x="672486" y="35546"/>
                  <a:pt x="683288" y="30145"/>
                </a:cubicBezTo>
                <a:cubicBezTo>
                  <a:pt x="692762" y="25408"/>
                  <a:pt x="703385" y="23446"/>
                  <a:pt x="713433" y="20097"/>
                </a:cubicBezTo>
                <a:cubicBezTo>
                  <a:pt x="734270" y="23570"/>
                  <a:pt x="789933" y="31199"/>
                  <a:pt x="813916" y="40193"/>
                </a:cubicBezTo>
                <a:cubicBezTo>
                  <a:pt x="887480" y="67779"/>
                  <a:pt x="818569" y="60290"/>
                  <a:pt x="904351" y="6029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олилиния 10"/>
          <p:cNvSpPr/>
          <p:nvPr/>
        </p:nvSpPr>
        <p:spPr>
          <a:xfrm>
            <a:off x="6357950" y="4286256"/>
            <a:ext cx="904351" cy="70338"/>
          </a:xfrm>
          <a:custGeom>
            <a:avLst/>
            <a:gdLst>
              <a:gd name="connsiteX0" fmla="*/ 0 w 904351"/>
              <a:gd name="connsiteY0" fmla="*/ 10048 h 70338"/>
              <a:gd name="connsiteX1" fmla="*/ 70338 w 904351"/>
              <a:gd name="connsiteY1" fmla="*/ 0 h 70338"/>
              <a:gd name="connsiteX2" fmla="*/ 200967 w 904351"/>
              <a:gd name="connsiteY2" fmla="*/ 20097 h 70338"/>
              <a:gd name="connsiteX3" fmla="*/ 211015 w 904351"/>
              <a:gd name="connsiteY3" fmla="*/ 50242 h 70338"/>
              <a:gd name="connsiteX4" fmla="*/ 241160 w 904351"/>
              <a:gd name="connsiteY4" fmla="*/ 60290 h 70338"/>
              <a:gd name="connsiteX5" fmla="*/ 361740 w 904351"/>
              <a:gd name="connsiteY5" fmla="*/ 40193 h 70338"/>
              <a:gd name="connsiteX6" fmla="*/ 422031 w 904351"/>
              <a:gd name="connsiteY6" fmla="*/ 20097 h 70338"/>
              <a:gd name="connsiteX7" fmla="*/ 512466 w 904351"/>
              <a:gd name="connsiteY7" fmla="*/ 30145 h 70338"/>
              <a:gd name="connsiteX8" fmla="*/ 532562 w 904351"/>
              <a:gd name="connsiteY8" fmla="*/ 60290 h 70338"/>
              <a:gd name="connsiteX9" fmla="*/ 562707 w 904351"/>
              <a:gd name="connsiteY9" fmla="*/ 70338 h 70338"/>
              <a:gd name="connsiteX10" fmla="*/ 653143 w 904351"/>
              <a:gd name="connsiteY10" fmla="*/ 50242 h 70338"/>
              <a:gd name="connsiteX11" fmla="*/ 683288 w 904351"/>
              <a:gd name="connsiteY11" fmla="*/ 30145 h 70338"/>
              <a:gd name="connsiteX12" fmla="*/ 713433 w 904351"/>
              <a:gd name="connsiteY12" fmla="*/ 20097 h 70338"/>
              <a:gd name="connsiteX13" fmla="*/ 813916 w 904351"/>
              <a:gd name="connsiteY13" fmla="*/ 40193 h 70338"/>
              <a:gd name="connsiteX14" fmla="*/ 904351 w 904351"/>
              <a:gd name="connsiteY14" fmla="*/ 60290 h 7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04351" h="70338">
                <a:moveTo>
                  <a:pt x="0" y="10048"/>
                </a:moveTo>
                <a:cubicBezTo>
                  <a:pt x="23446" y="6699"/>
                  <a:pt x="46654" y="0"/>
                  <a:pt x="70338" y="0"/>
                </a:cubicBezTo>
                <a:cubicBezTo>
                  <a:pt x="148058" y="0"/>
                  <a:pt x="149367" y="2896"/>
                  <a:pt x="200967" y="20097"/>
                </a:cubicBezTo>
                <a:cubicBezTo>
                  <a:pt x="204316" y="30145"/>
                  <a:pt x="203525" y="42752"/>
                  <a:pt x="211015" y="50242"/>
                </a:cubicBezTo>
                <a:cubicBezTo>
                  <a:pt x="218505" y="57732"/>
                  <a:pt x="230592" y="60995"/>
                  <a:pt x="241160" y="60290"/>
                </a:cubicBezTo>
                <a:cubicBezTo>
                  <a:pt x="281818" y="57579"/>
                  <a:pt x="321963" y="49032"/>
                  <a:pt x="361740" y="40193"/>
                </a:cubicBezTo>
                <a:cubicBezTo>
                  <a:pt x="382420" y="35598"/>
                  <a:pt x="422031" y="20097"/>
                  <a:pt x="422031" y="20097"/>
                </a:cubicBezTo>
                <a:cubicBezTo>
                  <a:pt x="452176" y="23446"/>
                  <a:pt x="483962" y="19780"/>
                  <a:pt x="512466" y="30145"/>
                </a:cubicBezTo>
                <a:cubicBezTo>
                  <a:pt x="523815" y="34272"/>
                  <a:pt x="523132" y="52746"/>
                  <a:pt x="532562" y="60290"/>
                </a:cubicBezTo>
                <a:cubicBezTo>
                  <a:pt x="540833" y="66907"/>
                  <a:pt x="552659" y="66989"/>
                  <a:pt x="562707" y="70338"/>
                </a:cubicBezTo>
                <a:cubicBezTo>
                  <a:pt x="592852" y="63639"/>
                  <a:pt x="623847" y="60007"/>
                  <a:pt x="653143" y="50242"/>
                </a:cubicBezTo>
                <a:cubicBezTo>
                  <a:pt x="664600" y="46423"/>
                  <a:pt x="672486" y="35546"/>
                  <a:pt x="683288" y="30145"/>
                </a:cubicBezTo>
                <a:cubicBezTo>
                  <a:pt x="692762" y="25408"/>
                  <a:pt x="703385" y="23446"/>
                  <a:pt x="713433" y="20097"/>
                </a:cubicBezTo>
                <a:cubicBezTo>
                  <a:pt x="734270" y="23570"/>
                  <a:pt x="789933" y="31199"/>
                  <a:pt x="813916" y="40193"/>
                </a:cubicBezTo>
                <a:cubicBezTo>
                  <a:pt x="887480" y="67779"/>
                  <a:pt x="818569" y="60290"/>
                  <a:pt x="904351" y="6029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6870700" cy="762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990000"/>
                </a:solidFill>
              </a:rPr>
              <a:t>Какие грамматические признаки имеют местоимения?</a:t>
            </a:r>
            <a:endParaRPr lang="ru-RU" sz="3200" b="1" dirty="0">
              <a:solidFill>
                <a:srgbClr val="99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Местоимения, как правило, изменяются по падежам.</a:t>
            </a:r>
          </a:p>
          <a:p>
            <a:pPr algn="ctr">
              <a:buNone/>
            </a:pPr>
            <a:r>
              <a:rPr lang="ru-RU" dirty="0" smtClean="0"/>
              <a:t>Есть местоимения, которые, кроме того, изменяются по родам и числам.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241800" y="6442364"/>
            <a:ext cx="4902200" cy="381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автор: Козенко Татьяна Константиновна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/>
          </p:cNvPr>
          <p:cNvSpPr/>
          <p:nvPr/>
        </p:nvSpPr>
        <p:spPr>
          <a:xfrm>
            <a:off x="360218" y="1295400"/>
            <a:ext cx="2133600" cy="533400"/>
          </a:xfrm>
          <a:prstGeom prst="roundRect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Возвратные</a:t>
            </a:r>
            <a:endParaRPr lang="ru-RU" dirty="0"/>
          </a:p>
        </p:txBody>
      </p:sp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3491345" y="3048000"/>
            <a:ext cx="2133600" cy="533400"/>
          </a:xfrm>
          <a:prstGeom prst="roundRect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Личные</a:t>
            </a:r>
            <a:endParaRPr lang="ru-RU" dirty="0"/>
          </a:p>
        </p:txBody>
      </p:sp>
      <p:sp>
        <p:nvSpPr>
          <p:cNvPr id="4" name="Скругленный прямоугольник 3">
            <a:hlinkClick r:id="rId4" action="ppaction://hlinksldjump"/>
          </p:cNvPr>
          <p:cNvSpPr/>
          <p:nvPr/>
        </p:nvSpPr>
        <p:spPr>
          <a:xfrm>
            <a:off x="325582" y="2438400"/>
            <a:ext cx="2895600" cy="609600"/>
          </a:xfrm>
          <a:prstGeom prst="roundRect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Вопросительные</a:t>
            </a:r>
            <a:endParaRPr lang="ru-RU" dirty="0"/>
          </a:p>
        </p:txBody>
      </p:sp>
      <p:sp>
        <p:nvSpPr>
          <p:cNvPr id="5" name="Скругленный прямоугольник 4">
            <a:hlinkClick r:id="rId5" action="ppaction://hlinksldjump"/>
          </p:cNvPr>
          <p:cNvSpPr/>
          <p:nvPr/>
        </p:nvSpPr>
        <p:spPr>
          <a:xfrm>
            <a:off x="6504709" y="1267691"/>
            <a:ext cx="2133600" cy="533400"/>
          </a:xfrm>
          <a:prstGeom prst="roundRect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Относительные</a:t>
            </a:r>
            <a:endParaRPr lang="ru-RU" dirty="0"/>
          </a:p>
        </p:txBody>
      </p:sp>
      <p:sp>
        <p:nvSpPr>
          <p:cNvPr id="6" name="Скругленный прямоугольник 5">
            <a:hlinkClick r:id="rId6" action="ppaction://hlinksldjump"/>
          </p:cNvPr>
          <p:cNvSpPr/>
          <p:nvPr/>
        </p:nvSpPr>
        <p:spPr>
          <a:xfrm>
            <a:off x="6096000" y="2438400"/>
            <a:ext cx="2590800" cy="533400"/>
          </a:xfrm>
          <a:prstGeom prst="roundRect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Неопределённые</a:t>
            </a:r>
            <a:endParaRPr lang="ru-RU" dirty="0"/>
          </a:p>
        </p:txBody>
      </p:sp>
      <p:sp>
        <p:nvSpPr>
          <p:cNvPr id="9" name="Скругленный прямоугольник 8">
            <a:hlinkClick r:id="rId6" action="ppaction://hlinksldjump"/>
          </p:cNvPr>
          <p:cNvSpPr/>
          <p:nvPr/>
        </p:nvSpPr>
        <p:spPr>
          <a:xfrm>
            <a:off x="360218" y="3733800"/>
            <a:ext cx="2590800" cy="533400"/>
          </a:xfrm>
          <a:prstGeom prst="roundRect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Неопределённые</a:t>
            </a:r>
            <a:endParaRPr lang="ru-RU" dirty="0"/>
          </a:p>
        </p:txBody>
      </p:sp>
      <p:sp>
        <p:nvSpPr>
          <p:cNvPr id="10" name="Скругленный прямоугольник 9">
            <a:hlinkClick r:id="rId7" action="ppaction://hlinksldjump"/>
          </p:cNvPr>
          <p:cNvSpPr/>
          <p:nvPr/>
        </p:nvSpPr>
        <p:spPr>
          <a:xfrm>
            <a:off x="332509" y="5181600"/>
            <a:ext cx="2590800" cy="533400"/>
          </a:xfrm>
          <a:prstGeom prst="roundRect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Притяжательные</a:t>
            </a:r>
            <a:endParaRPr lang="ru-RU" dirty="0"/>
          </a:p>
        </p:txBody>
      </p:sp>
      <p:sp>
        <p:nvSpPr>
          <p:cNvPr id="11" name="Скругленный прямоугольник 10">
            <a:hlinkClick r:id="rId8" action="ppaction://hlinksldjump"/>
          </p:cNvPr>
          <p:cNvSpPr/>
          <p:nvPr/>
        </p:nvSpPr>
        <p:spPr>
          <a:xfrm>
            <a:off x="6096000" y="3581400"/>
            <a:ext cx="2590800" cy="533400"/>
          </a:xfrm>
          <a:prstGeom prst="roundRect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Отрицательные</a:t>
            </a:r>
            <a:endParaRPr lang="ru-RU" dirty="0"/>
          </a:p>
        </p:txBody>
      </p:sp>
      <p:sp>
        <p:nvSpPr>
          <p:cNvPr id="12" name="Скругленный прямоугольник 11">
            <a:hlinkClick r:id="rId9" action="ppaction://hlinksldjump"/>
          </p:cNvPr>
          <p:cNvSpPr/>
          <p:nvPr/>
        </p:nvSpPr>
        <p:spPr>
          <a:xfrm>
            <a:off x="6075218" y="5119255"/>
            <a:ext cx="2590800" cy="533400"/>
          </a:xfrm>
          <a:prstGeom prst="roundRect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Указательные</a:t>
            </a:r>
            <a:endParaRPr lang="ru-RU" dirty="0"/>
          </a:p>
        </p:txBody>
      </p:sp>
      <p:sp>
        <p:nvSpPr>
          <p:cNvPr id="13" name="Скругленный прямоугольник 12">
            <a:hlinkClick r:id="rId10" action="ppaction://hlinksldjump"/>
          </p:cNvPr>
          <p:cNvSpPr/>
          <p:nvPr/>
        </p:nvSpPr>
        <p:spPr>
          <a:xfrm>
            <a:off x="3286116" y="4357694"/>
            <a:ext cx="2590800" cy="533400"/>
          </a:xfrm>
          <a:prstGeom prst="roundRect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Определительные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685800"/>
          </a:xfrm>
        </p:spPr>
        <p:txBody>
          <a:bodyPr/>
          <a:lstStyle/>
          <a:p>
            <a:r>
              <a:rPr lang="ru-RU" dirty="0" smtClean="0">
                <a:solidFill>
                  <a:srgbClr val="990000"/>
                </a:solidFill>
              </a:rPr>
              <a:t>Разряды местоимений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4551218" y="6477000"/>
            <a:ext cx="4673600" cy="381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автор: Козенко Татьяна Константиновна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99060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990000"/>
                </a:solidFill>
              </a:rPr>
              <a:t>Личные местоимения</a:t>
            </a:r>
            <a:br>
              <a:rPr lang="ru-RU" sz="3200" b="1" dirty="0" smtClean="0">
                <a:solidFill>
                  <a:srgbClr val="990000"/>
                </a:solidFill>
              </a:rPr>
            </a:br>
            <a:r>
              <a:rPr lang="ru-RU" sz="3200" b="1" dirty="0" smtClean="0">
                <a:solidFill>
                  <a:srgbClr val="990000"/>
                </a:solidFill>
              </a:rPr>
              <a:t>Склонение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81000" y="1447800"/>
          <a:ext cx="8458201" cy="42915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1200"/>
                <a:gridCol w="1143000"/>
                <a:gridCol w="914400"/>
                <a:gridCol w="914400"/>
                <a:gridCol w="914400"/>
                <a:gridCol w="1687498"/>
                <a:gridCol w="903303"/>
              </a:tblGrid>
              <a:tr h="67624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Падеж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r>
                        <a:rPr lang="ru-RU" sz="2400" baseline="0" dirty="0" smtClean="0"/>
                        <a:t> лицо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400" baseline="0" dirty="0" smtClean="0"/>
                        <a:t> 2 лицо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400" dirty="0" smtClean="0"/>
                        <a:t>3 лицо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63647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Именительный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Он, она, оно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Они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009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Родительный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Меня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тебя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Его, её, его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Их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009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Дательный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Мне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тебе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ему, ей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009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Винительный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меня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тебя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Её, его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Их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009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Творительный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мной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Нами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тобой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вами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Ею, им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Ими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647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Предложный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Обо мне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 нас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 тебе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 вас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 ней, о нём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 них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276436" y="6476999"/>
            <a:ext cx="4902200" cy="39485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автор: Козенко Татьяна Константиновна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857224" y="1285860"/>
            <a:ext cx="7197436" cy="5181600"/>
            <a:chOff x="1371600" y="1066800"/>
            <a:chExt cx="6229350" cy="419100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066800"/>
              <a:ext cx="6229350" cy="41910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3433452" y="4611469"/>
              <a:ext cx="3576975" cy="52276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Ты- мне,я –тебе!</a:t>
              </a:r>
              <a:endParaRPr lang="ru-RU" sz="36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6870700" cy="9144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9933FF"/>
                </a:solidFill>
              </a:rPr>
              <a:t/>
            </a:r>
            <a:br>
              <a:rPr lang="ru-RU" sz="3600" dirty="0" smtClean="0">
                <a:solidFill>
                  <a:srgbClr val="9933FF"/>
                </a:solidFill>
              </a:rPr>
            </a:br>
            <a:r>
              <a:rPr lang="ru-RU" sz="3600" dirty="0" smtClean="0">
                <a:solidFill>
                  <a:srgbClr val="9933FF"/>
                </a:solidFill>
              </a:rPr>
              <a:t/>
            </a:r>
            <a:br>
              <a:rPr lang="ru-RU" sz="3600" dirty="0" smtClean="0">
                <a:solidFill>
                  <a:srgbClr val="9933FF"/>
                </a:solidFill>
              </a:rPr>
            </a:br>
            <a:r>
              <a:rPr lang="ru-RU" sz="3600" dirty="0" smtClean="0">
                <a:solidFill>
                  <a:srgbClr val="9933FF"/>
                </a:solidFill>
              </a:rPr>
              <a:t/>
            </a:r>
            <a:br>
              <a:rPr lang="ru-RU" sz="3600" dirty="0" smtClean="0">
                <a:solidFill>
                  <a:srgbClr val="9933FF"/>
                </a:solidFill>
              </a:rPr>
            </a:br>
            <a:r>
              <a:rPr lang="ru-RU" sz="3600" dirty="0" smtClean="0">
                <a:solidFill>
                  <a:srgbClr val="9933FF"/>
                </a:solidFill>
              </a:rPr>
              <a:t/>
            </a:r>
            <a:br>
              <a:rPr lang="ru-RU" sz="3600" dirty="0" smtClean="0">
                <a:solidFill>
                  <a:srgbClr val="9933FF"/>
                </a:solidFill>
              </a:rPr>
            </a:br>
            <a:r>
              <a:rPr lang="ru-RU" sz="3600" dirty="0" smtClean="0">
                <a:solidFill>
                  <a:srgbClr val="9933FF"/>
                </a:solidFill>
              </a:rPr>
              <a:t/>
            </a:r>
            <a:br>
              <a:rPr lang="ru-RU" sz="3600" dirty="0" smtClean="0">
                <a:solidFill>
                  <a:srgbClr val="9933FF"/>
                </a:solidFill>
              </a:rPr>
            </a:br>
            <a:r>
              <a:rPr lang="ru-RU" sz="3600" dirty="0" smtClean="0">
                <a:solidFill>
                  <a:srgbClr val="9933FF"/>
                </a:solidFill>
              </a:rPr>
              <a:t/>
            </a:r>
            <a:br>
              <a:rPr lang="ru-RU" sz="3600" dirty="0" smtClean="0">
                <a:solidFill>
                  <a:srgbClr val="9933FF"/>
                </a:solidFill>
              </a:rPr>
            </a:br>
            <a:r>
              <a:rPr lang="ru-RU" sz="3600" dirty="0" smtClean="0">
                <a:solidFill>
                  <a:srgbClr val="9933FF"/>
                </a:solidFill>
              </a:rPr>
              <a:t/>
            </a:r>
            <a:br>
              <a:rPr lang="ru-RU" sz="3600" dirty="0" smtClean="0">
                <a:solidFill>
                  <a:srgbClr val="9933FF"/>
                </a:solidFill>
              </a:rPr>
            </a:br>
            <a:r>
              <a:rPr lang="ru-RU" sz="3600" dirty="0" smtClean="0">
                <a:solidFill>
                  <a:srgbClr val="9933FF"/>
                </a:solidFill>
              </a:rPr>
              <a:t/>
            </a:r>
            <a:br>
              <a:rPr lang="ru-RU" sz="3600" dirty="0" smtClean="0">
                <a:solidFill>
                  <a:srgbClr val="9933FF"/>
                </a:solidFill>
              </a:rPr>
            </a:br>
            <a:r>
              <a:rPr lang="ru-RU" sz="3600" dirty="0" smtClean="0">
                <a:solidFill>
                  <a:srgbClr val="9933FF"/>
                </a:solidFill>
              </a:rPr>
              <a:t/>
            </a:r>
            <a:br>
              <a:rPr lang="ru-RU" sz="3600" dirty="0" smtClean="0">
                <a:solidFill>
                  <a:srgbClr val="9933FF"/>
                </a:solidFill>
              </a:rPr>
            </a:br>
            <a:r>
              <a:rPr lang="ru-RU" sz="3600" dirty="0" smtClean="0">
                <a:solidFill>
                  <a:srgbClr val="9933FF"/>
                </a:solidFill>
              </a:rPr>
              <a:t/>
            </a:r>
            <a:br>
              <a:rPr lang="ru-RU" sz="3600" dirty="0" smtClean="0">
                <a:solidFill>
                  <a:srgbClr val="9933FF"/>
                </a:solidFill>
              </a:rPr>
            </a:br>
            <a:r>
              <a:rPr lang="ru-RU" sz="3600" dirty="0" smtClean="0">
                <a:solidFill>
                  <a:srgbClr val="9933FF"/>
                </a:solidFill>
              </a:rPr>
              <a:t/>
            </a:r>
            <a:br>
              <a:rPr lang="ru-RU" sz="3600" dirty="0" smtClean="0">
                <a:solidFill>
                  <a:srgbClr val="9933FF"/>
                </a:solidFill>
              </a:rPr>
            </a:br>
            <a:r>
              <a:rPr lang="ru-RU" sz="3600" dirty="0" smtClean="0">
                <a:solidFill>
                  <a:srgbClr val="9933FF"/>
                </a:solidFill>
              </a:rPr>
              <a:t/>
            </a:r>
            <a:br>
              <a:rPr lang="ru-RU" sz="3600" dirty="0" smtClean="0">
                <a:solidFill>
                  <a:srgbClr val="9933FF"/>
                </a:solidFill>
              </a:rPr>
            </a:br>
            <a:r>
              <a:rPr lang="ru-RU" sz="3600" dirty="0" smtClean="0">
                <a:solidFill>
                  <a:srgbClr val="9933FF"/>
                </a:solidFill>
              </a:rPr>
              <a:t/>
            </a:r>
            <a:br>
              <a:rPr lang="ru-RU" sz="3600" dirty="0" smtClean="0">
                <a:solidFill>
                  <a:srgbClr val="9933FF"/>
                </a:solidFill>
              </a:rPr>
            </a:br>
            <a:r>
              <a:rPr lang="ru-RU" sz="3600" dirty="0" smtClean="0">
                <a:solidFill>
                  <a:srgbClr val="9933FF"/>
                </a:solidFill>
              </a:rPr>
              <a:t/>
            </a:r>
            <a:br>
              <a:rPr lang="ru-RU" sz="3600" dirty="0" smtClean="0">
                <a:solidFill>
                  <a:srgbClr val="9933FF"/>
                </a:solidFill>
              </a:rPr>
            </a:br>
            <a:r>
              <a:rPr lang="ru-RU" sz="3600" dirty="0" smtClean="0">
                <a:solidFill>
                  <a:srgbClr val="9933FF"/>
                </a:solidFill>
              </a:rPr>
              <a:t/>
            </a:r>
            <a:br>
              <a:rPr lang="ru-RU" sz="3600" dirty="0" smtClean="0">
                <a:solidFill>
                  <a:srgbClr val="9933FF"/>
                </a:solidFill>
              </a:rPr>
            </a:br>
            <a:r>
              <a:rPr lang="ru-RU" sz="3600" b="1" dirty="0" smtClean="0">
                <a:solidFill>
                  <a:srgbClr val="990000"/>
                </a:solidFill>
              </a:rPr>
              <a:t>Личные местоимения</a:t>
            </a:r>
            <a:br>
              <a:rPr lang="ru-RU" sz="3600" b="1" dirty="0" smtClean="0">
                <a:solidFill>
                  <a:srgbClr val="990000"/>
                </a:solidFill>
              </a:rPr>
            </a:br>
            <a:r>
              <a:rPr lang="ru-RU" sz="3600" b="1" dirty="0" smtClean="0">
                <a:solidFill>
                  <a:srgbClr val="990000"/>
                </a:solidFill>
              </a:rPr>
              <a:t/>
            </a:r>
            <a:br>
              <a:rPr lang="ru-RU" sz="3600" b="1" dirty="0" smtClean="0">
                <a:solidFill>
                  <a:srgbClr val="990000"/>
                </a:solidFill>
              </a:rPr>
            </a:br>
            <a:endParaRPr lang="ru-RU" sz="3600" b="1" dirty="0" smtClean="0">
              <a:solidFill>
                <a:srgbClr val="99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09600" y="2133600"/>
          <a:ext cx="7848600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2788"/>
                <a:gridCol w="4099612"/>
                <a:gridCol w="26162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9113D7"/>
                          </a:solidFill>
                        </a:rPr>
                        <a:t>Единственное число</a:t>
                      </a:r>
                      <a:endParaRPr lang="ru-RU" sz="2400" dirty="0">
                        <a:solidFill>
                          <a:srgbClr val="9113D7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9113D7"/>
                          </a:solidFill>
                        </a:rPr>
                        <a:t>Множественное число</a:t>
                      </a:r>
                      <a:endParaRPr lang="ru-RU" sz="2400" dirty="0">
                        <a:solidFill>
                          <a:srgbClr val="9113D7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</a:t>
                      </a:r>
                      <a:r>
                        <a:rPr lang="ru-RU" sz="2000" baseline="0" dirty="0" smtClean="0"/>
                        <a:t> лицо</a:t>
                      </a:r>
                      <a:endParaRPr lang="ru-RU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Я</a:t>
                      </a:r>
                      <a:endParaRPr lang="ru-RU" sz="4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Мы</a:t>
                      </a:r>
                      <a:endParaRPr lang="ru-RU" sz="4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 лицо</a:t>
                      </a:r>
                      <a:endParaRPr lang="ru-RU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Ты</a:t>
                      </a:r>
                      <a:endParaRPr lang="ru-RU" sz="4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Вы</a:t>
                      </a:r>
                      <a:endParaRPr lang="ru-RU" sz="4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 лицо</a:t>
                      </a:r>
                      <a:endParaRPr lang="ru-RU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Он,она,оно</a:t>
                      </a:r>
                      <a:endParaRPr lang="ru-RU" sz="4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Они</a:t>
                      </a:r>
                      <a:endParaRPr lang="ru-RU" sz="4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620"/>
          <a:stretch/>
        </p:blipFill>
        <p:spPr bwMode="auto">
          <a:xfrm>
            <a:off x="1143000" y="775855"/>
            <a:ext cx="6671766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798455" y="6477000"/>
            <a:ext cx="5359400" cy="4572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автор: Козенко Татьяна Константиновна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6870700" cy="6096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990000"/>
                </a:solidFill>
              </a:rPr>
              <a:t>Возвратное местоимение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990600"/>
            <a:ext cx="37338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800" dirty="0" smtClean="0"/>
              <a:t>Себя</a:t>
            </a:r>
            <a:endParaRPr lang="ru-RU" sz="8800" dirty="0"/>
          </a:p>
        </p:txBody>
      </p:sp>
      <p:sp>
        <p:nvSpPr>
          <p:cNvPr id="5" name="TextBox 4"/>
          <p:cNvSpPr txBox="1"/>
          <p:nvPr/>
        </p:nvSpPr>
        <p:spPr>
          <a:xfrm>
            <a:off x="4114800" y="1295401"/>
            <a:ext cx="502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Не имеет рода и числа.</a:t>
            </a:r>
          </a:p>
          <a:p>
            <a:pPr algn="ctr"/>
            <a:endParaRPr lang="ru-RU" sz="2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62881242"/>
              </p:ext>
            </p:extLst>
          </p:nvPr>
        </p:nvGraphicFramePr>
        <p:xfrm>
          <a:off x="1752600" y="2451005"/>
          <a:ext cx="6172200" cy="35295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86100"/>
                <a:gridCol w="3086100"/>
              </a:tblGrid>
              <a:tr h="55616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Падежи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812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Именительный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Нет</a:t>
                      </a:r>
                      <a:r>
                        <a:rPr lang="ru-RU" sz="2400" b="1" baseline="0" dirty="0" smtClean="0"/>
                        <a:t> формы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445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Родительный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Себя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445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Дательный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Себе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445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Винительный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Себя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445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Творительный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Собой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812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Предложный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 себе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025900" y="6553200"/>
            <a:ext cx="5207000" cy="3048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автор: Козенко Татьяна Константиновна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7620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990000"/>
                </a:solidFill>
              </a:rPr>
              <a:t>Неопределённые местоимения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1400" y="1143000"/>
            <a:ext cx="5029200" cy="1569660"/>
          </a:xfrm>
          <a:prstGeom prst="rect">
            <a:avLst/>
          </a:prstGeom>
          <a:noFill/>
          <a:ln w="63500" cmpd="dbl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Н</a:t>
            </a:r>
            <a:r>
              <a:rPr lang="en-US" sz="3200" dirty="0" smtClean="0"/>
              <a:t>é</a:t>
            </a:r>
            <a:r>
              <a:rPr lang="ru-RU" sz="3200" dirty="0" smtClean="0"/>
              <a:t>кто, н</a:t>
            </a:r>
            <a:r>
              <a:rPr lang="en-US" sz="3200" dirty="0" smtClean="0"/>
              <a:t>é</a:t>
            </a:r>
            <a:r>
              <a:rPr lang="ru-RU" sz="3200" dirty="0" smtClean="0"/>
              <a:t>что, н</a:t>
            </a:r>
            <a:r>
              <a:rPr lang="en-US" sz="3200" dirty="0" smtClean="0"/>
              <a:t>é</a:t>
            </a:r>
            <a:r>
              <a:rPr lang="ru-RU" sz="3200" dirty="0" smtClean="0"/>
              <a:t>который, </a:t>
            </a:r>
          </a:p>
          <a:p>
            <a:pPr algn="ctr"/>
            <a:r>
              <a:rPr lang="ru-RU" sz="3200" dirty="0" smtClean="0"/>
              <a:t>н</a:t>
            </a:r>
            <a:r>
              <a:rPr lang="en-US" sz="3200" dirty="0" smtClean="0"/>
              <a:t>é</a:t>
            </a:r>
            <a:r>
              <a:rPr lang="ru-RU" sz="3200" dirty="0" smtClean="0"/>
              <a:t>сколько</a:t>
            </a:r>
            <a:endParaRPr lang="ru-RU" sz="3200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990600" y="1143000"/>
            <a:ext cx="2438400" cy="1295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слитно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886200" y="2895600"/>
            <a:ext cx="5029200" cy="1569660"/>
          </a:xfrm>
          <a:prstGeom prst="rect">
            <a:avLst/>
          </a:prstGeom>
          <a:noFill/>
          <a:ln w="63500" cmpd="dbl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кое</a:t>
            </a:r>
            <a:r>
              <a:rPr lang="ru-RU" sz="3200" dirty="0" smtClean="0"/>
              <a:t>-что, </a:t>
            </a:r>
          </a:p>
          <a:p>
            <a:pPr algn="ctr"/>
            <a:r>
              <a:rPr lang="ru-RU" sz="3200" dirty="0" smtClean="0"/>
              <a:t>кое-что, кто-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</a:t>
            </a:r>
            <a:r>
              <a:rPr lang="ru-RU" sz="3200" dirty="0" smtClean="0"/>
              <a:t>, </a:t>
            </a:r>
          </a:p>
          <a:p>
            <a:pPr algn="ctr"/>
            <a:r>
              <a:rPr lang="ru-RU" sz="3200" dirty="0" smtClean="0"/>
              <a:t>кто-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нибудь</a:t>
            </a:r>
            <a:r>
              <a:rPr lang="ru-RU" sz="3200" dirty="0" smtClean="0"/>
              <a:t>, что-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либо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817418" y="2874818"/>
            <a:ext cx="3124200" cy="1295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Через дефис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191000" y="5105400"/>
            <a:ext cx="4495800" cy="523220"/>
          </a:xfrm>
          <a:prstGeom prst="rect">
            <a:avLst/>
          </a:prstGeom>
          <a:noFill/>
          <a:ln w="63500" cmpd="dbl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Кое 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800" dirty="0" smtClean="0"/>
              <a:t> чего, кое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800" dirty="0" smtClean="0"/>
              <a:t> кого</a:t>
            </a:r>
            <a:endParaRPr lang="ru-RU" sz="2800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838200" y="4572000"/>
            <a:ext cx="3124200" cy="1447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Раздельно </a:t>
            </a:r>
          </a:p>
          <a:p>
            <a:pPr algn="ctr"/>
            <a:r>
              <a:rPr lang="ru-RU" sz="2400" b="1" dirty="0" smtClean="0"/>
              <a:t>с предлогом</a:t>
            </a:r>
            <a:endParaRPr lang="ru-RU" sz="2400" b="1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567545" y="6553200"/>
            <a:ext cx="5576455" cy="3048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автор: Козенко Татьяна Константиновна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стель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388</TotalTime>
  <Words>669</Words>
  <Application>Microsoft Office PowerPoint</Application>
  <PresentationFormat>Экран (4:3)</PresentationFormat>
  <Paragraphs>226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Пастель</vt:lpstr>
      <vt:lpstr>Обобщающий урок по русскому языку в 6 классе</vt:lpstr>
      <vt:lpstr>Что такое местоимение?</vt:lpstr>
      <vt:lpstr>Каким членом предложения может быть местоимение?</vt:lpstr>
      <vt:lpstr>Какие грамматические признаки имеют местоимения?</vt:lpstr>
      <vt:lpstr>Разряды местоимений</vt:lpstr>
      <vt:lpstr>Личные местоимения Склонение</vt:lpstr>
      <vt:lpstr>               Личные местоимения  </vt:lpstr>
      <vt:lpstr>Возвратное местоимение</vt:lpstr>
      <vt:lpstr>Неопределённые местоимения</vt:lpstr>
      <vt:lpstr>Отрицательные местоимения</vt:lpstr>
      <vt:lpstr>Притяжательные местоимения</vt:lpstr>
      <vt:lpstr>Указательные местоимения</vt:lpstr>
      <vt:lpstr>Определительные местоимения</vt:lpstr>
      <vt:lpstr>Вопросительные местоимения</vt:lpstr>
      <vt:lpstr>Относительные местоимения</vt:lpstr>
      <vt:lpstr>   Творческий диктант</vt:lpstr>
      <vt:lpstr>Выборочный диктант.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Местоимение</dc:title>
  <dc:creator/>
  <dc:description>russian.nsknet.ru</dc:description>
  <cp:lastModifiedBy>ученик</cp:lastModifiedBy>
  <cp:revision>70</cp:revision>
  <cp:lastPrinted>1601-01-01T00:00:00Z</cp:lastPrinted>
  <dcterms:created xsi:type="dcterms:W3CDTF">1601-01-01T00:00:00Z</dcterms:created>
  <dcterms:modified xsi:type="dcterms:W3CDTF">2013-01-11T08:39:05Z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NXTAG2">
    <vt:lpwstr>0008006e04000000000001024140</vt:lpwstr>
  </property>
</Properties>
</file>