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3" r:id="rId9"/>
    <p:sldId id="273" r:id="rId10"/>
    <p:sldId id="262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69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87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9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2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BE26E-01CA-4D18-AB56-94F84529E41E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1DDA4-1AF1-4E34-9F3C-7F61A2DE90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5072074"/>
            <a:ext cx="8305800" cy="1214446"/>
          </a:xfrm>
        </p:spPr>
        <p:txBody>
          <a:bodyPr/>
          <a:lstStyle/>
          <a:p>
            <a:r>
              <a:rPr lang="ru-RU" sz="3200" i="1" dirty="0" smtClean="0"/>
              <a:t>(Из опыта работы учителя начальных классов МАОУ СОШ № 25 Агеевой О. А.)</a:t>
            </a:r>
            <a:endParaRPr lang="ru-RU" sz="32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3424028"/>
          </a:xfrm>
        </p:spPr>
        <p:txBody>
          <a:bodyPr/>
          <a:lstStyle/>
          <a:p>
            <a:r>
              <a:rPr lang="ru-RU" b="1" i="1" dirty="0" smtClean="0"/>
              <a:t>Формирование универсальных учебных действий у младших школьников посредством использования технологии проблемного обучения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Проблемой</a:t>
            </a:r>
            <a:r>
              <a:rPr lang="ru-RU" sz="3600" b="1" i="1" dirty="0" smtClean="0"/>
              <a:t> называют задачу, которую невозможно разрешить с помощью известных знаний и способов действий.</a:t>
            </a:r>
            <a:br>
              <a:rPr lang="ru-RU" sz="3600" b="1" i="1" dirty="0" smtClean="0"/>
            </a:br>
            <a:r>
              <a:rPr lang="ru-RU" sz="3600" b="1" i="1" dirty="0" smtClean="0"/>
              <a:t>Она обычно выглядит как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противоречие</a:t>
            </a:r>
            <a:r>
              <a:rPr lang="ru-RU" sz="3600" b="1" i="1" dirty="0" smtClean="0"/>
              <a:t>, возникающее в ходе развития познания.</a:t>
            </a:r>
            <a:br>
              <a:rPr lang="ru-RU" sz="3600" b="1" i="1" dirty="0" smtClean="0"/>
            </a:br>
            <a:r>
              <a:rPr lang="ru-RU" sz="3600" b="1" i="1" dirty="0" smtClean="0"/>
              <a:t>Многие педагоги суть проблемного обучения видят в противоречии между знаниями и отсутствием необходимых знаний.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5728"/>
            <a:ext cx="7924800" cy="1357322"/>
          </a:xfrm>
        </p:spPr>
        <p:txBody>
          <a:bodyPr/>
          <a:lstStyle/>
          <a:p>
            <a:r>
              <a:rPr lang="ru-RU" sz="4000" b="1" i="1" dirty="0" smtClean="0"/>
              <a:t>Возникает вопрос: </a:t>
            </a: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«Каков путь от незнания к знанию?»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000240"/>
            <a:ext cx="7924800" cy="3214710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i="1" dirty="0" smtClean="0"/>
              <a:t>Если он лежит через заучивание, то здесь и проблемы нет.</a:t>
            </a:r>
          </a:p>
          <a:p>
            <a:r>
              <a:rPr lang="ru-RU" sz="2800" b="1" i="1" dirty="0" smtClean="0"/>
              <a:t>Но если для усвоения нового материала необходимы самостоятельные поиски, связанные с исследованием предметов и явлений, то возникает проблемная ситуация, здесь требуется напряжение умственной деятельности.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62682"/>
          </a:xfrm>
        </p:spPr>
        <p:txBody>
          <a:bodyPr>
            <a:noAutofit/>
          </a:bodyPr>
          <a:lstStyle/>
          <a:p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Можно выделить три группы проблемных ситуаций:</a:t>
            </a:r>
            <a:r>
              <a:rPr lang="ru-RU" sz="2500" b="1" i="1" dirty="0" smtClean="0"/>
              <a:t/>
            </a:r>
            <a:br>
              <a:rPr lang="ru-RU" sz="2500" b="1" i="1" dirty="0" smtClean="0"/>
            </a:b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познавательные </a:t>
            </a:r>
            <a:r>
              <a:rPr lang="ru-RU" sz="2500" b="1" i="1" dirty="0" smtClean="0"/>
              <a:t>(теоретическое мышление</a:t>
            </a:r>
            <a:r>
              <a:rPr lang="ru-RU" sz="2500" b="1" i="1" dirty="0" smtClean="0"/>
              <a:t>);</a:t>
            </a:r>
            <a:br>
              <a:rPr lang="ru-RU" sz="2500" b="1" i="1" dirty="0" smtClean="0"/>
            </a:br>
            <a:r>
              <a:rPr lang="ru-RU" sz="2500" i="1" dirty="0" smtClean="0"/>
              <a:t>Например: можно ли квадрат назвать прямоугольником, а прямоугольник квадратом?</a:t>
            </a:r>
            <a:r>
              <a:rPr lang="ru-RU" sz="2500" dirty="0" smtClean="0"/>
              <a:t> </a:t>
            </a:r>
            <a:r>
              <a:rPr lang="ru-RU" sz="2500" dirty="0" smtClean="0"/>
              <a:t>(Выделение </a:t>
            </a:r>
            <a:r>
              <a:rPr lang="ru-RU" sz="2500" dirty="0" smtClean="0"/>
              <a:t>существенных признаков </a:t>
            </a:r>
            <a:r>
              <a:rPr lang="ru-RU" sz="2500" dirty="0" smtClean="0"/>
              <a:t>предметов, </a:t>
            </a:r>
            <a:r>
              <a:rPr lang="ru-RU" sz="2500" dirty="0" smtClean="0"/>
              <a:t>которые помогают раскрыть суть </a:t>
            </a:r>
            <a:r>
              <a:rPr lang="ru-RU" sz="2500" dirty="0" smtClean="0"/>
              <a:t>предмета - формируются </a:t>
            </a:r>
            <a:r>
              <a:rPr lang="ru-RU" sz="2500" dirty="0" smtClean="0"/>
              <a:t>новые понятия).</a:t>
            </a:r>
            <a:r>
              <a:rPr lang="ru-RU" sz="2500" b="1" i="1" dirty="0" smtClean="0"/>
              <a:t/>
            </a:r>
            <a:br>
              <a:rPr lang="ru-RU" sz="2500" b="1" i="1" dirty="0" smtClean="0"/>
            </a:b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оценочные</a:t>
            </a:r>
            <a:r>
              <a:rPr lang="ru-RU" sz="2500" b="1" i="1" dirty="0" smtClean="0"/>
              <a:t> (критическое мышление</a:t>
            </a:r>
            <a:r>
              <a:rPr lang="ru-RU" sz="2500" b="1" i="1" dirty="0" smtClean="0"/>
              <a:t>);</a:t>
            </a:r>
            <a:br>
              <a:rPr lang="ru-RU" sz="2500" b="1" i="1" dirty="0" smtClean="0"/>
            </a:br>
            <a:r>
              <a:rPr lang="ru-RU" sz="2500" i="1" dirty="0" smtClean="0"/>
              <a:t>Например, начать разговор по теме: «Как живут животные» с вопроса – «Кит – рыба?»</a:t>
            </a:r>
            <a:r>
              <a:rPr lang="ru-RU" sz="2500" b="1" i="1" dirty="0" smtClean="0"/>
              <a:t/>
            </a:r>
            <a:br>
              <a:rPr lang="ru-RU" sz="2500" b="1" i="1" dirty="0" smtClean="0"/>
            </a:br>
            <a:r>
              <a:rPr lang="ru-RU" sz="2500" b="1" i="1" dirty="0" err="1" smtClean="0">
                <a:solidFill>
                  <a:schemeClr val="accent6">
                    <a:lumMod val="50000"/>
                  </a:schemeClr>
                </a:solidFill>
              </a:rPr>
              <a:t>организаторско-производственные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500" b="1" i="1" dirty="0" smtClean="0"/>
              <a:t>(практическое мышление</a:t>
            </a:r>
            <a:r>
              <a:rPr lang="ru-RU" sz="2500" b="1" i="1" dirty="0" smtClean="0"/>
              <a:t>)</a:t>
            </a:r>
            <a:br>
              <a:rPr lang="ru-RU" sz="2500" b="1" i="1" dirty="0" smtClean="0"/>
            </a:br>
            <a:r>
              <a:rPr lang="ru-RU" sz="2500" i="1" dirty="0" smtClean="0"/>
              <a:t>Предложить  на начало урока задачу, которая решается на основе жизненного опыта (… Название этой геометрической фигуры дословно переводится как «столик». О какой фигуре пойдет речь на уроке?</a:t>
            </a:r>
            <a:endParaRPr lang="ru-RU" sz="2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057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u="sng" dirty="0" smtClean="0">
                <a:solidFill>
                  <a:schemeClr val="accent6">
                    <a:lumMod val="50000"/>
                  </a:schemeClr>
                </a:solidFill>
              </a:rPr>
              <a:t>Условия повышения эффективности проблемного обучения</a:t>
            </a:r>
            <a:br>
              <a:rPr lang="ru-RU" sz="3600" b="1" i="1" u="sng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-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/>
                </a:solidFill>
              </a:rPr>
              <a:t>На одном уроке должны решаться проблемы разного вида.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- Перед решением заданий необходимо мотивировать полезность их выполнения.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- Систематичность в организации проблемного обучения на уроках.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- Проблема должна решаться письменно.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- Учет индивидуальных способностей учащихся в процессе выполнения заданий.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tx1"/>
                </a:solidFill>
              </a:rPr>
              <a:t>- Необходимо постепенно усложнять задания.</a:t>
            </a:r>
            <a:br>
              <a:rPr lang="ru-RU" sz="3200" b="1" i="1" dirty="0" smtClean="0">
                <a:solidFill>
                  <a:schemeClr val="tx1"/>
                </a:solidFill>
              </a:rPr>
            </a:b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1357298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Как же создавать проблемные ситуации ?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285860"/>
            <a:ext cx="7924800" cy="514353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умышленно допущенные учителем ошибки.</a:t>
            </a:r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использование занимательных </a:t>
            </a:r>
            <a:r>
              <a:rPr lang="ru-RU" sz="1800" b="1" i="1" dirty="0" smtClean="0"/>
              <a:t>заданий (подставь вместо чисел буквы, расшифруй слово  21  4  16  13)</a:t>
            </a:r>
            <a:endParaRPr lang="ru-RU" sz="18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решение связанных с жизнью </a:t>
            </a:r>
            <a:r>
              <a:rPr lang="ru-RU" sz="1800" b="1" i="1" dirty="0" smtClean="0"/>
              <a:t>задач (Мальчик обошел песочницу квадратной формы со стороной 2м 3 раза. Какое расстояние он преодолел?)</a:t>
            </a:r>
            <a:endParaRPr lang="ru-RU" sz="18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выполнение практических </a:t>
            </a:r>
            <a:r>
              <a:rPr lang="ru-RU" sz="1800" b="1" i="1" dirty="0" smtClean="0"/>
              <a:t>заданий (Раздели 42 конфеты между 3 учениками. Как этот способ перенести на бумагу?</a:t>
            </a:r>
            <a:endParaRPr lang="ru-RU" sz="1800" b="1" i="1" dirty="0" smtClean="0"/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решение задач на внимание и сравнение.</a:t>
            </a:r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противоречие нового материала старому, уже известному.</a:t>
            </a:r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различные способы решения одной задачи.</a:t>
            </a:r>
          </a:p>
          <a:p>
            <a:pPr>
              <a:buFont typeface="Wingdings" pitchFamily="2" charset="2"/>
              <a:buChar char="ü"/>
            </a:pPr>
            <a:r>
              <a:rPr lang="ru-RU" sz="1800" b="1" i="1" dirty="0" smtClean="0"/>
              <a:t>Через выполнение небольших исследовательских </a:t>
            </a:r>
            <a:r>
              <a:rPr lang="ru-RU" sz="1800" b="1" i="1" dirty="0" smtClean="0"/>
              <a:t>заданий (Найдите на доске среди предложенных фигур равные, ответ обоснуйте)</a:t>
            </a:r>
            <a:endParaRPr lang="ru-RU" sz="1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924800" cy="1571636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Искусство ставить вопросы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071678"/>
            <a:ext cx="7924800" cy="387192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i="1" dirty="0" smtClean="0"/>
              <a:t>Знаменитый древнегреческий ученый Аристотель вопрос трактует как мыслительную форму, обеспечивающую переход от незнания к знанию.</a:t>
            </a:r>
          </a:p>
          <a:p>
            <a:pPr>
              <a:buFont typeface="Wingdings" pitchFamily="2" charset="2"/>
              <a:buChar char="Ø"/>
            </a:pPr>
            <a:r>
              <a:rPr lang="ru-RU" sz="3200" b="1" i="1" dirty="0" smtClean="0"/>
              <a:t>Любая система вопросов регулирует деятельность учеников, направляет ее в необходимое русло.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28604"/>
            <a:ext cx="7924800" cy="1285884"/>
          </a:xfrm>
        </p:spPr>
        <p:txBody>
          <a:bodyPr/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</a:rPr>
              <a:t>Формы и методы учебной деятельности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785926"/>
            <a:ext cx="7924800" cy="415767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Работа в группах – </a:t>
            </a:r>
            <a:r>
              <a:rPr lang="ru-RU" sz="2400" b="1" i="1" dirty="0" err="1" smtClean="0"/>
              <a:t>взаимообучение</a:t>
            </a:r>
            <a:r>
              <a:rPr lang="ru-RU" sz="2400" b="1" i="1" dirty="0" smtClean="0"/>
              <a:t> групп.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Работа в парах - парное </a:t>
            </a:r>
            <a:r>
              <a:rPr lang="ru-RU" sz="2400" b="1" i="1" dirty="0" err="1" smtClean="0"/>
              <a:t>взаимообучение</a:t>
            </a:r>
            <a:r>
              <a:rPr lang="ru-RU" sz="2400" b="1" i="1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Самостоятельная поисковая работа (</a:t>
            </a:r>
            <a:r>
              <a:rPr lang="ru-RU" sz="2400" b="1" i="1" dirty="0" err="1" smtClean="0"/>
              <a:t>работа</a:t>
            </a:r>
            <a:r>
              <a:rPr lang="ru-RU" sz="2400" b="1" i="1" dirty="0" smtClean="0"/>
              <a:t> со справочными материалами, учебными пособиями, предметными картинками.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Подготовка выступлений учениками (отрабатывается техника выступления, формулирование вопросов, аргументация, оценивание.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Ученик вместо учителя.</a:t>
            </a:r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Подготовка проблемных домашних заданий.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924800" cy="1357322"/>
          </a:xfrm>
        </p:spPr>
        <p:txBody>
          <a:bodyPr/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</a:rPr>
              <a:t>Структура проблемного урока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000240"/>
            <a:ext cx="7924800" cy="39433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Актуализация прежних знаний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Создание проблемной ситуации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Постановка учебной задачи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Исследование проблемы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«Открытие» новых знаний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Первичное закрепление знаний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Самостоятельная работа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Рефлексия</a:t>
            </a:r>
          </a:p>
          <a:p>
            <a:pPr>
              <a:buFont typeface="Wingdings" pitchFamily="2" charset="2"/>
              <a:buChar char="Ø"/>
            </a:pPr>
            <a:r>
              <a:rPr lang="ru-RU" sz="2800" b="1" i="1" dirty="0" smtClean="0"/>
              <a:t>Итог урока</a:t>
            </a:r>
            <a:endParaRPr lang="ru-RU" sz="2800" b="1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00900"/>
          </a:xfrm>
        </p:spPr>
        <p:txBody>
          <a:bodyPr>
            <a:normAutofit/>
          </a:bodyPr>
          <a:lstStyle/>
          <a:p>
            <a:pPr algn="ctr"/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Выводы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Результатом обучения с помощью технологии проблемного обучения является развитие универсальных учебных действий:</a:t>
            </a:r>
            <a:br>
              <a:rPr lang="ru-RU" sz="2000" b="1" i="1" dirty="0" smtClean="0"/>
            </a:br>
            <a:r>
              <a:rPr lang="ru-RU" sz="2200" b="1" i="1" dirty="0" smtClean="0">
                <a:solidFill>
                  <a:schemeClr val="accent6">
                    <a:lumMod val="50000"/>
                  </a:schemeClr>
                </a:solidFill>
              </a:rPr>
              <a:t>личностные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действия: </a:t>
            </a:r>
            <a:r>
              <a:rPr lang="ru-RU" sz="2000" b="1" i="1" dirty="0" smtClean="0"/>
              <a:t>самоопределение, </a:t>
            </a:r>
            <a:r>
              <a:rPr lang="ru-RU" sz="2000" b="1" i="1" dirty="0" err="1" smtClean="0"/>
              <a:t>смыслообразование</a:t>
            </a:r>
            <a:r>
              <a:rPr lang="ru-RU" sz="2000" b="1" i="1" dirty="0" smtClean="0"/>
              <a:t>, нравственно-этическая ориентация;</a:t>
            </a:r>
            <a:br>
              <a:rPr lang="ru-RU" sz="2000" b="1" i="1" dirty="0" smtClean="0"/>
            </a:b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регулятивные действия: </a:t>
            </a:r>
            <a:r>
              <a:rPr lang="ru-RU" sz="2000" b="1" i="1" dirty="0" err="1" smtClean="0"/>
              <a:t>целеполагание</a:t>
            </a:r>
            <a:r>
              <a:rPr lang="ru-RU" sz="2000" b="1" i="1" dirty="0" smtClean="0"/>
              <a:t>,  планирование, прогнозирование, контроль,  коррекция, оценка, </a:t>
            </a:r>
            <a:r>
              <a:rPr lang="ru-RU" sz="2000" b="1" i="1" dirty="0" err="1" smtClean="0"/>
              <a:t>саморегуляция</a:t>
            </a:r>
            <a:r>
              <a:rPr lang="ru-RU" sz="2000" b="1" i="1" dirty="0" smtClean="0"/>
              <a:t>;</a:t>
            </a:r>
            <a:br>
              <a:rPr lang="ru-RU" sz="2000" b="1" i="1" dirty="0" smtClean="0"/>
            </a:b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познавательные универсальные действия: 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u="sng" dirty="0" err="1" smtClean="0"/>
              <a:t>общеучебные</a:t>
            </a:r>
            <a:r>
              <a:rPr lang="ru-RU" sz="2000" b="1" i="1" u="sng" dirty="0" smtClean="0"/>
              <a:t> универсальные действия </a:t>
            </a:r>
            <a:r>
              <a:rPr lang="ru-RU" sz="2000" b="1" i="1" dirty="0" smtClean="0"/>
              <a:t>(умение строить высказывание, формулировка проблемы, рефлексия деятельности, поиск информации, смысловое чтение, моделирование);</a:t>
            </a:r>
            <a:br>
              <a:rPr lang="ru-RU" sz="2000" b="1" i="1" dirty="0" smtClean="0"/>
            </a:br>
            <a:r>
              <a:rPr lang="ru-RU" sz="2000" b="1" i="1" u="sng" dirty="0" smtClean="0"/>
              <a:t>логические универсальные действия </a:t>
            </a:r>
            <a:r>
              <a:rPr lang="ru-RU" sz="2000" b="1" i="1" dirty="0" smtClean="0"/>
              <a:t>(анализ, синтез, сравнение, </a:t>
            </a:r>
            <a:r>
              <a:rPr lang="ru-RU" sz="2000" b="1" i="1" dirty="0" err="1" smtClean="0"/>
              <a:t>сериация</a:t>
            </a:r>
            <a:r>
              <a:rPr lang="ru-RU" sz="2000" b="1" i="1" dirty="0" smtClean="0"/>
              <a:t>, классификации объектов, установление причинно-следственных связей, доказательство);</a:t>
            </a:r>
            <a:br>
              <a:rPr lang="ru-RU" sz="2000" b="1" i="1" dirty="0" smtClean="0"/>
            </a:br>
            <a:r>
              <a:rPr lang="ru-RU" sz="2000" b="1" i="1" u="sng" dirty="0" smtClean="0"/>
              <a:t>коммуникативные действия: </a:t>
            </a:r>
            <a:r>
              <a:rPr lang="ru-RU" sz="2000" b="1" i="1" dirty="0" smtClean="0"/>
              <a:t>планирование учебного сотрудничества с учителем и сверстниками, постановка вопросов, умение с достаточной полнотой и точностью выражать свои мысли.</a:t>
            </a:r>
            <a:br>
              <a:rPr lang="ru-RU" sz="2000" b="1" i="1" dirty="0" smtClean="0"/>
            </a:b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76930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rgbClr val="002060"/>
                </a:solidFill>
              </a:rPr>
              <a:t>Список использованной литературы: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/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err="1" smtClean="0">
                <a:solidFill>
                  <a:srgbClr val="002060"/>
                </a:solidFill>
              </a:rPr>
              <a:t>Брушлинский</a:t>
            </a:r>
            <a:r>
              <a:rPr lang="ru-RU" sz="1800" b="1" i="1" dirty="0" smtClean="0">
                <a:solidFill>
                  <a:srgbClr val="002060"/>
                </a:solidFill>
              </a:rPr>
              <a:t> А.В. Психология мышления и проблемного обучения.- М.: Знание, 1999. 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Брызгалова С.И. Проблемное обучение в начальной школе. – Калининград: Издательство КГУ,1998. 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err="1" smtClean="0">
                <a:solidFill>
                  <a:srgbClr val="002060"/>
                </a:solidFill>
              </a:rPr>
              <a:t>Вилькеев</a:t>
            </a:r>
            <a:r>
              <a:rPr lang="ru-RU" sz="1800" b="1" i="1" dirty="0" smtClean="0">
                <a:solidFill>
                  <a:srgbClr val="002060"/>
                </a:solidFill>
              </a:rPr>
              <a:t> Д.В. Познавательная деятельность учащихся при проблемном характере обучения основам наук в школе. - Казань, 2006.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err="1" smtClean="0">
                <a:solidFill>
                  <a:srgbClr val="002060"/>
                </a:solidFill>
              </a:rPr>
              <a:t>Занков</a:t>
            </a:r>
            <a:r>
              <a:rPr lang="ru-RU" sz="1800" b="1" i="1" dirty="0" smtClean="0">
                <a:solidFill>
                  <a:srgbClr val="002060"/>
                </a:solidFill>
              </a:rPr>
              <a:t> Л.В. Беседы с учителями. (Вопросы обучения в начальных классах.). – М.: Просвещение, 1975</a:t>
            </a:r>
            <a:r>
              <a:rPr lang="ru-RU" sz="1800" b="1" i="1" dirty="0" smtClean="0">
                <a:solidFill>
                  <a:srgbClr val="002060"/>
                </a:solidFill>
              </a:rPr>
              <a:t>.</a:t>
            </a:r>
            <a:r>
              <a:rPr lang="ru-RU" sz="1800" b="1" i="1" dirty="0" smtClean="0">
                <a:solidFill>
                  <a:srgbClr val="002060"/>
                </a:solidFill>
              </a:rPr>
              <a:t/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err="1" smtClean="0">
                <a:solidFill>
                  <a:srgbClr val="002060"/>
                </a:solidFill>
              </a:rPr>
              <a:t>Ильницкая</a:t>
            </a:r>
            <a:r>
              <a:rPr lang="ru-RU" sz="1800" b="1" i="1" dirty="0" smtClean="0">
                <a:solidFill>
                  <a:srgbClr val="002060"/>
                </a:solidFill>
              </a:rPr>
              <a:t> И.А. Проблемные ситуации и пути их создания на уроке. М.: Академия, 2001. 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Матюшкин А.М. Проблемные ситуации в мышлении и обучении. – М., 1972.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smtClean="0">
                <a:solidFill>
                  <a:srgbClr val="002060"/>
                </a:solidFill>
              </a:rPr>
              <a:t>Матюшкин А.М. Мышление, обучение, творчество. – М.: Издательство Московского психолого-социального института, 2003.</a:t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r>
              <a:rPr lang="ru-RU" sz="1800" b="1" i="1" dirty="0" err="1" smtClean="0">
                <a:solidFill>
                  <a:srgbClr val="002060"/>
                </a:solidFill>
              </a:rPr>
              <a:t>Махмутов</a:t>
            </a:r>
            <a:r>
              <a:rPr lang="ru-RU" sz="1800" b="1" i="1" dirty="0" smtClean="0">
                <a:solidFill>
                  <a:srgbClr val="002060"/>
                </a:solidFill>
              </a:rPr>
              <a:t> М. И. Организация проблемного обучения в школе - М., 1977</a:t>
            </a:r>
            <a:r>
              <a:rPr lang="ru-RU" sz="1800" b="1" i="1" dirty="0" smtClean="0">
                <a:solidFill>
                  <a:srgbClr val="002060"/>
                </a:solidFill>
              </a:rPr>
              <a:t>.</a:t>
            </a:r>
            <a:r>
              <a:rPr lang="ru-RU" sz="1800" b="1" i="1" dirty="0" smtClean="0">
                <a:solidFill>
                  <a:srgbClr val="002060"/>
                </a:solidFill>
              </a:rPr>
              <a:t/>
            </a:r>
            <a:br>
              <a:rPr lang="ru-RU" sz="1800" b="1" i="1" dirty="0" smtClean="0">
                <a:solidFill>
                  <a:srgbClr val="002060"/>
                </a:solidFill>
              </a:rPr>
            </a:br>
            <a:endParaRPr lang="ru-RU" sz="1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4214842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«Если человек в школе не научится творить, то и в жизни он будет только подражать и копировать»</a:t>
            </a:r>
            <a:br>
              <a:rPr lang="ru-RU" i="1" dirty="0" smtClean="0"/>
            </a:br>
            <a:r>
              <a:rPr lang="ru-RU" i="1" dirty="0" smtClean="0"/>
              <a:t>Л. Н. Толстой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229600" cy="7062814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ru-RU" sz="2300" b="1" i="1" dirty="0" smtClean="0">
                <a:solidFill>
                  <a:schemeClr val="accent6">
                    <a:lumMod val="50000"/>
                  </a:schemeClr>
                </a:solidFill>
              </a:rPr>
              <a:t>Главная задача </a:t>
            </a:r>
            <a:r>
              <a:rPr lang="ru-RU" sz="2300" b="1" i="1" dirty="0" smtClean="0"/>
              <a:t>каждого </a:t>
            </a:r>
            <a:r>
              <a:rPr lang="ru-RU" sz="2300" b="1" i="1" dirty="0" smtClean="0">
                <a:solidFill>
                  <a:srgbClr val="002060"/>
                </a:solidFill>
              </a:rPr>
              <a:t>учителя</a:t>
            </a:r>
            <a:r>
              <a:rPr lang="ru-RU" sz="2300" b="1" i="1" dirty="0" smtClean="0"/>
              <a:t> сегодня – не только обеспечить прочное и  осознанное усвоение знаний, умений и навыков, но и</a:t>
            </a:r>
            <a:br>
              <a:rPr lang="ru-RU" sz="2300" b="1" i="1" dirty="0" smtClean="0"/>
            </a:br>
            <a:r>
              <a:rPr lang="ru-RU" sz="2300" b="1" i="1" dirty="0" smtClean="0"/>
              <a:t>развивать способности учащихся, приобщать их к творческой деятельности;</a:t>
            </a:r>
            <a:br>
              <a:rPr lang="ru-RU" sz="2300" b="1" i="1" dirty="0" smtClean="0"/>
            </a:br>
            <a:r>
              <a:rPr lang="ru-RU" sz="2300" b="1" i="1" dirty="0" smtClean="0"/>
              <a:t>учить школьника не только понимать, но и мыслить;</a:t>
            </a:r>
            <a:br>
              <a:rPr lang="ru-RU" sz="2300" b="1" i="1" dirty="0" smtClean="0"/>
            </a:br>
            <a:r>
              <a:rPr lang="ru-RU" sz="2300" b="1" i="1" dirty="0" smtClean="0">
                <a:solidFill>
                  <a:srgbClr val="002060"/>
                </a:solidFill>
              </a:rPr>
              <a:t>Для этого нужно развивать способности школьников. Умственная деятельность должна быть </a:t>
            </a:r>
            <a:r>
              <a:rPr lang="ru-RU" sz="2300" b="1" i="1" dirty="0" smtClean="0">
                <a:solidFill>
                  <a:srgbClr val="002060"/>
                </a:solidFill>
              </a:rPr>
              <a:t>мотивирована, так как мотивация – движущая сила познания, а интерес, в свою очередь, вечный двигатель мотивации.</a:t>
            </a:r>
            <a:br>
              <a:rPr lang="ru-RU" sz="2300" b="1" i="1" dirty="0" smtClean="0">
                <a:solidFill>
                  <a:srgbClr val="002060"/>
                </a:solidFill>
              </a:rPr>
            </a:br>
            <a:r>
              <a:rPr lang="ru-RU" sz="2300" b="1" i="1" dirty="0" smtClean="0">
                <a:solidFill>
                  <a:schemeClr val="tx1"/>
                </a:solidFill>
              </a:rPr>
              <a:t>С этой целью можно использовать следующие приемы:</a:t>
            </a:r>
            <a:br>
              <a:rPr lang="ru-RU" sz="2300" b="1" i="1" dirty="0" smtClean="0">
                <a:solidFill>
                  <a:schemeClr val="tx1"/>
                </a:solidFill>
              </a:rPr>
            </a:br>
            <a:r>
              <a:rPr lang="ru-RU" sz="2300" b="1" i="1" dirty="0" smtClean="0">
                <a:solidFill>
                  <a:schemeClr val="tx1"/>
                </a:solidFill>
              </a:rPr>
              <a:t>противоречие между житейским и научным представлением – «Рыба – кит?»</a:t>
            </a:r>
            <a:br>
              <a:rPr lang="ru-RU" sz="2300" b="1" i="1" dirty="0" smtClean="0">
                <a:solidFill>
                  <a:schemeClr val="tx1"/>
                </a:solidFill>
              </a:rPr>
            </a:br>
            <a:r>
              <a:rPr lang="ru-RU" sz="2300" b="1" i="1" dirty="0" smtClean="0">
                <a:solidFill>
                  <a:schemeClr val="tx1"/>
                </a:solidFill>
              </a:rPr>
              <a:t>предъявить детям утверждение, которое нужно либо доказать, либо опровергнуть</a:t>
            </a:r>
            <a:br>
              <a:rPr lang="ru-RU" sz="2300" b="1" i="1" dirty="0" smtClean="0">
                <a:solidFill>
                  <a:schemeClr val="tx1"/>
                </a:solidFill>
              </a:rPr>
            </a:br>
            <a:r>
              <a:rPr lang="ru-RU" sz="2300" b="1" i="1" dirty="0" smtClean="0">
                <a:solidFill>
                  <a:schemeClr val="tx1"/>
                </a:solidFill>
              </a:rPr>
              <a:t>«Все вокруг – геометрия!»</a:t>
            </a:r>
            <a:br>
              <a:rPr lang="ru-RU" sz="2300" b="1" i="1" dirty="0" smtClean="0">
                <a:solidFill>
                  <a:schemeClr val="tx1"/>
                </a:solidFill>
              </a:rPr>
            </a:br>
            <a:r>
              <a:rPr lang="ru-RU" sz="2300" b="1" i="1" dirty="0" smtClean="0"/>
              <a:t/>
            </a:r>
            <a:br>
              <a:rPr lang="ru-RU" sz="2300" b="1" i="1" dirty="0" smtClean="0"/>
            </a:br>
            <a:endParaRPr lang="ru-RU" sz="23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05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>
                <a:solidFill>
                  <a:schemeClr val="tx1"/>
                </a:solidFill>
              </a:rPr>
              <a:t>У Плутарха есть известная притча о работниках, которые везли тачки с камнями. </a:t>
            </a:r>
            <a:br>
              <a:rPr lang="ru-RU" sz="3100" b="1" i="1" dirty="0" smtClean="0">
                <a:solidFill>
                  <a:schemeClr val="tx1"/>
                </a:solidFill>
              </a:rPr>
            </a:br>
            <a:r>
              <a:rPr lang="ru-RU" sz="3100" b="1" i="1" dirty="0" smtClean="0">
                <a:solidFill>
                  <a:schemeClr val="tx1"/>
                </a:solidFill>
              </a:rPr>
              <a:t>Работников было трое. К ним подошел человек и задал каждому из них один и тот же вопрос: «Чем ты занимаешься?»</a:t>
            </a:r>
            <a:br>
              <a:rPr lang="ru-RU" sz="3100" b="1" i="1" dirty="0" smtClean="0">
                <a:solidFill>
                  <a:schemeClr val="tx1"/>
                </a:solidFill>
              </a:rPr>
            </a:br>
            <a:r>
              <a:rPr lang="ru-RU" sz="3100" b="1" i="1" dirty="0" smtClean="0">
                <a:solidFill>
                  <a:schemeClr val="tx1"/>
                </a:solidFill>
              </a:rPr>
              <a:t>Ответ первого был таков: «Везу эту проклятую тачку».</a:t>
            </a:r>
            <a:br>
              <a:rPr lang="ru-RU" sz="3100" b="1" i="1" dirty="0" smtClean="0">
                <a:solidFill>
                  <a:schemeClr val="tx1"/>
                </a:solidFill>
              </a:rPr>
            </a:br>
            <a:r>
              <a:rPr lang="ru-RU" sz="3100" b="1" i="1" dirty="0" smtClean="0">
                <a:solidFill>
                  <a:schemeClr val="tx1"/>
                </a:solidFill>
              </a:rPr>
              <a:t>По иному ответил второй: «Зарабатываю себе на хлеб».</a:t>
            </a:r>
            <a:br>
              <a:rPr lang="ru-RU" sz="3100" b="1" i="1" dirty="0" smtClean="0">
                <a:solidFill>
                  <a:schemeClr val="tx1"/>
                </a:solidFill>
              </a:rPr>
            </a:br>
            <a:r>
              <a:rPr lang="ru-RU" sz="3100" b="1" i="1" dirty="0" smtClean="0">
                <a:solidFill>
                  <a:schemeClr val="tx1"/>
                </a:solidFill>
              </a:rPr>
              <a:t>Третий воодушевленно провозгласил: «Строю прекрасный храм!»</a:t>
            </a:r>
            <a:br>
              <a:rPr lang="ru-RU" sz="3100" b="1" i="1" dirty="0" smtClean="0">
                <a:solidFill>
                  <a:schemeClr val="tx1"/>
                </a:solidFill>
              </a:rPr>
            </a:br>
            <a:r>
              <a:rPr lang="ru-RU" sz="3100" b="1" i="1" dirty="0" smtClean="0">
                <a:solidFill>
                  <a:schemeClr val="accent6">
                    <a:lumMod val="75000"/>
                  </a:schemeClr>
                </a:solidFill>
              </a:rPr>
              <a:t>Все они выполняли одну и ту же работу, но думали о ней, а, следовательно, и выполняли ее по-разному.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626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Необходимо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осознание </a:t>
            </a:r>
            <a:r>
              <a:rPr lang="ru-RU" b="1" i="1" dirty="0" smtClean="0"/>
              <a:t>школьниками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полезности</a:t>
            </a:r>
            <a:r>
              <a:rPr lang="ru-RU" b="1" i="1" dirty="0" smtClean="0"/>
              <a:t> своего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учебного труда, осознание мотивов </a:t>
            </a:r>
            <a:r>
              <a:rPr lang="ru-RU" b="1" i="1" dirty="0" smtClean="0">
                <a:solidFill>
                  <a:schemeClr val="tx1"/>
                </a:solidFill>
              </a:rPr>
              <a:t>с</a:t>
            </a:r>
            <a:r>
              <a:rPr lang="ru-RU" b="1" i="1" dirty="0" smtClean="0"/>
              <a:t>воей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деятельности</a:t>
            </a:r>
            <a:r>
              <a:rPr lang="ru-RU" b="1" i="1" dirty="0" smtClean="0"/>
              <a:t>.</a:t>
            </a:r>
            <a:br>
              <a:rPr lang="ru-RU" b="1" i="1" dirty="0" smtClean="0"/>
            </a:br>
            <a:r>
              <a:rPr lang="ru-RU" b="1" i="1" dirty="0" smtClean="0"/>
              <a:t>В основе умственных способностей лежат природные задатки человека. Задача учителя состоит в том, чтобы развить эти природные задатки.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ocuments\УУД\у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12686"/>
            <a:ext cx="8072494" cy="58301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924800" cy="71438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Проблемное обучение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000108"/>
            <a:ext cx="7924800" cy="5143536"/>
          </a:xfrm>
        </p:spPr>
        <p:txBody>
          <a:bodyPr>
            <a:noAutofit/>
          </a:bodyPr>
          <a:lstStyle/>
          <a:p>
            <a:pPr algn="ctr"/>
            <a:r>
              <a:rPr lang="ru-RU" sz="2500" b="1" i="1" dirty="0" smtClean="0"/>
              <a:t>Сегодня под проблемным обучением понимается такая организация учебных занятий, которая предполагает создание под руководством учителя проблемных ситуаций и активную самостоятельную деятельность учащихся по их разрешению, в результате чего происходит творческое овладение знаниями, навыками, умениями и развитие мыслительных способностей. Причем,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ценно не только усвоение результатов познания, но и </a:t>
            </a:r>
            <a:r>
              <a:rPr lang="ru-RU" sz="2500" b="1" i="1" u="sng" dirty="0" smtClean="0">
                <a:solidFill>
                  <a:schemeClr val="accent6">
                    <a:lumMod val="50000"/>
                  </a:schemeClr>
                </a:solidFill>
              </a:rPr>
              <a:t>пути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получения этих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результатов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500" b="1" i="1" dirty="0" smtClean="0">
                <a:solidFill>
                  <a:schemeClr val="accent6">
                    <a:lumMod val="50000"/>
                  </a:schemeClr>
                </a:solidFill>
              </a:rPr>
              <a:t>(Предъявить детям задание, выполненное разными способами. Задача детей: объяснить как были получены результаты).</a:t>
            </a:r>
            <a:endParaRPr lang="ru-RU" sz="2500" b="1" i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76930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/>
              <a:t>«Знание только тогда знание, когда оно добыто усилием собственной мысли, а не памятью».</a:t>
            </a:r>
            <a:br>
              <a:rPr lang="ru-RU" sz="5400" b="1" i="1" dirty="0" smtClean="0"/>
            </a:br>
            <a:r>
              <a:rPr lang="ru-RU" sz="5400" b="1" i="1" dirty="0" smtClean="0"/>
              <a:t>Л. Н. Толстой</a:t>
            </a:r>
            <a:endParaRPr lang="ru-RU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000" dirty="0" smtClean="0"/>
              <a:t>«Открытие» нового знания</a:t>
            </a:r>
            <a:endParaRPr lang="ru-RU" sz="2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75000"/>
                  </a:schemeClr>
                </a:solidFill>
              </a:rPr>
              <a:t>Урок математики по теме: «Уравнения. Нахождение неизвестного делителя»</a:t>
            </a:r>
            <a:endParaRPr lang="ru-RU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algn="ctr"/>
            <a:r>
              <a:rPr lang="ru-RU" sz="2000" i="1" dirty="0" smtClean="0"/>
              <a:t>Самостоятельное применение нового знания</a:t>
            </a:r>
            <a:endParaRPr lang="ru-RU" sz="2000" i="1" dirty="0"/>
          </a:p>
        </p:txBody>
      </p:sp>
      <p:pic>
        <p:nvPicPr>
          <p:cNvPr id="1030" name="Picture 6" descr="C:\Users\1\Desktop\работа\IMG_111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201863"/>
            <a:ext cx="4000528" cy="4298971"/>
          </a:xfrm>
          <a:prstGeom prst="rect">
            <a:avLst/>
          </a:prstGeom>
          <a:noFill/>
        </p:spPr>
      </p:pic>
      <p:pic>
        <p:nvPicPr>
          <p:cNvPr id="1036" name="Picture 12" descr="C:\Users\1\Desktop\работа\IMG_1121 (1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201863"/>
            <a:ext cx="3643338" cy="4298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565</TotalTime>
  <Words>525</Words>
  <PresentationFormat>Экран (4:3)</PresentationFormat>
  <Paragraphs>49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Формирование универсальных учебных действий у младших школьников посредством использования технологии проблемного обучения</vt:lpstr>
      <vt:lpstr>«Если человек в школе не научится творить, то и в жизни он будет только подражать и копировать» Л. Н. Толстой</vt:lpstr>
      <vt:lpstr>Главная задача каждого учителя сегодня – не только обеспечить прочное и  осознанное усвоение знаний, умений и навыков, но и развивать способности учащихся, приобщать их к творческой деятельности; учить школьника не только понимать, но и мыслить; Для этого нужно развивать способности школьников. Умственная деятельность должна быть мотивирована, так как мотивация – движущая сила познания, а интерес, в свою очередь, вечный двигатель мотивации. С этой целью можно использовать следующие приемы: противоречие между житейским и научным представлением – «Рыба – кит?» предъявить детям утверждение, которое нужно либо доказать, либо опровергнуть «Все вокруг – геометрия!»  </vt:lpstr>
      <vt:lpstr>У Плутарха есть известная притча о работниках, которые везли тачки с камнями.  Работников было трое. К ним подошел человек и задал каждому из них один и тот же вопрос: «Чем ты занимаешься?» Ответ первого был таков: «Везу эту проклятую тачку». По иному ответил второй: «Зарабатываю себе на хлеб». Третий воодушевленно провозгласил: «Строю прекрасный храм!» Все они выполняли одну и ту же работу, но думали о ней, а, следовательно, и выполняли ее по-разному. </vt:lpstr>
      <vt:lpstr>Необходимо осознание школьниками полезности своего учебного труда, осознание мотивов своей деятельности. В основе умственных способностей лежат природные задатки человека. Задача учителя состоит в том, чтобы развить эти природные задатки.</vt:lpstr>
      <vt:lpstr>Слайд 6</vt:lpstr>
      <vt:lpstr>Проблемное обучение</vt:lpstr>
      <vt:lpstr>«Знание только тогда знание, когда оно добыто усилием собственной мысли, а не памятью». Л. Н. Толстой</vt:lpstr>
      <vt:lpstr>Урок математики по теме: «Уравнения. Нахождение неизвестного делителя»</vt:lpstr>
      <vt:lpstr>Проблемой называют задачу, которую невозможно разрешить с помощью известных знаний и способов действий. Она обычно выглядит как противоречие, возникающее в ходе развития познания. Многие педагоги суть проблемного обучения видят в противоречии между знаниями и отсутствием необходимых знаний.</vt:lpstr>
      <vt:lpstr>Возникает вопрос: «Каков путь от незнания к знанию?»</vt:lpstr>
      <vt:lpstr>Можно выделить три группы проблемных ситуаций: познавательные (теоретическое мышление); Например: можно ли квадрат назвать прямоугольником, а прямоугольник квадратом? (Выделение существенных признаков предметов, которые помогают раскрыть суть предмета - формируются новые понятия). оценочные (критическое мышление); Например, начать разговор по теме: «Как живут животные» с вопроса – «Кит – рыба?» организаторско-производственные (практическое мышление) Предложить  на начало урока задачу, которая решается на основе жизненного опыта (… Название этой геометрической фигуры дословно переводится как «столик». О какой фигуре пойдет речь на уроке?</vt:lpstr>
      <vt:lpstr>Условия повышения эффективности проблемного обучения  -  На одном уроке должны решаться проблемы разного вида. - Перед решением заданий необходимо мотивировать полезность их выполнения. - Систематичность в организации проблемного обучения на уроках. - Проблема должна решаться письменно. - Учет индивидуальных способностей учащихся в процессе выполнения заданий. - Необходимо постепенно усложнять задания.   </vt:lpstr>
      <vt:lpstr>Как же создавать проблемные ситуации ?</vt:lpstr>
      <vt:lpstr>Искусство ставить вопросы</vt:lpstr>
      <vt:lpstr>Формы и методы учебной деятельности</vt:lpstr>
      <vt:lpstr>Структура проблемного урока</vt:lpstr>
      <vt:lpstr>Выводы Результатом обучения с помощью технологии проблемного обучения является развитие универсальных учебных действий: личностные действия: самоопределение, смыслообразование, нравственно-этическая ориентация; регулятивные действия: целеполагание,  планирование, прогнозирование, контроль,  коррекция, оценка, саморегуляция; познавательные универсальные действия:  общеучебные универсальные действия (умение строить высказывание, формулировка проблемы, рефлексия деятельности, поиск информации, смысловое чтение, моделирование); логические универсальные действия (анализ, синтез, сравнение, сериация, классификации объектов, установление причинно-следственных связей, доказательство); коммуникативные действия: планирование учебного сотрудничества с учителем и сверстниками, постановка вопросов, умение с достаточной полнотой и точностью выражать свои мысли. </vt:lpstr>
      <vt:lpstr>Список использованной литературы:  Брушлинский А.В. Психология мышления и проблемного обучения.- М.: Знание, 1999.  Брызгалова С.И. Проблемное обучение в начальной школе. – Калининград: Издательство КГУ,1998.  Вилькеев Д.В. Познавательная деятельность учащихся при проблемном характере обучения основам наук в школе. - Казань, 2006. Занков Л.В. Беседы с учителями. (Вопросы обучения в начальных классах.). – М.: Просвещение, 1975. Ильницкая И.А. Проблемные ситуации и пути их создания на уроке. М.: Академия, 2001.  Матюшкин А.М. Проблемные ситуации в мышлении и обучении. – М., 1972. Матюшкин А.М. Мышление, обучение, творчество. – М.: Издательство Московского психолого-социального института, 2003. Махмутов М. И. Организация проблемного обучения в школе - М., 1977.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универсальных учебных действий у младших школьников посредством использования технологии проблемного обучения</dc:title>
  <dc:creator>1</dc:creator>
  <cp:lastModifiedBy>1</cp:lastModifiedBy>
  <cp:revision>41</cp:revision>
  <dcterms:created xsi:type="dcterms:W3CDTF">2015-02-04T17:17:48Z</dcterms:created>
  <dcterms:modified xsi:type="dcterms:W3CDTF">2015-03-31T01:47:31Z</dcterms:modified>
</cp:coreProperties>
</file>