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9" r:id="rId3"/>
    <p:sldId id="261" r:id="rId4"/>
    <p:sldId id="262" r:id="rId5"/>
    <p:sldId id="263" r:id="rId6"/>
    <p:sldId id="264" r:id="rId7"/>
    <p:sldId id="265" r:id="rId8"/>
    <p:sldId id="269" r:id="rId9"/>
    <p:sldId id="270" r:id="rId10"/>
    <p:sldId id="271" r:id="rId11"/>
    <p:sldId id="268" r:id="rId12"/>
    <p:sldId id="266" r:id="rId13"/>
    <p:sldId id="274" r:id="rId14"/>
    <p:sldId id="272" r:id="rId15"/>
    <p:sldId id="273" r:id="rId16"/>
    <p:sldId id="275" r:id="rId17"/>
    <p:sldId id="276" r:id="rId18"/>
    <p:sldId id="278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pic>
          <p:nvPicPr>
            <p:cNvPr id="6" name="Picture 4" descr="hokusai2"/>
            <p:cNvPicPr>
              <a:picLocks noChangeAspect="1" noChangeArrowheads="1"/>
            </p:cNvPicPr>
            <p:nvPr/>
          </p:nvPicPr>
          <p:blipFill>
            <a:blip r:embed="rId2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E3EA-F42A-4D13-9047-BCEFFD43B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44BE-BC9A-4902-894A-573F1F37F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5DE0-ED56-4AD0-9B5B-0FA30F931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2F72F-7E9C-4F24-BC26-79C25DD45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260E-939C-445B-8020-4470852F3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DF1EF-CCFA-4EE3-AF92-A5A9528E3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34B24-B04F-4B6A-8839-1C024D236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20132-1E24-4DBE-A467-3DB9F3868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FC5AD-473B-4C0B-9158-A9622BA50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0012-8864-4D55-81B2-823104FF5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772150" y="609600"/>
            <a:ext cx="18478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53911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21B20-DC91-4DB8-B85E-30E2373CF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391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8B41-AA7F-4265-AEB0-CD1162396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pic>
          <p:nvPicPr>
            <p:cNvPr id="3081" name="Picture 4" descr="hokusai2"/>
            <p:cNvPicPr>
              <a:picLocks noChangeAspect="1" noChangeArrowheads="1"/>
            </p:cNvPicPr>
            <p:nvPr/>
          </p:nvPicPr>
          <p:blipFill>
            <a:blip r:embed="rId14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2AD3842F-1C3A-468D-907D-2BC4E87C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©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©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hyperlink" Target="http://images.yandex.ru/yandsearch?p=18&amp;text=%D1%85%D1%80%D0%B0%D0%BC%20%D0%BF%D0%BE%D0%BA%D1%80%D0%BE%D0%B2%D0%B0&amp;img_url=http://online.fotoschool.ru/photos/big/photo-2050.jpg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«Если мы действительно знаем что – то, то мы знаем это благодаря изучению математики» </a:t>
            </a:r>
            <a:r>
              <a:rPr lang="ru-RU" sz="3200" i="1" dirty="0" smtClean="0"/>
              <a:t>(П.Гассенди)</a:t>
            </a:r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3643314"/>
            <a:ext cx="5786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Счет и вычисления – основа</a:t>
            </a:r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порядка в голове</a:t>
            </a:r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	                   						  </a:t>
            </a:r>
            <a:r>
              <a:rPr lang="ru-RU" sz="3200" i="1" dirty="0" smtClean="0"/>
              <a:t>Песталоцци</a:t>
            </a:r>
            <a:endParaRPr lang="ru-RU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5715016"/>
            <a:ext cx="4071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Игнатов Роман Сергеевич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Криушинская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8-tub.yandex.net/i?id=25123155&amp;tov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69889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85720" y="2357430"/>
            <a:ext cx="2022475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Рене Декарт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7158" y="2714620"/>
            <a:ext cx="1930400" cy="646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(31.03.1596 – </a:t>
            </a:r>
          </a:p>
          <a:p>
            <a:pPr>
              <a:defRPr/>
            </a:pPr>
            <a:r>
              <a:rPr lang="ru-RU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11.02.1650 г.)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258888" y="188913"/>
            <a:ext cx="7885112" cy="65532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996600"/>
              </a:solidFill>
              <a:latin typeface="Comic Sans MS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37274" y="188913"/>
            <a:ext cx="5468164" cy="8617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«Математика – единственная наука, в которой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следует искать руководство для достижения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истины».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09788" y="981075"/>
            <a:ext cx="6207125" cy="64633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sz="16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Рене </a:t>
            </a: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Декарт – известный французский математик, физик, физиолог, родился в г. Лае в дворянской семье. </a:t>
            </a:r>
          </a:p>
          <a:p>
            <a:pPr>
              <a:defRPr/>
            </a:pP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 16 лет он самостоятельно начал изучать</a:t>
            </a:r>
          </a:p>
          <a:p>
            <a:pPr>
              <a:defRPr/>
            </a:pP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разные науки, охотнее всего занимался </a:t>
            </a:r>
          </a:p>
          <a:p>
            <a:pPr>
              <a:defRPr/>
            </a:pP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арифметикой и геометрией. Они казались ему</a:t>
            </a:r>
          </a:p>
          <a:p>
            <a:pPr>
              <a:defRPr/>
            </a:pP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самыми простыми из всех наук и «как бы дверью для всех остальных».</a:t>
            </a:r>
          </a:p>
          <a:p>
            <a:pPr>
              <a:defRPr/>
            </a:pP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«Геометрии» (1637) Декарт впервые ввел</a:t>
            </a:r>
          </a:p>
          <a:p>
            <a:pPr>
              <a:defRPr/>
            </a:pP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понятие независимой переменной, функции;</a:t>
            </a:r>
          </a:p>
          <a:p>
            <a:pPr>
              <a:defRPr/>
            </a:pP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ввел общепринятые теперь обозначения искомых величин: </a:t>
            </a:r>
            <a:r>
              <a:rPr 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</a:t>
            </a: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</a:t>
            </a: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…, постоянных буквенных коэффициентов: </a:t>
            </a:r>
            <a:r>
              <a:rPr 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в, с…, обозначение степени и современный знак         радикала. </a:t>
            </a:r>
          </a:p>
          <a:p>
            <a:pPr>
              <a:defRPr/>
            </a:pP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ru-RU" sz="20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714488"/>
            <a:ext cx="68194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Квадратный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корень из дроби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Теорема.</a:t>
            </a:r>
            <a:r>
              <a:rPr lang="en-US" sz="2400" b="1" u="sng" dirty="0" smtClean="0"/>
              <a:t> </a:t>
            </a:r>
            <a:r>
              <a:rPr lang="en-US" sz="2400" b="1" dirty="0" smtClean="0"/>
              <a:t>   </a:t>
            </a:r>
            <a:r>
              <a:rPr lang="ru-RU" sz="3200" i="1" dirty="0" smtClean="0"/>
              <a:t>Если</a:t>
            </a:r>
            <a:r>
              <a:rPr lang="en-US" sz="3200" i="1" dirty="0" smtClean="0"/>
              <a:t>                    </a:t>
            </a:r>
            <a:r>
              <a:rPr lang="ru-RU" sz="3200" i="1" dirty="0" smtClean="0"/>
              <a:t>то</a:t>
            </a:r>
            <a:r>
              <a:rPr lang="ru-RU" u="sng" dirty="0" smtClean="0"/>
              <a:t> </a:t>
            </a:r>
            <a:endParaRPr lang="ru-RU" u="sng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000496" y="500042"/>
          <a:ext cx="2482850" cy="673100"/>
        </p:xfrm>
        <a:graphic>
          <a:graphicData uri="http://schemas.openxmlformats.org/presentationml/2006/ole">
            <p:oleObj spid="_x0000_s43010" name="Формула" r:id="rId3" imgW="749160" imgH="2030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643306" y="1285860"/>
          <a:ext cx="2789657" cy="1969169"/>
        </p:xfrm>
        <a:graphic>
          <a:graphicData uri="http://schemas.openxmlformats.org/presentationml/2006/ole">
            <p:oleObj spid="_x0000_s43011" name="Формула" r:id="rId4" imgW="64764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357187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Корень из дроби равен корню из числителя, делённому на корень из знаменателя.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143108" y="785794"/>
          <a:ext cx="4000528" cy="1714512"/>
        </p:xfrm>
        <a:graphic>
          <a:graphicData uri="http://schemas.openxmlformats.org/presentationml/2006/ole">
            <p:oleObj spid="_x0000_s44034" name="Формула" r:id="rId3" imgW="1066680" imgH="457200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857356" y="3286124"/>
          <a:ext cx="5060191" cy="1785950"/>
        </p:xfrm>
        <a:graphic>
          <a:graphicData uri="http://schemas.openxmlformats.org/presentationml/2006/ole">
            <p:oleObj spid="_x0000_s44035" name="Формула" r:id="rId4" imgW="1295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642910" y="571480"/>
            <a:ext cx="792961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/>
              <a:t>По данной теореме при </a:t>
            </a:r>
            <a:r>
              <a:rPr lang="ru-RU" sz="2800" i="1" u="sng" dirty="0" smtClean="0"/>
              <a:t>делении корней</a:t>
            </a:r>
            <a:r>
              <a:rPr lang="ru-RU" sz="2800" i="1" dirty="0" smtClean="0"/>
              <a:t> можно разделить подкоренные выражения и из результата извлечь корень: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286116" y="2000240"/>
          <a:ext cx="2347927" cy="1657360"/>
        </p:xfrm>
        <a:graphic>
          <a:graphicData uri="http://schemas.openxmlformats.org/presentationml/2006/ole">
            <p:oleObj spid="_x0000_s46082" name="Формула" r:id="rId3" imgW="647640" imgH="4572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00298" y="4143380"/>
          <a:ext cx="4574403" cy="1457332"/>
        </p:xfrm>
        <a:graphic>
          <a:graphicData uri="http://schemas.openxmlformats.org/presentationml/2006/ole">
            <p:oleObj spid="_x0000_s46083" name="Формула" r:id="rId4" imgW="1434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73581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Вариант 1                                          Вариант 2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Вычислите значение корня:</a:t>
            </a:r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Найдите значение выражения:</a:t>
            </a:r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Найдите значение выражения:</a:t>
            </a:r>
          </a:p>
          <a:p>
            <a:pPr marL="342900" indent="-342900"/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71538" y="1000108"/>
          <a:ext cx="3296353" cy="1214446"/>
        </p:xfrm>
        <a:graphic>
          <a:graphicData uri="http://schemas.openxmlformats.org/presentationml/2006/ole">
            <p:oleObj spid="_x0000_s45058" name="Формула" r:id="rId3" imgW="1206360" imgH="4442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214942" y="928670"/>
          <a:ext cx="3261654" cy="1214446"/>
        </p:xfrm>
        <a:graphic>
          <a:graphicData uri="http://schemas.openxmlformats.org/presentationml/2006/ole">
            <p:oleObj spid="_x0000_s45059" name="Формула" r:id="rId4" imgW="1193760" imgH="4442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14480" y="2428868"/>
          <a:ext cx="2214578" cy="1285884"/>
        </p:xfrm>
        <a:graphic>
          <a:graphicData uri="http://schemas.openxmlformats.org/presentationml/2006/ole">
            <p:oleObj spid="_x0000_s45060" name="Формула" r:id="rId5" imgW="787320" imgH="457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15008" y="2500305"/>
          <a:ext cx="2286016" cy="1228307"/>
        </p:xfrm>
        <a:graphic>
          <a:graphicData uri="http://schemas.openxmlformats.org/presentationml/2006/ole">
            <p:oleObj spid="_x0000_s45061" name="Формула" r:id="rId6" imgW="850680" imgH="4572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000232" y="4000504"/>
          <a:ext cx="1285884" cy="1285884"/>
        </p:xfrm>
        <a:graphic>
          <a:graphicData uri="http://schemas.openxmlformats.org/presentationml/2006/ole">
            <p:oleObj spid="_x0000_s45062" name="Формула" r:id="rId7" imgW="444240" imgH="4442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072198" y="4071942"/>
          <a:ext cx="1214446" cy="1214446"/>
        </p:xfrm>
        <a:graphic>
          <a:graphicData uri="http://schemas.openxmlformats.org/presentationml/2006/ole">
            <p:oleObj spid="_x0000_s45063" name="Формула" r:id="rId8" imgW="4442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876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Критерии оценки:</a:t>
            </a:r>
          </a:p>
          <a:p>
            <a:pPr algn="ctr"/>
            <a:endParaRPr lang="ru-RU" sz="2800" b="1" i="1" dirty="0" smtClean="0"/>
          </a:p>
          <a:p>
            <a:pPr algn="ctr"/>
            <a:r>
              <a:rPr lang="ru-RU" sz="2800" b="1" i="1" dirty="0" smtClean="0"/>
              <a:t>«5» - </a:t>
            </a:r>
            <a:r>
              <a:rPr lang="ru-RU" sz="2800" i="1" dirty="0" smtClean="0"/>
              <a:t>6 верно решённых примеров</a:t>
            </a:r>
          </a:p>
          <a:p>
            <a:pPr algn="ctr"/>
            <a:r>
              <a:rPr lang="ru-RU" sz="2800" b="1" i="1" dirty="0" smtClean="0"/>
              <a:t>«4» - </a:t>
            </a:r>
            <a:r>
              <a:rPr lang="ru-RU" sz="2800" i="1" dirty="0" smtClean="0"/>
              <a:t>5 верно решённых примеров</a:t>
            </a:r>
          </a:p>
          <a:p>
            <a:pPr algn="ctr"/>
            <a:r>
              <a:rPr lang="ru-RU" sz="2800" b="1" i="1" dirty="0" smtClean="0"/>
              <a:t>«3» - </a:t>
            </a:r>
            <a:r>
              <a:rPr lang="ru-RU" sz="2800" i="1" dirty="0" smtClean="0"/>
              <a:t>4 верно решённых примеров</a:t>
            </a: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428604"/>
            <a:ext cx="72866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                                                1)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/>
            <a:r>
              <a:rPr lang="ru-RU" dirty="0" smtClean="0"/>
              <a:t>2)  </a:t>
            </a:r>
            <a:r>
              <a:rPr lang="ru-RU" sz="2800" b="1" i="1" dirty="0" smtClean="0"/>
              <a:t>4,   5                       </a:t>
            </a:r>
            <a:r>
              <a:rPr lang="ru-RU" dirty="0" smtClean="0"/>
              <a:t>2) </a:t>
            </a:r>
            <a:r>
              <a:rPr lang="ru-RU" sz="2800" b="1" i="1" dirty="0" smtClean="0"/>
              <a:t>11,  12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3)                                                 3) 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25588" y="428625"/>
          <a:ext cx="2271712" cy="1214438"/>
        </p:xfrm>
        <a:graphic>
          <a:graphicData uri="http://schemas.openxmlformats.org/presentationml/2006/ole">
            <p:oleObj spid="_x0000_s56323" name="Формула" r:id="rId3" imgW="73656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630863" y="338138"/>
          <a:ext cx="2312987" cy="1216025"/>
        </p:xfrm>
        <a:graphic>
          <a:graphicData uri="http://schemas.openxmlformats.org/presentationml/2006/ole">
            <p:oleObj spid="_x0000_s56324" name="Формула" r:id="rId4" imgW="74916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71625" y="2428875"/>
          <a:ext cx="720725" cy="1119188"/>
        </p:xfrm>
        <a:graphic>
          <a:graphicData uri="http://schemas.openxmlformats.org/presentationml/2006/ole">
            <p:oleObj spid="_x0000_s56325" name="Формула" r:id="rId5" imgW="25380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818188" y="2357438"/>
          <a:ext cx="603250" cy="982662"/>
        </p:xfrm>
        <a:graphic>
          <a:graphicData uri="http://schemas.openxmlformats.org/presentationml/2006/ole">
            <p:oleObj spid="_x0000_s56326" name="Формула" r:id="rId6" imgW="241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5009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u="sng" dirty="0" smtClean="0">
                <a:solidFill>
                  <a:srgbClr val="FF0000"/>
                </a:solidFill>
              </a:rPr>
              <a:t>Домашнее задание:</a:t>
            </a:r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857356" y="2304628"/>
            <a:ext cx="564360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§24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стр.100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№363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– 365 (чет.)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85786" y="714356"/>
            <a:ext cx="7467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2500"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Спасибо за работу!!!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7" descr="j0292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1942"/>
            <a:ext cx="28797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j02921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643314"/>
            <a:ext cx="2341563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0"/>
            <a:ext cx="1800225" cy="23812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357290" y="500042"/>
            <a:ext cx="578647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Установите, какое число является рациональным: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500166" y="2214554"/>
            <a:ext cx="5964272" cy="1150938"/>
            <a:chOff x="1214414" y="2143116"/>
            <a:chExt cx="5964272" cy="1150938"/>
          </a:xfrm>
        </p:grpSpPr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1214414" y="2143116"/>
            <a:ext cx="1547822" cy="1114432"/>
          </p:xfrm>
          <a:graphic>
            <a:graphicData uri="http://schemas.openxmlformats.org/presentationml/2006/ole">
              <p:oleObj spid="_x0000_s3083" name="Формула" r:id="rId4" imgW="317160" imgH="228600" progId="Equation.3">
                <p:embed/>
              </p:oleObj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2786050" y="2214554"/>
            <a:ext cx="1428760" cy="1028707"/>
          </p:xfrm>
          <a:graphic>
            <a:graphicData uri="http://schemas.openxmlformats.org/presentationml/2006/ole">
              <p:oleObj spid="_x0000_s3084" name="Формула" r:id="rId5" imgW="317160" imgH="228600" progId="Equation.3">
                <p:embed/>
              </p:oleObj>
            </a:graphicData>
          </a:graphic>
        </p:graphicFrame>
        <p:graphicFrame>
          <p:nvGraphicFramePr>
            <p:cNvPr id="3085" name="Object 13"/>
            <p:cNvGraphicFramePr>
              <a:graphicFrameLocks noChangeAspect="1"/>
            </p:cNvGraphicFramePr>
            <p:nvPr/>
          </p:nvGraphicFramePr>
          <p:xfrm>
            <a:off x="4357686" y="2214554"/>
            <a:ext cx="1560512" cy="1079500"/>
          </p:xfrm>
          <a:graphic>
            <a:graphicData uri="http://schemas.openxmlformats.org/presentationml/2006/ole">
              <p:oleObj spid="_x0000_s3085" name="Формула" r:id="rId6" imgW="330120" imgH="228600" progId="Equation.3">
                <p:embed/>
              </p:oleObj>
            </a:graphicData>
          </a:graphic>
        </p:graphicFrame>
        <p:graphicFrame>
          <p:nvGraphicFramePr>
            <p:cNvPr id="3086" name="Object 14"/>
            <p:cNvGraphicFramePr>
              <a:graphicFrameLocks noChangeAspect="1"/>
            </p:cNvGraphicFramePr>
            <p:nvPr/>
          </p:nvGraphicFramePr>
          <p:xfrm>
            <a:off x="6143636" y="2285992"/>
            <a:ext cx="1035050" cy="980270"/>
          </p:xfrm>
          <a:graphic>
            <a:graphicData uri="http://schemas.openxmlformats.org/presentationml/2006/ole">
              <p:oleObj spid="_x0000_s3086" name="Формула" r:id="rId7" imgW="241200" imgH="228600" progId="Equation.3">
                <p:embed/>
              </p:oleObj>
            </a:graphicData>
          </a:graphic>
        </p:graphicFrame>
      </p:grpSp>
      <p:sp>
        <p:nvSpPr>
          <p:cNvPr id="18" name="Стрелка вправо 17"/>
          <p:cNvSpPr/>
          <p:nvPr/>
        </p:nvSpPr>
        <p:spPr>
          <a:xfrm rot="17464728">
            <a:off x="2572959" y="4043922"/>
            <a:ext cx="1791087" cy="4661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43042" y="642918"/>
            <a:ext cx="64294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Какое из следующих выражений не имеет смысла?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2214554"/>
          <a:ext cx="2037536" cy="1143008"/>
        </p:xfrm>
        <a:graphic>
          <a:graphicData uri="http://schemas.openxmlformats.org/presentationml/2006/ole">
            <p:oleObj spid="_x0000_s2051" name="Формула" r:id="rId3" imgW="520560" imgH="2919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857488" y="2357430"/>
          <a:ext cx="1666886" cy="1071570"/>
        </p:xfrm>
        <a:graphic>
          <a:graphicData uri="http://schemas.openxmlformats.org/presentationml/2006/ole">
            <p:oleObj spid="_x0000_s2052" name="Формула" r:id="rId4" imgW="35532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929190" y="2357430"/>
          <a:ext cx="1571636" cy="1010337"/>
        </p:xfrm>
        <a:graphic>
          <a:graphicData uri="http://schemas.openxmlformats.org/presentationml/2006/ole">
            <p:oleObj spid="_x0000_s2053" name="Формула" r:id="rId5" imgW="35532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000892" y="2285992"/>
          <a:ext cx="1120782" cy="1061793"/>
        </p:xfrm>
        <a:graphic>
          <a:graphicData uri="http://schemas.openxmlformats.org/presentationml/2006/ole">
            <p:oleObj spid="_x0000_s2054" name="Формула" r:id="rId6" imgW="241200" imgH="228600" progId="Equation.3">
              <p:embed/>
            </p:oleObj>
          </a:graphicData>
        </a:graphic>
      </p:graphicFrame>
      <p:sp>
        <p:nvSpPr>
          <p:cNvPr id="8" name="Стрелка вправо 7"/>
          <p:cNvSpPr/>
          <p:nvPr/>
        </p:nvSpPr>
        <p:spPr>
          <a:xfrm rot="17464728">
            <a:off x="4430348" y="4186799"/>
            <a:ext cx="1791087" cy="4661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Исправьте ошибки ученика: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42976" y="1357298"/>
          <a:ext cx="4188865" cy="1071570"/>
        </p:xfrm>
        <a:graphic>
          <a:graphicData uri="http://schemas.openxmlformats.org/presentationml/2006/ole">
            <p:oleObj spid="_x0000_s1025" name="Формула" r:id="rId3" imgW="1091880" imgH="27936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215074" y="1571612"/>
          <a:ext cx="1285884" cy="822966"/>
        </p:xfrm>
        <a:graphic>
          <a:graphicData uri="http://schemas.openxmlformats.org/presentationml/2006/ole">
            <p:oleObj spid="_x0000_s1026" name="Формула" r:id="rId4" imgW="317160" imgH="20304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3964777" y="1607331"/>
            <a:ext cx="1000132" cy="785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000100" y="2857496"/>
          <a:ext cx="4339458" cy="1127132"/>
        </p:xfrm>
        <a:graphic>
          <a:graphicData uri="http://schemas.openxmlformats.org/presentationml/2006/ole">
            <p:oleObj spid="_x0000_s1027" name="Формула" r:id="rId5" imgW="977760" imgH="25380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5400000">
            <a:off x="4179091" y="3036091"/>
            <a:ext cx="1000132" cy="785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143636" y="3000372"/>
          <a:ext cx="1428760" cy="879237"/>
        </p:xfrm>
        <a:graphic>
          <a:graphicData uri="http://schemas.openxmlformats.org/presentationml/2006/ole">
            <p:oleObj spid="_x0000_s1028" name="Формула" r:id="rId6" imgW="330120" imgH="203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214414" y="4429132"/>
          <a:ext cx="3429024" cy="962132"/>
        </p:xfrm>
        <a:graphic>
          <a:graphicData uri="http://schemas.openxmlformats.org/presentationml/2006/ole">
            <p:oleObj spid="_x0000_s1029" name="Формула" r:id="rId7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071538" y="928670"/>
          <a:ext cx="3600472" cy="900118"/>
        </p:xfrm>
        <a:graphic>
          <a:graphicData uri="http://schemas.openxmlformats.org/presentationml/2006/ole">
            <p:oleObj spid="_x0000_s33794" name="Формула" r:id="rId3" imgW="914400" imgH="228600" progId="Equation.3">
              <p:embed/>
            </p:oleObj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rot="10800000" flipV="1">
            <a:off x="3071802" y="928670"/>
            <a:ext cx="1357322" cy="785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43570" y="936111"/>
          <a:ext cx="1857388" cy="889998"/>
        </p:xfrm>
        <a:graphic>
          <a:graphicData uri="http://schemas.openxmlformats.org/presentationml/2006/ole">
            <p:oleObj spid="_x0000_s33795" name="Формула" r:id="rId4" imgW="40608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3797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3798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214414" y="2643182"/>
          <a:ext cx="6359525" cy="1643063"/>
        </p:xfrm>
        <a:graphic>
          <a:graphicData uri="http://schemas.openxmlformats.org/presentationml/2006/ole">
            <p:oleObj spid="_x0000_s33799" name="Формула" r:id="rId7" imgW="1523880" imgH="39348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5429256" y="2714620"/>
            <a:ext cx="1928826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357818" y="4572008"/>
          <a:ext cx="1714512" cy="884732"/>
        </p:xfrm>
        <a:graphic>
          <a:graphicData uri="http://schemas.openxmlformats.org/presentationml/2006/ole">
            <p:oleObj spid="_x0000_s33800" name="Формула" r:id="rId8" imgW="330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142984"/>
            <a:ext cx="59346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исторические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сведения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86124"/>
            <a:ext cx="2357452" cy="240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928802"/>
            <a:ext cx="2357452" cy="240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714744" y="357166"/>
            <a:ext cx="49291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Слово «корень» пришло в математику от арабов. Арабские учёные представляли себе квадрат числа вырастающим из корня – как растение</a:t>
            </a:r>
            <a:r>
              <a:rPr lang="ru-RU" sz="3200" b="1" dirty="0" smtClean="0">
                <a:latin typeface="Calibri" pitchFamily="34" charset="0"/>
              </a:rPr>
              <a:t>.</a:t>
            </a:r>
            <a:endParaRPr lang="ru-RU" sz="3200" b="1" dirty="0">
              <a:latin typeface="Calibri" pitchFamily="34" charset="0"/>
            </a:endParaRPr>
          </a:p>
        </p:txBody>
      </p:sp>
      <p:pic>
        <p:nvPicPr>
          <p:cNvPr id="4" name="Picture 2" descr="http://im3-tub.yandex.net/i?id=25839122&amp;tov=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000504"/>
            <a:ext cx="3857652" cy="25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1" descr="G:\Clipart\Природа\Шторм\00044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428868"/>
            <a:ext cx="5549051" cy="3791084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-214338"/>
            <a:ext cx="2730900" cy="33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643182"/>
            <a:ext cx="37338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0"/>
            <a:ext cx="1906157" cy="231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3932197&amp;tov=6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2143116"/>
            <a:ext cx="2643206" cy="3333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ы">
  <a:themeElements>
    <a:clrScheme name="Волны 2">
      <a:dk1>
        <a:srgbClr val="2D2525"/>
      </a:dk1>
      <a:lt1>
        <a:srgbClr val="A7B4B7"/>
      </a:lt1>
      <a:dk2>
        <a:srgbClr val="061C62"/>
      </a:dk2>
      <a:lt2>
        <a:srgbClr val="484719"/>
      </a:lt2>
      <a:accent1>
        <a:srgbClr val="D8D688"/>
      </a:accent1>
      <a:accent2>
        <a:srgbClr val="5C6D90"/>
      </a:accent2>
      <a:accent3>
        <a:srgbClr val="D0D6D8"/>
      </a:accent3>
      <a:accent4>
        <a:srgbClr val="251E1E"/>
      </a:accent4>
      <a:accent5>
        <a:srgbClr val="E9E8C3"/>
      </a:accent5>
      <a:accent6>
        <a:srgbClr val="536282"/>
      </a:accent6>
      <a:hlink>
        <a:srgbClr val="365D96"/>
      </a:hlink>
      <a:folHlink>
        <a:srgbClr val="586840"/>
      </a:folHlink>
    </a:clrScheme>
    <a:fontScheme name="Волны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Волны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лны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лны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328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Carnival</vt:lpstr>
      <vt:lpstr>Волны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User</dc:creator>
  <cp:lastModifiedBy>User</cp:lastModifiedBy>
  <cp:revision>38</cp:revision>
  <dcterms:modified xsi:type="dcterms:W3CDTF">2013-01-28T18:56:54Z</dcterms:modified>
</cp:coreProperties>
</file>