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Простейшие вероятностные задачи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среднем из 1000 </a:t>
            </a:r>
            <a:r>
              <a:rPr lang="ru-RU" dirty="0" smtClean="0"/>
              <a:t>аккумуляторов</a:t>
            </a:r>
            <a:r>
              <a:rPr lang="ru-RU" dirty="0" smtClean="0"/>
              <a:t>, поступивших в продажу, 7 </a:t>
            </a:r>
            <a:r>
              <a:rPr lang="ru-RU" dirty="0" smtClean="0"/>
              <a:t>неисправны</a:t>
            </a:r>
            <a:r>
              <a:rPr lang="ru-RU" dirty="0" smtClean="0"/>
              <a:t>. Найдите вероятность того, </a:t>
            </a:r>
            <a:r>
              <a:rPr lang="ru-RU" dirty="0" smtClean="0"/>
              <a:t>что один </a:t>
            </a:r>
            <a:r>
              <a:rPr lang="ru-RU" dirty="0" smtClean="0"/>
              <a:t>купленный аккумулятор </a:t>
            </a:r>
            <a:r>
              <a:rPr lang="ru-RU" dirty="0" smtClean="0"/>
              <a:t>окажется исправным.</a:t>
            </a:r>
          </a:p>
          <a:p>
            <a:r>
              <a:rPr lang="ru-RU" i="1" dirty="0" smtClean="0"/>
              <a:t>Решение</a:t>
            </a:r>
            <a:r>
              <a:rPr lang="ru-RU" i="1" dirty="0" smtClean="0"/>
              <a:t>. </a:t>
            </a:r>
            <a:r>
              <a:rPr lang="en-US" i="1" dirty="0" smtClean="0"/>
              <a:t>N=1000</a:t>
            </a:r>
            <a:r>
              <a:rPr lang="ru-RU" i="1" dirty="0" smtClean="0"/>
              <a:t>, </a:t>
            </a:r>
            <a:r>
              <a:rPr lang="en-US" i="1" dirty="0" smtClean="0"/>
              <a:t>N(A)=993</a:t>
            </a:r>
            <a:r>
              <a:rPr lang="ru-RU" i="1" dirty="0" smtClean="0"/>
              <a:t>; Р(А)=93/1000=0.993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группе иностранных </a:t>
            </a:r>
            <a:r>
              <a:rPr lang="ru-RU" dirty="0" smtClean="0"/>
              <a:t>туристов </a:t>
            </a:r>
            <a:r>
              <a:rPr lang="ru-RU" dirty="0" smtClean="0"/>
              <a:t>51 человек, среди них два </a:t>
            </a:r>
            <a:r>
              <a:rPr lang="ru-RU" dirty="0" err="1" smtClean="0"/>
              <a:t>француза.Для</a:t>
            </a:r>
            <a:r>
              <a:rPr lang="ru-RU" dirty="0" smtClean="0"/>
              <a:t> </a:t>
            </a:r>
            <a:r>
              <a:rPr lang="ru-RU" dirty="0" smtClean="0"/>
              <a:t>посещения маленького музея </a:t>
            </a:r>
            <a:r>
              <a:rPr lang="ru-RU" dirty="0" smtClean="0"/>
              <a:t>группу случайным </a:t>
            </a:r>
            <a:r>
              <a:rPr lang="ru-RU" dirty="0" smtClean="0"/>
              <a:t>образом делят на три </a:t>
            </a:r>
            <a:r>
              <a:rPr lang="ru-RU" dirty="0" smtClean="0"/>
              <a:t>подгруппы</a:t>
            </a:r>
            <a:r>
              <a:rPr lang="ru-RU" dirty="0" smtClean="0"/>
              <a:t>, одинаковые по численности. </a:t>
            </a:r>
            <a:r>
              <a:rPr lang="ru-RU" dirty="0" smtClean="0"/>
              <a:t>Найдите вероятность </a:t>
            </a:r>
            <a:r>
              <a:rPr lang="ru-RU" dirty="0" smtClean="0"/>
              <a:t>того, что французы окажутся </a:t>
            </a:r>
            <a:r>
              <a:rPr lang="ru-RU" dirty="0" smtClean="0"/>
              <a:t>в одной </a:t>
            </a:r>
            <a:r>
              <a:rPr lang="ru-RU" dirty="0" smtClean="0"/>
              <a:t>подгруппе.</a:t>
            </a:r>
          </a:p>
          <a:p>
            <a:pPr>
              <a:buNone/>
            </a:pPr>
            <a:r>
              <a:rPr lang="ru-RU" i="1" dirty="0" smtClean="0"/>
              <a:t>Решение. </a:t>
            </a:r>
            <a:r>
              <a:rPr lang="en-US" i="1" dirty="0" smtClean="0"/>
              <a:t>N=50</a:t>
            </a:r>
            <a:r>
              <a:rPr lang="ru-RU" i="1" dirty="0" smtClean="0"/>
              <a:t> (без 1 француза), </a:t>
            </a:r>
            <a:r>
              <a:rPr lang="en-US" i="1" dirty="0" smtClean="0"/>
              <a:t>N(A)=16</a:t>
            </a:r>
            <a:r>
              <a:rPr lang="ru-RU" i="1" dirty="0" smtClean="0"/>
              <a:t>(1 чел. уже в группе), </a:t>
            </a:r>
            <a:r>
              <a:rPr lang="en-US" i="1" dirty="0" smtClean="0"/>
              <a:t>P(A)=16/50=0</a:t>
            </a:r>
            <a:r>
              <a:rPr lang="ru-RU" i="1" dirty="0" smtClean="0"/>
              <a:t>,32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Вероятность того, что новая </a:t>
            </a:r>
            <a:r>
              <a:rPr lang="ru-RU" dirty="0" smtClean="0"/>
              <a:t>шариковая </a:t>
            </a:r>
            <a:r>
              <a:rPr lang="ru-RU" dirty="0" smtClean="0"/>
              <a:t>ручка </a:t>
            </a:r>
            <a:r>
              <a:rPr lang="ru-RU" dirty="0" smtClean="0"/>
              <a:t>пишет </a:t>
            </a:r>
            <a:r>
              <a:rPr lang="ru-RU" dirty="0" smtClean="0"/>
              <a:t>плохо (или не пишет</a:t>
            </a:r>
            <a:r>
              <a:rPr lang="ru-RU" dirty="0" smtClean="0"/>
              <a:t>),равна </a:t>
            </a:r>
            <a:r>
              <a:rPr lang="ru-RU" dirty="0" smtClean="0"/>
              <a:t>0,05. </a:t>
            </a:r>
            <a:r>
              <a:rPr lang="ru-RU" dirty="0" smtClean="0"/>
              <a:t>Покупатель </a:t>
            </a:r>
            <a:r>
              <a:rPr lang="ru-RU" dirty="0" smtClean="0"/>
              <a:t>в магазине </a:t>
            </a:r>
            <a:r>
              <a:rPr lang="ru-RU" dirty="0" smtClean="0"/>
              <a:t>выбирает одну </a:t>
            </a:r>
            <a:r>
              <a:rPr lang="ru-RU" dirty="0" smtClean="0"/>
              <a:t>новую ручку. Найдите вероятность </a:t>
            </a:r>
            <a:r>
              <a:rPr lang="ru-RU" dirty="0" err="1" smtClean="0"/>
              <a:t>того,что</a:t>
            </a:r>
            <a:r>
              <a:rPr lang="ru-RU" dirty="0" smtClean="0"/>
              <a:t> </a:t>
            </a:r>
            <a:r>
              <a:rPr lang="ru-RU" dirty="0" smtClean="0"/>
              <a:t>эта ручка пишет хорошо.</a:t>
            </a:r>
          </a:p>
          <a:p>
            <a:pPr>
              <a:buNone/>
            </a:pPr>
            <a:r>
              <a:rPr lang="ru-RU" i="1" dirty="0" smtClean="0"/>
              <a:t>Решение. Определим </a:t>
            </a:r>
            <a:r>
              <a:rPr lang="ru-RU" i="1" dirty="0" smtClean="0"/>
              <a:t>событие: A </a:t>
            </a:r>
            <a:r>
              <a:rPr lang="ru-RU" i="1" dirty="0" smtClean="0"/>
              <a:t>= {выбранная ручка пишет хорошо</a:t>
            </a:r>
            <a:r>
              <a:rPr lang="ru-RU" i="1" dirty="0" smtClean="0"/>
              <a:t>}.</a:t>
            </a:r>
            <a:r>
              <a:rPr lang="ru-RU" dirty="0" smtClean="0"/>
              <a:t> Известна </a:t>
            </a:r>
            <a:r>
              <a:rPr lang="ru-RU" dirty="0" smtClean="0"/>
              <a:t>вероятность противоположного события</a:t>
            </a:r>
            <a:r>
              <a:rPr lang="ru-RU" dirty="0" smtClean="0"/>
              <a:t>: </a:t>
            </a:r>
            <a:r>
              <a:rPr lang="en-US" dirty="0" smtClean="0"/>
              <a:t>P(</a:t>
            </a:r>
            <a:r>
              <a:rPr lang="en-US" i="1" dirty="0" smtClean="0"/>
              <a:t>A)= 0,05.</a:t>
            </a:r>
          </a:p>
          <a:p>
            <a:pPr>
              <a:buNone/>
            </a:pPr>
            <a:r>
              <a:rPr lang="ru-RU" dirty="0" smtClean="0"/>
              <a:t>Используем формулу вероятности </a:t>
            </a:r>
            <a:r>
              <a:rPr lang="ru-RU" dirty="0" smtClean="0"/>
              <a:t>противоположного </a:t>
            </a:r>
            <a:r>
              <a:rPr lang="ru-RU" dirty="0" smtClean="0"/>
              <a:t>события:</a:t>
            </a:r>
          </a:p>
          <a:p>
            <a:pPr>
              <a:buNone/>
            </a:pPr>
            <a:r>
              <a:rPr lang="en-US" dirty="0" smtClean="0"/>
              <a:t>P(</a:t>
            </a:r>
            <a:r>
              <a:rPr lang="en-US" i="1" dirty="0" smtClean="0"/>
              <a:t>A) = 1− P(A)= 1− 0,05 = 0,95.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классической математике работают с реальной моделью ситуации, которая однозначно описывается с помощью математического аппарата. В жизни мы постоянно сталкиваемся с тем, что некоторые события могут произойти, а некоторые нет. Такие непредсказуемые события называют случайными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вероятностей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Изучает различные модели случайных событий, их свойства и характеристики. Теория не может однозначно предсказать какое событие в реальности произойдет, но может оценить, какое событие </a:t>
            </a:r>
            <a:r>
              <a:rPr lang="ru-RU" smtClean="0"/>
              <a:t>наиболее вероятно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Классическое определение вероятности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Вероятностью события А при проведении некоторого испытания называют отношение числа тех исходов, в результате которых наступает событие А, к общему числу всех (равновозможных между собой) исходов этого  испытания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нахождения вероятности случайного события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Определить число</a:t>
            </a:r>
            <a:r>
              <a:rPr lang="en-US" dirty="0" smtClean="0"/>
              <a:t> N </a:t>
            </a:r>
            <a:r>
              <a:rPr lang="ru-RU" dirty="0" smtClean="0"/>
              <a:t>всех равновозможных исходов данного испытания;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Количество </a:t>
            </a:r>
            <a:r>
              <a:rPr lang="en-US" dirty="0" smtClean="0"/>
              <a:t>N(A) </a:t>
            </a:r>
            <a:r>
              <a:rPr lang="ru-RU" dirty="0" smtClean="0"/>
              <a:t>исходов, в которых наступает событие А;</a:t>
            </a:r>
          </a:p>
          <a:p>
            <a:pPr marL="514350" indent="-514350">
              <a:buAutoNum type="arabicPeriod"/>
            </a:pPr>
            <a:r>
              <a:rPr lang="ru-RU" dirty="0" smtClean="0"/>
              <a:t>Частное            равняется вероятности события А </a:t>
            </a:r>
            <a:r>
              <a:rPr lang="ru-RU" dirty="0" smtClean="0"/>
              <a:t>,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которое обозначается Р(А), т.е. Р(А) = </a:t>
            </a:r>
            <a:r>
              <a:rPr lang="en-US" dirty="0" smtClean="0"/>
              <a:t>N(A)/N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571736" y="3857628"/>
          <a:ext cx="785818" cy="642942"/>
        </p:xfrm>
        <a:graphic>
          <a:graphicData uri="http://schemas.openxmlformats.org/presentationml/2006/ole">
            <p:oleObj spid="_x0000_s1026" name="Формула" r:id="rId3" imgW="406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Найти вероятность того что при бросании игральной кости (кубика) выпадает а) три очка; б) число очков большее трех. Имеется </a:t>
            </a:r>
            <a:r>
              <a:rPr lang="en-US" dirty="0" smtClean="0"/>
              <a:t>N=6 </a:t>
            </a:r>
            <a:r>
              <a:rPr lang="ru-RU" dirty="0" smtClean="0"/>
              <a:t>возможных исходов а) только при одном </a:t>
            </a:r>
            <a:r>
              <a:rPr lang="en-US" dirty="0" smtClean="0"/>
              <a:t>N(A)=1</a:t>
            </a:r>
            <a:r>
              <a:rPr lang="ru-RU" dirty="0" smtClean="0"/>
              <a:t> происходит событие А которое нас интересует: выпадение 3 очков. </a:t>
            </a:r>
            <a:r>
              <a:rPr lang="en-US" dirty="0" smtClean="0"/>
              <a:t>P(A)</a:t>
            </a:r>
            <a:r>
              <a:rPr lang="ru-RU" dirty="0" smtClean="0"/>
              <a:t>= 1/6; б) при трех исходах </a:t>
            </a:r>
            <a:r>
              <a:rPr lang="en-US" dirty="0" smtClean="0"/>
              <a:t>N(B)=3</a:t>
            </a:r>
            <a:r>
              <a:rPr lang="ru-RU" dirty="0" smtClean="0"/>
              <a:t> происходит событие В: выпадение числа очков большее 3 (4,5,6). Р(В)= 3/6=0,5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Найти вероятность того, что при вытаскивании одной карты из колоды (52 карты) эта карта окажется: а) дамой пик; б) дамой любой масти; в) картой пиковой масти; г) картой черной масти.</a:t>
            </a:r>
          </a:p>
          <a:p>
            <a:r>
              <a:rPr lang="en-US" dirty="0" smtClean="0"/>
              <a:t>N=52 </a:t>
            </a:r>
            <a:r>
              <a:rPr lang="ru-RU" dirty="0" smtClean="0"/>
              <a:t>а) </a:t>
            </a:r>
            <a:r>
              <a:rPr lang="en-US" dirty="0" smtClean="0"/>
              <a:t>N(A) = 1</a:t>
            </a:r>
            <a:r>
              <a:rPr lang="ru-RU" dirty="0" smtClean="0"/>
              <a:t>, </a:t>
            </a:r>
            <a:r>
              <a:rPr lang="en-US" dirty="0" smtClean="0"/>
              <a:t>P(A)= 1/52</a:t>
            </a:r>
            <a:r>
              <a:rPr lang="ru-RU" dirty="0" smtClean="0"/>
              <a:t>; б) </a:t>
            </a:r>
            <a:r>
              <a:rPr lang="en-US" dirty="0" smtClean="0"/>
              <a:t>N(B) = 4</a:t>
            </a:r>
            <a:r>
              <a:rPr lang="ru-RU" dirty="0" smtClean="0"/>
              <a:t>, Р(В)= 4/52; в) </a:t>
            </a:r>
            <a:r>
              <a:rPr lang="en-US" dirty="0" smtClean="0"/>
              <a:t>N(</a:t>
            </a:r>
            <a:r>
              <a:rPr lang="ru-RU" dirty="0" smtClean="0"/>
              <a:t>С</a:t>
            </a:r>
            <a:r>
              <a:rPr lang="en-US" dirty="0" smtClean="0"/>
              <a:t>)</a:t>
            </a:r>
            <a:r>
              <a:rPr lang="ru-RU" dirty="0" smtClean="0"/>
              <a:t> = 13, Р(С) = 13/52; г) </a:t>
            </a:r>
            <a:r>
              <a:rPr lang="en-US" dirty="0" smtClean="0"/>
              <a:t>N(D)=26</a:t>
            </a:r>
            <a:r>
              <a:rPr lang="ru-RU" dirty="0" smtClean="0"/>
              <a:t>, Р(</a:t>
            </a:r>
            <a:r>
              <a:rPr lang="en-US" dirty="0" smtClean="0"/>
              <a:t>D)</a:t>
            </a:r>
            <a:r>
              <a:rPr lang="ru-RU" smtClean="0"/>
              <a:t>= 26/52</a:t>
            </a:r>
            <a:r>
              <a:rPr lang="en-US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случайном эксперименте сим-</a:t>
            </a:r>
          </a:p>
          <a:p>
            <a:pPr>
              <a:buNone/>
            </a:pPr>
            <a:r>
              <a:rPr lang="ru-RU" dirty="0" err="1" smtClean="0"/>
              <a:t>метричную</a:t>
            </a:r>
            <a:r>
              <a:rPr lang="ru-RU" dirty="0" smtClean="0"/>
              <a:t> монету бросают дважды. Найдите</a:t>
            </a:r>
          </a:p>
          <a:p>
            <a:pPr>
              <a:buNone/>
            </a:pPr>
            <a:r>
              <a:rPr lang="ru-RU" dirty="0" smtClean="0"/>
              <a:t>вероятность того, что решка выпадет ровно</a:t>
            </a:r>
          </a:p>
          <a:p>
            <a:pPr>
              <a:buNone/>
            </a:pPr>
            <a:r>
              <a:rPr lang="ru-RU" dirty="0" smtClean="0"/>
              <a:t>один раз.</a:t>
            </a:r>
          </a:p>
          <a:p>
            <a:r>
              <a:rPr lang="ru-RU" i="1" dirty="0" smtClean="0"/>
              <a:t>Решение: </a:t>
            </a:r>
            <a:r>
              <a:rPr lang="en-US" i="1" dirty="0" smtClean="0"/>
              <a:t>N=4 (</a:t>
            </a:r>
            <a:r>
              <a:rPr lang="ru-RU" i="1" dirty="0" smtClean="0"/>
              <a:t>ОО,ОР,РО,РР), </a:t>
            </a:r>
            <a:r>
              <a:rPr lang="en-US" i="1" dirty="0" smtClean="0"/>
              <a:t>N(A)=2</a:t>
            </a:r>
            <a:r>
              <a:rPr lang="ru-RU" i="1" dirty="0" smtClean="0"/>
              <a:t>, Р(А)= 2/4=0,5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случайном эксперименте </a:t>
            </a:r>
            <a:r>
              <a:rPr lang="ru-RU" dirty="0" err="1" smtClean="0"/>
              <a:t>бро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err="1" smtClean="0"/>
              <a:t>сают</a:t>
            </a:r>
            <a:r>
              <a:rPr lang="ru-RU" dirty="0" smtClean="0"/>
              <a:t> две игральные кости. Найдите </a:t>
            </a:r>
            <a:r>
              <a:rPr lang="ru-RU" dirty="0" err="1" smtClean="0"/>
              <a:t>вероят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err="1" smtClean="0"/>
              <a:t>ность</a:t>
            </a:r>
            <a:r>
              <a:rPr lang="ru-RU" dirty="0" smtClean="0"/>
              <a:t> того, что в сумме выпадет 6 очков.</a:t>
            </a:r>
          </a:p>
          <a:p>
            <a:pPr>
              <a:buNone/>
            </a:pPr>
            <a:r>
              <a:rPr lang="ru-RU" i="1" dirty="0" smtClean="0"/>
              <a:t>Решение. </a:t>
            </a:r>
            <a:r>
              <a:rPr lang="en-US" i="1" dirty="0" smtClean="0"/>
              <a:t>N=36</a:t>
            </a:r>
            <a:r>
              <a:rPr lang="ru-RU" i="1" dirty="0" smtClean="0"/>
              <a:t>, </a:t>
            </a:r>
            <a:r>
              <a:rPr lang="en-US" i="1" dirty="0" smtClean="0"/>
              <a:t>N(A)=5 (1+5</a:t>
            </a:r>
            <a:r>
              <a:rPr lang="ru-RU" i="1" dirty="0" smtClean="0"/>
              <a:t>, 2+4, 3+3, 4+2,5+1), Р(А)=5/36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573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Поток</vt:lpstr>
      <vt:lpstr>Формула</vt:lpstr>
      <vt:lpstr>Простейшие вероятностные задачи</vt:lpstr>
      <vt:lpstr>Слайд 2</vt:lpstr>
      <vt:lpstr>Теория вероятностей</vt:lpstr>
      <vt:lpstr>Классическое определение вероятности</vt:lpstr>
      <vt:lpstr>Алгоритм нахождения вероятности случайного события</vt:lpstr>
      <vt:lpstr>Пример 1</vt:lpstr>
      <vt:lpstr>Пример 2</vt:lpstr>
      <vt:lpstr>Задача 1 </vt:lpstr>
      <vt:lpstr>Задача 2</vt:lpstr>
      <vt:lpstr>Задача 3</vt:lpstr>
      <vt:lpstr>Задача 4</vt:lpstr>
      <vt:lpstr>Задача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Простейшие вероятностные задачи</dc:title>
  <cp:lastModifiedBy>Zavuch1</cp:lastModifiedBy>
  <cp:revision>15</cp:revision>
  <dcterms:modified xsi:type="dcterms:W3CDTF">2012-02-15T09:45:19Z</dcterms:modified>
</cp:coreProperties>
</file>