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E4D271-4F91-4961-808F-FC3F365395F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4EB7C-EF17-4B25-8310-4D6236B93BE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Индивидуализм</a:t>
          </a:r>
          <a:endParaRPr lang="ru-RU" sz="2400" b="1" dirty="0">
            <a:solidFill>
              <a:schemeClr val="tx1"/>
            </a:solidFill>
          </a:endParaRPr>
        </a:p>
      </dgm:t>
    </dgm:pt>
    <dgm:pt modelId="{35DEF188-EF99-415D-A25E-70084DF75473}" type="parTrans" cxnId="{E22FBF1E-7E59-4D30-A09C-6D1C1A400B33}">
      <dgm:prSet/>
      <dgm:spPr/>
      <dgm:t>
        <a:bodyPr/>
        <a:lstStyle/>
        <a:p>
          <a:endParaRPr lang="ru-RU"/>
        </a:p>
      </dgm:t>
    </dgm:pt>
    <dgm:pt modelId="{7A73FF82-42B3-4A4E-B6FC-8A6AB64D6D34}" type="sibTrans" cxnId="{E22FBF1E-7E59-4D30-A09C-6D1C1A400B33}">
      <dgm:prSet/>
      <dgm:spPr/>
      <dgm:t>
        <a:bodyPr/>
        <a:lstStyle/>
        <a:p>
          <a:endParaRPr lang="ru-RU"/>
        </a:p>
      </dgm:t>
    </dgm:pt>
    <dgm:pt modelId="{C4FDC99C-8376-4C4E-85F3-2F2FF182ABB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Высокая ценность информации </a:t>
          </a:r>
          <a:endParaRPr lang="ru-RU" sz="2400" b="1" dirty="0">
            <a:solidFill>
              <a:schemeClr val="tx1"/>
            </a:solidFill>
          </a:endParaRPr>
        </a:p>
      </dgm:t>
    </dgm:pt>
    <dgm:pt modelId="{8052AD5B-7FDE-48DA-BF79-0DEAA49073A8}" type="parTrans" cxnId="{6328B119-DCEE-4692-9A72-7F13C4B30695}">
      <dgm:prSet/>
      <dgm:spPr/>
      <dgm:t>
        <a:bodyPr/>
        <a:lstStyle/>
        <a:p>
          <a:endParaRPr lang="ru-RU"/>
        </a:p>
      </dgm:t>
    </dgm:pt>
    <dgm:pt modelId="{78BB3418-FE72-4234-9CF3-207E6B08ABC5}" type="sibTrans" cxnId="{6328B119-DCEE-4692-9A72-7F13C4B30695}">
      <dgm:prSet/>
      <dgm:spPr/>
      <dgm:t>
        <a:bodyPr/>
        <a:lstStyle/>
        <a:p>
          <a:endParaRPr lang="ru-RU"/>
        </a:p>
      </dgm:t>
    </dgm:pt>
    <dgm:pt modelId="{A45BD2A3-C232-4853-B4F6-AD8F46DA3D7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Апатия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endParaRPr lang="ru-RU" sz="1600" b="1" dirty="0">
            <a:solidFill>
              <a:schemeClr val="tx1"/>
            </a:solidFill>
          </a:endParaRPr>
        </a:p>
      </dgm:t>
    </dgm:pt>
    <dgm:pt modelId="{E857BC26-F777-4A1E-B39B-C8CC3BE52A39}" type="parTrans" cxnId="{2DBAC81F-0056-49EF-86AB-5998CD8C5D8D}">
      <dgm:prSet/>
      <dgm:spPr/>
      <dgm:t>
        <a:bodyPr/>
        <a:lstStyle/>
        <a:p>
          <a:endParaRPr lang="ru-RU"/>
        </a:p>
      </dgm:t>
    </dgm:pt>
    <dgm:pt modelId="{96E8423D-01A5-44B9-AB57-E77EF6658B6A}" type="sibTrans" cxnId="{2DBAC81F-0056-49EF-86AB-5998CD8C5D8D}">
      <dgm:prSet/>
      <dgm:spPr/>
      <dgm:t>
        <a:bodyPr/>
        <a:lstStyle/>
        <a:p>
          <a:endParaRPr lang="ru-RU"/>
        </a:p>
      </dgm:t>
    </dgm:pt>
    <dgm:pt modelId="{A09118AB-F0A7-4E23-8DD5-E0CB8C2C02AC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Ориентация на материальные ценности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0FDB0183-EAF0-4DA7-95BD-D235C309BA22}" type="parTrans" cxnId="{3522BC39-3B50-41E5-BCC1-9FADEDEA9A94}">
      <dgm:prSet/>
      <dgm:spPr/>
      <dgm:t>
        <a:bodyPr/>
        <a:lstStyle/>
        <a:p>
          <a:endParaRPr lang="ru-RU"/>
        </a:p>
      </dgm:t>
    </dgm:pt>
    <dgm:pt modelId="{8E552893-5761-4562-AFD6-93B99E3390B0}" type="sibTrans" cxnId="{3522BC39-3B50-41E5-BCC1-9FADEDEA9A94}">
      <dgm:prSet/>
      <dgm:spPr/>
      <dgm:t>
        <a:bodyPr/>
        <a:lstStyle/>
        <a:p>
          <a:endParaRPr lang="ru-RU"/>
        </a:p>
      </dgm:t>
    </dgm:pt>
    <dgm:pt modelId="{E6801F3F-89CE-4138-B86A-2DE19A305DF5}">
      <dgm:prSet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Космополизм</a:t>
          </a:r>
          <a:endParaRPr lang="ru-RU" sz="2400" b="1" dirty="0">
            <a:solidFill>
              <a:schemeClr val="tx1"/>
            </a:solidFill>
          </a:endParaRPr>
        </a:p>
      </dgm:t>
    </dgm:pt>
    <dgm:pt modelId="{14629843-DE6A-4798-A087-C304A0DE3AD4}" type="parTrans" cxnId="{C788EA92-3C57-42B8-B77D-CEA7B4B79385}">
      <dgm:prSet/>
      <dgm:spPr/>
      <dgm:t>
        <a:bodyPr/>
        <a:lstStyle/>
        <a:p>
          <a:endParaRPr lang="ru-RU"/>
        </a:p>
      </dgm:t>
    </dgm:pt>
    <dgm:pt modelId="{6BC77934-1B7C-4FD8-921E-3616AAA43E28}" type="sibTrans" cxnId="{C788EA92-3C57-42B8-B77D-CEA7B4B79385}">
      <dgm:prSet/>
      <dgm:spPr/>
      <dgm:t>
        <a:bodyPr/>
        <a:lstStyle/>
        <a:p>
          <a:endParaRPr lang="ru-RU"/>
        </a:p>
      </dgm:t>
    </dgm:pt>
    <dgm:pt modelId="{B922CFE1-6981-4B2C-B8DE-03EB358EAA45}" type="pres">
      <dgm:prSet presAssocID="{1FE4D271-4F91-4961-808F-FC3F365395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6A0E3A-3320-4B24-A9A2-8E3CEEE7F0C2}" type="pres">
      <dgm:prSet presAssocID="{7854EB7C-EF17-4B25-8310-4D6236B93BEC}" presName="node" presStyleLbl="node1" presStyleIdx="0" presStyleCnt="5" custScaleX="146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3B79E-7520-4E22-9992-68F59B8F5681}" type="pres">
      <dgm:prSet presAssocID="{7854EB7C-EF17-4B25-8310-4D6236B93BEC}" presName="spNode" presStyleCnt="0"/>
      <dgm:spPr/>
    </dgm:pt>
    <dgm:pt modelId="{A6CE58D3-1608-4EF7-9E0F-B3731B27CFED}" type="pres">
      <dgm:prSet presAssocID="{7A73FF82-42B3-4A4E-B6FC-8A6AB64D6D3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1E37E60-07CA-47BE-980C-8ED728F8FDE5}" type="pres">
      <dgm:prSet presAssocID="{A09118AB-F0A7-4E23-8DD5-E0CB8C2C02AC}" presName="node" presStyleLbl="node1" presStyleIdx="1" presStyleCnt="5" custScaleX="138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2A355-DCFA-4496-9F84-AC77923421EA}" type="pres">
      <dgm:prSet presAssocID="{A09118AB-F0A7-4E23-8DD5-E0CB8C2C02AC}" presName="spNode" presStyleCnt="0"/>
      <dgm:spPr/>
    </dgm:pt>
    <dgm:pt modelId="{1B688DC7-4606-4028-B522-F0351914E97D}" type="pres">
      <dgm:prSet presAssocID="{8E552893-5761-4562-AFD6-93B99E3390B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E85AE28-D874-4A8A-B6C7-33C0E7ADB525}" type="pres">
      <dgm:prSet presAssocID="{C4FDC99C-8376-4C4E-85F3-2F2FF182ABBB}" presName="node" presStyleLbl="node1" presStyleIdx="2" presStyleCnt="5" custScaleX="148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051F9-A604-4C7E-8EDE-F583BC8C1303}" type="pres">
      <dgm:prSet presAssocID="{C4FDC99C-8376-4C4E-85F3-2F2FF182ABBB}" presName="spNode" presStyleCnt="0"/>
      <dgm:spPr/>
    </dgm:pt>
    <dgm:pt modelId="{0ADE77F5-5388-4D9B-8C2E-D87C6385F5B7}" type="pres">
      <dgm:prSet presAssocID="{78BB3418-FE72-4234-9CF3-207E6B08ABC5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A15C48C-4B22-425F-BA4D-DCF31338E34E}" type="pres">
      <dgm:prSet presAssocID="{A45BD2A3-C232-4853-B4F6-AD8F46DA3D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E97CB-A152-4D64-B304-FEB3E7DDDDCF}" type="pres">
      <dgm:prSet presAssocID="{A45BD2A3-C232-4853-B4F6-AD8F46DA3D7C}" presName="spNode" presStyleCnt="0"/>
      <dgm:spPr/>
    </dgm:pt>
    <dgm:pt modelId="{89D6BC8C-F64C-4C61-A3D1-013B662234B3}" type="pres">
      <dgm:prSet presAssocID="{96E8423D-01A5-44B9-AB57-E77EF6658B6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362769E-320E-4F3B-8FD9-A6C5A16E8C32}" type="pres">
      <dgm:prSet presAssocID="{E6801F3F-89CE-4138-B86A-2DE19A305DF5}" presName="node" presStyleLbl="node1" presStyleIdx="4" presStyleCnt="5" custScaleX="14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0BF18-3E82-42F5-8D06-CA623403D9EC}" type="pres">
      <dgm:prSet presAssocID="{E6801F3F-89CE-4138-B86A-2DE19A305DF5}" presName="spNode" presStyleCnt="0"/>
      <dgm:spPr/>
    </dgm:pt>
    <dgm:pt modelId="{A16EB140-7D4F-4066-836D-7D33673105B5}" type="pres">
      <dgm:prSet presAssocID="{6BC77934-1B7C-4FD8-921E-3616AAA43E2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C788EA92-3C57-42B8-B77D-CEA7B4B79385}" srcId="{1FE4D271-4F91-4961-808F-FC3F365395F6}" destId="{E6801F3F-89CE-4138-B86A-2DE19A305DF5}" srcOrd="4" destOrd="0" parTransId="{14629843-DE6A-4798-A087-C304A0DE3AD4}" sibTransId="{6BC77934-1B7C-4FD8-921E-3616AAA43E28}"/>
    <dgm:cxn modelId="{87F07898-B365-4286-A201-9D73884267AA}" type="presOf" srcId="{6BC77934-1B7C-4FD8-921E-3616AAA43E28}" destId="{A16EB140-7D4F-4066-836D-7D33673105B5}" srcOrd="0" destOrd="0" presId="urn:microsoft.com/office/officeart/2005/8/layout/cycle5"/>
    <dgm:cxn modelId="{76E662D2-429F-49F1-B243-879B38B9D01F}" type="presOf" srcId="{96E8423D-01A5-44B9-AB57-E77EF6658B6A}" destId="{89D6BC8C-F64C-4C61-A3D1-013B662234B3}" srcOrd="0" destOrd="0" presId="urn:microsoft.com/office/officeart/2005/8/layout/cycle5"/>
    <dgm:cxn modelId="{27A9C7FD-E16D-4A92-90FB-62FAB865458F}" type="presOf" srcId="{8E552893-5761-4562-AFD6-93B99E3390B0}" destId="{1B688DC7-4606-4028-B522-F0351914E97D}" srcOrd="0" destOrd="0" presId="urn:microsoft.com/office/officeart/2005/8/layout/cycle5"/>
    <dgm:cxn modelId="{E22FBF1E-7E59-4D30-A09C-6D1C1A400B33}" srcId="{1FE4D271-4F91-4961-808F-FC3F365395F6}" destId="{7854EB7C-EF17-4B25-8310-4D6236B93BEC}" srcOrd="0" destOrd="0" parTransId="{35DEF188-EF99-415D-A25E-70084DF75473}" sibTransId="{7A73FF82-42B3-4A4E-B6FC-8A6AB64D6D34}"/>
    <dgm:cxn modelId="{46391731-A414-4119-8DD0-0523DC153635}" type="presOf" srcId="{C4FDC99C-8376-4C4E-85F3-2F2FF182ABBB}" destId="{4E85AE28-D874-4A8A-B6C7-33C0E7ADB525}" srcOrd="0" destOrd="0" presId="urn:microsoft.com/office/officeart/2005/8/layout/cycle5"/>
    <dgm:cxn modelId="{A3E74C9E-DAFC-47BA-AF6B-3E413C04D46C}" type="presOf" srcId="{A45BD2A3-C232-4853-B4F6-AD8F46DA3D7C}" destId="{9A15C48C-4B22-425F-BA4D-DCF31338E34E}" srcOrd="0" destOrd="0" presId="urn:microsoft.com/office/officeart/2005/8/layout/cycle5"/>
    <dgm:cxn modelId="{88A1120D-0BEE-4911-93AB-483722B739AC}" type="presOf" srcId="{1FE4D271-4F91-4961-808F-FC3F365395F6}" destId="{B922CFE1-6981-4B2C-B8DE-03EB358EAA45}" srcOrd="0" destOrd="0" presId="urn:microsoft.com/office/officeart/2005/8/layout/cycle5"/>
    <dgm:cxn modelId="{95E8A95E-D327-4CCB-9DF2-290C18591C79}" type="presOf" srcId="{E6801F3F-89CE-4138-B86A-2DE19A305DF5}" destId="{F362769E-320E-4F3B-8FD9-A6C5A16E8C32}" srcOrd="0" destOrd="0" presId="urn:microsoft.com/office/officeart/2005/8/layout/cycle5"/>
    <dgm:cxn modelId="{FDF99E7B-8A74-4AEB-BBC3-546673C3C2D4}" type="presOf" srcId="{A09118AB-F0A7-4E23-8DD5-E0CB8C2C02AC}" destId="{D1E37E60-07CA-47BE-980C-8ED728F8FDE5}" srcOrd="0" destOrd="0" presId="urn:microsoft.com/office/officeart/2005/8/layout/cycle5"/>
    <dgm:cxn modelId="{FCB5DFDE-D257-4138-A728-DADDFA34B2BC}" type="presOf" srcId="{7A73FF82-42B3-4A4E-B6FC-8A6AB64D6D34}" destId="{A6CE58D3-1608-4EF7-9E0F-B3731B27CFED}" srcOrd="0" destOrd="0" presId="urn:microsoft.com/office/officeart/2005/8/layout/cycle5"/>
    <dgm:cxn modelId="{0B9103A3-445D-4883-95F1-4045902B3110}" type="presOf" srcId="{7854EB7C-EF17-4B25-8310-4D6236B93BEC}" destId="{7F6A0E3A-3320-4B24-A9A2-8E3CEEE7F0C2}" srcOrd="0" destOrd="0" presId="urn:microsoft.com/office/officeart/2005/8/layout/cycle5"/>
    <dgm:cxn modelId="{2DBAC81F-0056-49EF-86AB-5998CD8C5D8D}" srcId="{1FE4D271-4F91-4961-808F-FC3F365395F6}" destId="{A45BD2A3-C232-4853-B4F6-AD8F46DA3D7C}" srcOrd="3" destOrd="0" parTransId="{E857BC26-F777-4A1E-B39B-C8CC3BE52A39}" sibTransId="{96E8423D-01A5-44B9-AB57-E77EF6658B6A}"/>
    <dgm:cxn modelId="{D1752B89-261E-4251-B037-6F0FB5A12325}" type="presOf" srcId="{78BB3418-FE72-4234-9CF3-207E6B08ABC5}" destId="{0ADE77F5-5388-4D9B-8C2E-D87C6385F5B7}" srcOrd="0" destOrd="0" presId="urn:microsoft.com/office/officeart/2005/8/layout/cycle5"/>
    <dgm:cxn modelId="{3522BC39-3B50-41E5-BCC1-9FADEDEA9A94}" srcId="{1FE4D271-4F91-4961-808F-FC3F365395F6}" destId="{A09118AB-F0A7-4E23-8DD5-E0CB8C2C02AC}" srcOrd="1" destOrd="0" parTransId="{0FDB0183-EAF0-4DA7-95BD-D235C309BA22}" sibTransId="{8E552893-5761-4562-AFD6-93B99E3390B0}"/>
    <dgm:cxn modelId="{6328B119-DCEE-4692-9A72-7F13C4B30695}" srcId="{1FE4D271-4F91-4961-808F-FC3F365395F6}" destId="{C4FDC99C-8376-4C4E-85F3-2F2FF182ABBB}" srcOrd="2" destOrd="0" parTransId="{8052AD5B-7FDE-48DA-BF79-0DEAA49073A8}" sibTransId="{78BB3418-FE72-4234-9CF3-207E6B08ABC5}"/>
    <dgm:cxn modelId="{98FCAD8B-C378-421E-A314-8F03BC7DCF11}" type="presParOf" srcId="{B922CFE1-6981-4B2C-B8DE-03EB358EAA45}" destId="{7F6A0E3A-3320-4B24-A9A2-8E3CEEE7F0C2}" srcOrd="0" destOrd="0" presId="urn:microsoft.com/office/officeart/2005/8/layout/cycle5"/>
    <dgm:cxn modelId="{6DBF7D1C-48CF-41A4-8F7A-5C699FFD463C}" type="presParOf" srcId="{B922CFE1-6981-4B2C-B8DE-03EB358EAA45}" destId="{3BC3B79E-7520-4E22-9992-68F59B8F5681}" srcOrd="1" destOrd="0" presId="urn:microsoft.com/office/officeart/2005/8/layout/cycle5"/>
    <dgm:cxn modelId="{AE2DB644-8DF3-4098-B476-15BFCC96DD78}" type="presParOf" srcId="{B922CFE1-6981-4B2C-B8DE-03EB358EAA45}" destId="{A6CE58D3-1608-4EF7-9E0F-B3731B27CFED}" srcOrd="2" destOrd="0" presId="urn:microsoft.com/office/officeart/2005/8/layout/cycle5"/>
    <dgm:cxn modelId="{F81ABA28-16BA-4208-832B-1B806EEF8266}" type="presParOf" srcId="{B922CFE1-6981-4B2C-B8DE-03EB358EAA45}" destId="{D1E37E60-07CA-47BE-980C-8ED728F8FDE5}" srcOrd="3" destOrd="0" presId="urn:microsoft.com/office/officeart/2005/8/layout/cycle5"/>
    <dgm:cxn modelId="{EF7587BC-E27F-4CB6-B8DF-64A59A082AD5}" type="presParOf" srcId="{B922CFE1-6981-4B2C-B8DE-03EB358EAA45}" destId="{F532A355-DCFA-4496-9F84-AC77923421EA}" srcOrd="4" destOrd="0" presId="urn:microsoft.com/office/officeart/2005/8/layout/cycle5"/>
    <dgm:cxn modelId="{3A5FFDF1-1CC8-458C-A0AF-0FB743D11854}" type="presParOf" srcId="{B922CFE1-6981-4B2C-B8DE-03EB358EAA45}" destId="{1B688DC7-4606-4028-B522-F0351914E97D}" srcOrd="5" destOrd="0" presId="urn:microsoft.com/office/officeart/2005/8/layout/cycle5"/>
    <dgm:cxn modelId="{6E45EE77-5E6C-470F-B12C-56714A7C5A4E}" type="presParOf" srcId="{B922CFE1-6981-4B2C-B8DE-03EB358EAA45}" destId="{4E85AE28-D874-4A8A-B6C7-33C0E7ADB525}" srcOrd="6" destOrd="0" presId="urn:microsoft.com/office/officeart/2005/8/layout/cycle5"/>
    <dgm:cxn modelId="{D7098A08-0845-446D-9089-CDC60C5F2B65}" type="presParOf" srcId="{B922CFE1-6981-4B2C-B8DE-03EB358EAA45}" destId="{61D051F9-A604-4C7E-8EDE-F583BC8C1303}" srcOrd="7" destOrd="0" presId="urn:microsoft.com/office/officeart/2005/8/layout/cycle5"/>
    <dgm:cxn modelId="{EC01507A-285C-4A63-9CE4-E405069D4B32}" type="presParOf" srcId="{B922CFE1-6981-4B2C-B8DE-03EB358EAA45}" destId="{0ADE77F5-5388-4D9B-8C2E-D87C6385F5B7}" srcOrd="8" destOrd="0" presId="urn:microsoft.com/office/officeart/2005/8/layout/cycle5"/>
    <dgm:cxn modelId="{1854AD41-E4EB-4286-8E5A-E36410ABF169}" type="presParOf" srcId="{B922CFE1-6981-4B2C-B8DE-03EB358EAA45}" destId="{9A15C48C-4B22-425F-BA4D-DCF31338E34E}" srcOrd="9" destOrd="0" presId="urn:microsoft.com/office/officeart/2005/8/layout/cycle5"/>
    <dgm:cxn modelId="{0014DEB6-CBF3-45CF-8D8A-26D822AB5E85}" type="presParOf" srcId="{B922CFE1-6981-4B2C-B8DE-03EB358EAA45}" destId="{2BCE97CB-A152-4D64-B304-FEB3E7DDDDCF}" srcOrd="10" destOrd="0" presId="urn:microsoft.com/office/officeart/2005/8/layout/cycle5"/>
    <dgm:cxn modelId="{04393481-BD35-419F-B329-D28AD8D2CCAF}" type="presParOf" srcId="{B922CFE1-6981-4B2C-B8DE-03EB358EAA45}" destId="{89D6BC8C-F64C-4C61-A3D1-013B662234B3}" srcOrd="11" destOrd="0" presId="urn:microsoft.com/office/officeart/2005/8/layout/cycle5"/>
    <dgm:cxn modelId="{785C6545-C397-4EA0-BEB7-14B793695944}" type="presParOf" srcId="{B922CFE1-6981-4B2C-B8DE-03EB358EAA45}" destId="{F362769E-320E-4F3B-8FD9-A6C5A16E8C32}" srcOrd="12" destOrd="0" presId="urn:microsoft.com/office/officeart/2005/8/layout/cycle5"/>
    <dgm:cxn modelId="{0F1E6AFD-7479-4929-A81A-8D58A3403442}" type="presParOf" srcId="{B922CFE1-6981-4B2C-B8DE-03EB358EAA45}" destId="{49A0BF18-3E82-42F5-8D06-CA623403D9EC}" srcOrd="13" destOrd="0" presId="urn:microsoft.com/office/officeart/2005/8/layout/cycle5"/>
    <dgm:cxn modelId="{D2896B35-5573-4F19-8FD2-298B64928329}" type="presParOf" srcId="{B922CFE1-6981-4B2C-B8DE-03EB358EAA45}" destId="{A16EB140-7D4F-4066-836D-7D33673105B5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2667000"/>
            <a:ext cx="7010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Система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духовно-нравственного развития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младших школьников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в современной школе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4648200"/>
            <a:ext cx="6705600" cy="172672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(педагогические чтения)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Кузнецова Тамара Михайловна,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33400"/>
            <a:ext cx="7848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МУНИЦИПАЛЬНОЕ </a:t>
            </a:r>
            <a:r>
              <a:rPr lang="ru-RU" sz="1400" dirty="0" smtClean="0">
                <a:solidFill>
                  <a:schemeClr val="tx1"/>
                </a:solidFill>
              </a:rPr>
              <a:t>АВТОНОМН</a:t>
            </a:r>
            <a:r>
              <a:rPr lang="ru-RU" sz="1400" dirty="0" smtClean="0">
                <a:solidFill>
                  <a:schemeClr val="tx1"/>
                </a:solidFill>
              </a:rPr>
              <a:t>ОЕ </a:t>
            </a:r>
            <a:r>
              <a:rPr lang="ru-RU" sz="1400" dirty="0" smtClean="0">
                <a:solidFill>
                  <a:schemeClr val="tx1"/>
                </a:solidFill>
              </a:rPr>
              <a:t>ОБРАЗОВАТЕЛЬНОЕ УЧРЕЖДЕНИЕ ОБЩЕОБРАЗОВАТЕЛЬНАЯ ШКОЛА № 102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учебник картин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701203"/>
            <a:ext cx="2586037" cy="315679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458200" cy="5864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Наиболее системно, последовательно и глубоко духовно нравственное развитие и воспитание должно происходить в сфере общего образования, где развитие и воспитание обеспечено всем укладом школьной жизни.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Актуальность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Наше общество нуждается в подготовке широко образованных, </a:t>
            </a:r>
            <a:r>
              <a:rPr lang="ru-RU" b="1" u="sng" dirty="0" smtClean="0"/>
              <a:t>высоко нравственных людей;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в современном мире маленький человек живет и развивается, окруженный множеством </a:t>
            </a:r>
            <a:r>
              <a:rPr lang="ru-RU" b="1" u="sng" dirty="0" smtClean="0"/>
              <a:t>источников сильного воздействия;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u="sng" dirty="0" smtClean="0"/>
              <a:t>образование не гарантирует </a:t>
            </a:r>
            <a:r>
              <a:rPr lang="ru-RU" b="1" dirty="0" smtClean="0"/>
              <a:t>высокого уровня духовно-нравственной воспитанности;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нравственные знания дают представления о </a:t>
            </a:r>
            <a:r>
              <a:rPr lang="ru-RU" b="1" u="sng" dirty="0" smtClean="0"/>
              <a:t>последствиях нарушения </a:t>
            </a:r>
            <a:r>
              <a:rPr lang="ru-RU" b="1" dirty="0" smtClean="0"/>
              <a:t>норм или последствиях данного поступка для окружающих людей.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Причины проблемы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деилогизация</a:t>
            </a:r>
            <a:r>
              <a:rPr lang="ru-RU" b="1" dirty="0" smtClean="0"/>
              <a:t> общества;</a:t>
            </a:r>
          </a:p>
          <a:p>
            <a:endParaRPr lang="ru-RU" sz="1200" b="1" dirty="0" smtClean="0"/>
          </a:p>
          <a:p>
            <a:r>
              <a:rPr lang="ru-RU" b="1" dirty="0" smtClean="0"/>
              <a:t>ликвидация института воспитания;</a:t>
            </a:r>
          </a:p>
          <a:p>
            <a:endParaRPr lang="ru-RU" sz="1200" b="1" dirty="0" smtClean="0"/>
          </a:p>
          <a:p>
            <a:r>
              <a:rPr lang="ru-RU" b="1" dirty="0" smtClean="0"/>
              <a:t>средства массовой информации ведут разрушительную </a:t>
            </a:r>
            <a:r>
              <a:rPr lang="ru-RU" b="1" dirty="0" err="1" smtClean="0"/>
              <a:t>антидуховную</a:t>
            </a:r>
            <a:r>
              <a:rPr lang="ru-RU" b="1" dirty="0" smtClean="0"/>
              <a:t> пропаганду;</a:t>
            </a:r>
          </a:p>
          <a:p>
            <a:endParaRPr lang="ru-RU" sz="1200" b="1" dirty="0" smtClean="0"/>
          </a:p>
          <a:p>
            <a:r>
              <a:rPr lang="ru-RU" b="1" dirty="0" smtClean="0"/>
              <a:t>снижение критериев нравственности;</a:t>
            </a:r>
          </a:p>
          <a:p>
            <a:endParaRPr lang="ru-RU" sz="1200" b="1" dirty="0" smtClean="0"/>
          </a:p>
          <a:p>
            <a:r>
              <a:rPr lang="ru-RU" b="1" dirty="0" smtClean="0"/>
              <a:t>угроза психологическому здоровью человека.</a:t>
            </a:r>
          </a:p>
          <a:p>
            <a:endParaRPr lang="ru-RU" dirty="0"/>
          </a:p>
        </p:txBody>
      </p:sp>
      <p:pic>
        <p:nvPicPr>
          <p:cNvPr id="1026" name="Picture 2" descr="C:\Users\Администратор\Desktop\foto_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52400"/>
            <a:ext cx="2667000" cy="2275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04800"/>
          <a:ext cx="8153400" cy="616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352800" y="1752600"/>
            <a:ext cx="2590800" cy="2971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95600" y="1752600"/>
            <a:ext cx="33528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Основные</a:t>
            </a:r>
          </a:p>
          <a:p>
            <a:pPr algn="ctr"/>
            <a:r>
              <a:rPr lang="ru-RU" sz="3200" b="1" dirty="0" smtClean="0"/>
              <a:t> черты</a:t>
            </a:r>
          </a:p>
          <a:p>
            <a:pPr algn="ctr"/>
            <a:r>
              <a:rPr lang="ru-RU" sz="3200" b="1" dirty="0" smtClean="0"/>
              <a:t> личности</a:t>
            </a:r>
          </a:p>
          <a:p>
            <a:pPr algn="ctr"/>
            <a:r>
              <a:rPr lang="ru-RU" sz="3200" b="1" dirty="0" smtClean="0"/>
              <a:t> современного</a:t>
            </a:r>
          </a:p>
          <a:p>
            <a:pPr algn="ctr"/>
            <a:r>
              <a:rPr lang="ru-RU" sz="3200" b="1" dirty="0" smtClean="0"/>
              <a:t> младшего</a:t>
            </a:r>
          </a:p>
          <a:p>
            <a:pPr algn="ctr"/>
            <a:r>
              <a:rPr lang="ru-RU" sz="3200" b="1" dirty="0" smtClean="0"/>
              <a:t> школьника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«Современный воспитательный идеал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- </a:t>
            </a:r>
            <a:r>
              <a:rPr lang="ru-RU" b="1" dirty="0" smtClean="0"/>
              <a:t>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Федерации»</a:t>
            </a:r>
          </a:p>
          <a:p>
            <a:pPr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sz="1800" dirty="0" smtClean="0"/>
              <a:t>(Данилюк А.Я. «Концепция духовно-нравственного развития и воспитания личности гражданина РФ» – М.,2009)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Базовые национальные ценности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патриотизм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социальная </a:t>
            </a:r>
            <a:r>
              <a:rPr lang="ru-RU" b="1" dirty="0" err="1" smtClean="0"/>
              <a:t>солиданость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гражданственность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семья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труд и творчество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наука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традиционные российские религии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природа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человечество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1" name="Picture 3" descr="C:\Users\Администратор\Desktop\get_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71600"/>
            <a:ext cx="3848100" cy="288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04799"/>
          <a:ext cx="8305800" cy="640665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12043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Базовые национальные ценности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Внеклассная и внешкольная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Урочная 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Работа с родителями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899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патриотизм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Экскурсия</a:t>
                      </a:r>
                      <a:r>
                        <a:rPr lang="ru-RU" baseline="0" dirty="0" smtClean="0"/>
                        <a:t> на ГАЗ «Знай и люби свой город»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 технологии «Открытка деду»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Открытый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 час «Все профессии нужны»</a:t>
                      </a:r>
                      <a:endParaRPr lang="ru-RU" dirty="0"/>
                    </a:p>
                  </a:txBody>
                  <a:tcPr/>
                </a:tc>
              </a:tr>
              <a:tr h="20016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социальная </a:t>
                      </a:r>
                      <a:r>
                        <a:rPr lang="ru-RU" b="1" dirty="0" err="1" smtClean="0"/>
                        <a:t>солиданость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Кл. час «</a:t>
                      </a:r>
                      <a:r>
                        <a:rPr lang="ru-RU" dirty="0" err="1" smtClean="0"/>
                        <a:t>Паралимпийская</a:t>
                      </a:r>
                      <a:r>
                        <a:rPr lang="ru-RU" dirty="0" smtClean="0"/>
                        <a:t> олимпиада: боль и радость»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Изложение «Кирилл заболел»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к классной дискуссии на тему «Всегда</a:t>
                      </a:r>
                      <a:r>
                        <a:rPr lang="ru-RU" baseline="0" dirty="0" smtClean="0"/>
                        <a:t> ли нужно говорить правду?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2005825">
                <a:tc>
                  <a:txBody>
                    <a:bodyPr/>
                    <a:lstStyle/>
                    <a:p>
                      <a:r>
                        <a:rPr lang="ru-RU" b="1" smtClean="0"/>
                        <a:t>гражданст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венность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конкурсе рисунков</a:t>
                      </a:r>
                      <a:r>
                        <a:rPr lang="ru-RU" baseline="0" dirty="0" smtClean="0"/>
                        <a:t> «Конституция глазами детей»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Внеклассное чтение Гайдар «Совесть»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 родителей</a:t>
                      </a:r>
                      <a:r>
                        <a:rPr lang="ru-RU" baseline="0" dirty="0" smtClean="0"/>
                        <a:t> с детьми «Помни, ты не один»(о поведении в транспорте, дома, на улице)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04800"/>
          <a:ext cx="8305800" cy="62483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157245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семья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Интеллектуальная игра «Крестики-нолики»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Текстовые задачи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Семейная игра «Рождественские</a:t>
                      </a:r>
                      <a:r>
                        <a:rPr lang="ru-RU" b="0" baseline="0" dirty="0" smtClean="0"/>
                        <a:t> игры на свежем воздухе</a:t>
                      </a:r>
                      <a:r>
                        <a:rPr lang="ru-RU" b="0" dirty="0" smtClean="0"/>
                        <a:t>»</a:t>
                      </a:r>
                      <a:endParaRPr lang="ru-RU" b="0" dirty="0"/>
                    </a:p>
                  </a:txBody>
                  <a:tcPr/>
                </a:tc>
              </a:tr>
              <a:tr h="244192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наука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Экскурсия в музей радио при университете им. Лобачевского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Проектная деятельность на уроке окружающего мира «Невидимые нити»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Открытый </a:t>
                      </a:r>
                      <a:r>
                        <a:rPr lang="ru-RU" b="0" dirty="0" err="1" smtClean="0"/>
                        <a:t>кл.час</a:t>
                      </a:r>
                      <a:r>
                        <a:rPr lang="ru-RU" b="0" dirty="0" smtClean="0"/>
                        <a:t> «Мы с родителями были в музее физики Солнечный город»</a:t>
                      </a:r>
                      <a:endParaRPr lang="ru-RU" b="0" dirty="0"/>
                    </a:p>
                  </a:txBody>
                  <a:tcPr/>
                </a:tc>
              </a:tr>
              <a:tr h="22340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Труд и творчество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Беседа «Руки человека»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Использование текстов для диктантов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Участие</a:t>
                      </a:r>
                      <a:r>
                        <a:rPr lang="ru-RU" b="0" baseline="0" dirty="0" smtClean="0"/>
                        <a:t> в новогодней выставке поделок для украшения класса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04800"/>
          <a:ext cx="8305800" cy="62483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219159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природа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КВН «Мы друзья природы»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Чтение раздела по литературному чтению</a:t>
                      </a:r>
                      <a:r>
                        <a:rPr lang="ru-RU" b="0" baseline="0" dirty="0" smtClean="0"/>
                        <a:t> «О братьях наших меньших…»</a:t>
                      </a:r>
                    </a:p>
                    <a:p>
                      <a:r>
                        <a:rPr lang="ru-RU" b="0" baseline="0" dirty="0" smtClean="0"/>
                        <a:t>(12 часов)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Конкурс рисунка «Мир глазами детей»</a:t>
                      </a:r>
                      <a:endParaRPr lang="ru-RU" b="0" dirty="0"/>
                    </a:p>
                  </a:txBody>
                  <a:tcPr/>
                </a:tc>
              </a:tr>
              <a:tr h="2164067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Традицион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ные</a:t>
                      </a:r>
                      <a:r>
                        <a:rPr lang="ru-RU" b="1" dirty="0" smtClean="0"/>
                        <a:t> российские религии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Этическая беседа «Откуда пришли добрые слова?»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Внеклассное чтение «Новый год у разных народов России»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Конкурс рисунков «Наши семейные традиции»</a:t>
                      </a:r>
                      <a:endParaRPr lang="ru-RU" b="0" dirty="0"/>
                    </a:p>
                  </a:txBody>
                  <a:tcPr/>
                </a:tc>
              </a:tr>
              <a:tr h="189273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человечество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Кл. час «Мир во всем мире»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Работа с текстами из раздела по литературному чтению «Я и мои друзья»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Субботник во дворе дома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498</Words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Система  духовно-нравственного развития  младших школьников  в современной школе</vt:lpstr>
      <vt:lpstr>Актуальность</vt:lpstr>
      <vt:lpstr>Причины проблемы</vt:lpstr>
      <vt:lpstr>Слайд 4</vt:lpstr>
      <vt:lpstr>«Современный воспитательный идеал</vt:lpstr>
      <vt:lpstr>Базовые национальные ценности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X64</cp:lastModifiedBy>
  <cp:revision>12</cp:revision>
  <dcterms:created xsi:type="dcterms:W3CDTF">2013-09-29T09:36:17Z</dcterms:created>
  <dcterms:modified xsi:type="dcterms:W3CDTF">2013-11-16T14:17:58Z</dcterms:modified>
</cp:coreProperties>
</file>