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98E-DD23-4BFE-A538-19D2C159304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CD17-89B7-46FC-BAD3-C7304BC2F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46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98E-DD23-4BFE-A538-19D2C159304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CD17-89B7-46FC-BAD3-C7304BC2F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40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98E-DD23-4BFE-A538-19D2C159304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CD17-89B7-46FC-BAD3-C7304BC2F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18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98E-DD23-4BFE-A538-19D2C159304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CD17-89B7-46FC-BAD3-C7304BC2F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68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98E-DD23-4BFE-A538-19D2C159304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CD17-89B7-46FC-BAD3-C7304BC2F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26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98E-DD23-4BFE-A538-19D2C159304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CD17-89B7-46FC-BAD3-C7304BC2F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87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98E-DD23-4BFE-A538-19D2C159304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CD17-89B7-46FC-BAD3-C7304BC2F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74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98E-DD23-4BFE-A538-19D2C159304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CD17-89B7-46FC-BAD3-C7304BC2F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24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98E-DD23-4BFE-A538-19D2C159304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CD17-89B7-46FC-BAD3-C7304BC2F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98E-DD23-4BFE-A538-19D2C159304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CD17-89B7-46FC-BAD3-C7304BC2F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019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198E-DD23-4BFE-A538-19D2C159304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CD17-89B7-46FC-BAD3-C7304BC2F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52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198E-DD23-4BFE-A538-19D2C1593049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2CD17-89B7-46FC-BAD3-C7304BC2F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23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95536" y="692696"/>
            <a:ext cx="828092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«Программа </a:t>
            </a:r>
            <a:r>
              <a:rPr lang="ru-RU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организации</a:t>
            </a:r>
          </a:p>
          <a:p>
            <a:pPr algn="ctr"/>
            <a:r>
              <a:rPr lang="ru-RU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л</a:t>
            </a:r>
            <a:r>
              <a:rPr lang="ru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етнего отдыха, оздоровления</a:t>
            </a:r>
          </a:p>
          <a:p>
            <a:pPr algn="ctr"/>
            <a:r>
              <a:rPr lang="ru-RU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ru-RU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 занятости детей и подростков</a:t>
            </a:r>
          </a:p>
          <a:p>
            <a:pPr algn="ctr"/>
            <a:r>
              <a:rPr lang="ru-RU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в</a:t>
            </a:r>
            <a:r>
              <a:rPr lang="ru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ОУ»</a:t>
            </a:r>
            <a:endParaRPr lang="ru-RU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7664" y="4005064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  основной документ деятельности образовательного учреждения в летний период.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50365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457879" y="163959"/>
            <a:ext cx="20842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Задачи.</a:t>
            </a:r>
            <a:endParaRPr lang="ru-RU" sz="44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9652" y="904746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Задача </a:t>
            </a:r>
            <a:r>
              <a:rPr lang="ru-RU" sz="3200" dirty="0" smtClean="0"/>
              <a:t>– частная цель (мини-цель).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490865"/>
            <a:ext cx="83529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dirty="0" smtClean="0">
                <a:latin typeface="Times New Roman"/>
                <a:ea typeface="Times New Roman"/>
              </a:rPr>
              <a:t>Разработка </a:t>
            </a:r>
            <a:r>
              <a:rPr lang="ru-RU" dirty="0">
                <a:latin typeface="Times New Roman"/>
                <a:ea typeface="Times New Roman"/>
              </a:rPr>
              <a:t>и написание программы организации летнего отдыха, оздоровления и занятости детей и подростков;</a:t>
            </a:r>
            <a:endParaRPr lang="ru-RU" sz="1600" dirty="0"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dirty="0">
                <a:latin typeface="Times New Roman"/>
                <a:ea typeface="Times New Roman"/>
              </a:rPr>
              <a:t>Ф</a:t>
            </a:r>
            <a:r>
              <a:rPr lang="ru-RU" dirty="0" smtClean="0">
                <a:latin typeface="Times New Roman"/>
                <a:ea typeface="Times New Roman"/>
              </a:rPr>
              <a:t>ормирование </a:t>
            </a:r>
            <a:r>
              <a:rPr lang="ru-RU" dirty="0">
                <a:latin typeface="Times New Roman"/>
                <a:ea typeface="Times New Roman"/>
              </a:rPr>
              <a:t>кадрового состава;</a:t>
            </a:r>
            <a:endParaRPr lang="ru-RU" sz="1600" dirty="0"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dirty="0">
                <a:latin typeface="Times New Roman"/>
                <a:ea typeface="Times New Roman"/>
              </a:rPr>
              <a:t>П</a:t>
            </a:r>
            <a:r>
              <a:rPr lang="ru-RU" dirty="0" smtClean="0">
                <a:latin typeface="Times New Roman"/>
                <a:ea typeface="Times New Roman"/>
              </a:rPr>
              <a:t>рохождение  </a:t>
            </a:r>
            <a:r>
              <a:rPr lang="ru-RU" dirty="0">
                <a:latin typeface="Times New Roman"/>
                <a:ea typeface="Times New Roman"/>
              </a:rPr>
              <a:t>медосмотра работников школы, задействованных в организации летнего отдыха детей;</a:t>
            </a:r>
            <a:endParaRPr lang="ru-RU" sz="1600" dirty="0"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dirty="0">
                <a:latin typeface="Times New Roman"/>
                <a:ea typeface="Times New Roman"/>
              </a:rPr>
              <a:t>П</a:t>
            </a:r>
            <a:r>
              <a:rPr lang="ru-RU" dirty="0" smtClean="0">
                <a:latin typeface="Times New Roman"/>
                <a:ea typeface="Times New Roman"/>
              </a:rPr>
              <a:t>одбор </a:t>
            </a:r>
            <a:r>
              <a:rPr lang="ru-RU" dirty="0">
                <a:latin typeface="Times New Roman"/>
                <a:ea typeface="Times New Roman"/>
              </a:rPr>
              <a:t>методической, художественной  литературы для воспитанников, родителей  и </a:t>
            </a:r>
            <a:r>
              <a:rPr lang="ru-RU" dirty="0" smtClean="0">
                <a:latin typeface="Times New Roman"/>
                <a:ea typeface="Times New Roman"/>
              </a:rPr>
              <a:t>воспитателей;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600" dirty="0">
                <a:latin typeface="Times New Roman"/>
                <a:ea typeface="Times New Roman"/>
              </a:rPr>
              <a:t>С</a:t>
            </a:r>
            <a:r>
              <a:rPr lang="ru-RU" dirty="0" smtClean="0">
                <a:latin typeface="Times New Roman"/>
                <a:ea typeface="Times New Roman"/>
              </a:rPr>
              <a:t>бор </a:t>
            </a:r>
            <a:r>
              <a:rPr lang="ru-RU" dirty="0">
                <a:latin typeface="Times New Roman"/>
                <a:ea typeface="Times New Roman"/>
              </a:rPr>
              <a:t>заявлений, справок  от родителей и  формирование контингента участников летнего отдыха</a:t>
            </a:r>
            <a:r>
              <a:rPr lang="ru-RU" dirty="0" smtClean="0">
                <a:latin typeface="Times New Roman"/>
                <a:ea typeface="Times New Roman"/>
              </a:rPr>
              <a:t>;</a:t>
            </a:r>
            <a:endParaRPr lang="ru-RU" sz="1400" dirty="0"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dirty="0">
                <a:latin typeface="Times New Roman"/>
                <a:ea typeface="Times New Roman"/>
              </a:rPr>
              <a:t>О</a:t>
            </a:r>
            <a:r>
              <a:rPr lang="ru-RU" dirty="0" smtClean="0">
                <a:latin typeface="Times New Roman"/>
                <a:ea typeface="Times New Roman"/>
              </a:rPr>
              <a:t>пределение </a:t>
            </a:r>
            <a:r>
              <a:rPr lang="ru-RU" dirty="0">
                <a:latin typeface="Times New Roman"/>
                <a:ea typeface="Times New Roman"/>
              </a:rPr>
              <a:t>профилей отрядов в летнем пришкольном лагере;</a:t>
            </a: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dirty="0" smtClean="0">
                <a:latin typeface="Times New Roman"/>
                <a:ea typeface="Times New Roman"/>
              </a:rPr>
              <a:t>Организация </a:t>
            </a:r>
            <a:r>
              <a:rPr lang="ru-RU" dirty="0">
                <a:latin typeface="Times New Roman"/>
                <a:ea typeface="Times New Roman"/>
              </a:rPr>
              <a:t>психолого-педагогических консультаций с родителями по проблемам воспитания детей;</a:t>
            </a: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dirty="0">
                <a:latin typeface="Times New Roman"/>
                <a:ea typeface="Times New Roman"/>
              </a:rPr>
              <a:t>Р</a:t>
            </a:r>
            <a:r>
              <a:rPr lang="ru-RU" dirty="0" smtClean="0">
                <a:latin typeface="Times New Roman"/>
                <a:ea typeface="Times New Roman"/>
              </a:rPr>
              <a:t>еализация </a:t>
            </a:r>
            <a:r>
              <a:rPr lang="ru-RU" dirty="0">
                <a:latin typeface="Times New Roman"/>
                <a:ea typeface="Times New Roman"/>
              </a:rPr>
              <a:t>интересов детей и подростков, связанных с творческой и организаторской деятельностью;</a:t>
            </a: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dirty="0">
                <a:latin typeface="Times New Roman"/>
                <a:ea typeface="Times New Roman"/>
              </a:rPr>
              <a:t>Т</a:t>
            </a:r>
            <a:r>
              <a:rPr lang="ru-RU" dirty="0" smtClean="0">
                <a:latin typeface="Times New Roman"/>
                <a:ea typeface="Times New Roman"/>
              </a:rPr>
              <a:t>рудовая  </a:t>
            </a:r>
            <a:r>
              <a:rPr lang="ru-RU" dirty="0">
                <a:latin typeface="Times New Roman"/>
                <a:ea typeface="Times New Roman"/>
              </a:rPr>
              <a:t>подготовка и профориентация подростков;</a:t>
            </a: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dirty="0">
                <a:latin typeface="Times New Roman"/>
                <a:ea typeface="Times New Roman"/>
              </a:rPr>
              <a:t>В</a:t>
            </a:r>
            <a:r>
              <a:rPr lang="ru-RU" dirty="0" smtClean="0">
                <a:latin typeface="Times New Roman"/>
                <a:ea typeface="Times New Roman"/>
              </a:rPr>
              <a:t>оспитание  </a:t>
            </a:r>
            <a:r>
              <a:rPr lang="ru-RU" dirty="0">
                <a:latin typeface="Times New Roman"/>
                <a:ea typeface="Times New Roman"/>
              </a:rPr>
              <a:t>дисциплины и  культуры труда;</a:t>
            </a: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dirty="0">
                <a:latin typeface="Times New Roman"/>
                <a:ea typeface="Times New Roman"/>
              </a:rPr>
              <a:t>В</a:t>
            </a:r>
            <a:r>
              <a:rPr lang="ru-RU" dirty="0" smtClean="0">
                <a:latin typeface="Times New Roman"/>
                <a:ea typeface="Times New Roman"/>
              </a:rPr>
              <a:t>оспитание </a:t>
            </a:r>
            <a:r>
              <a:rPr lang="ru-RU" dirty="0">
                <a:latin typeface="Times New Roman"/>
                <a:ea typeface="Times New Roman"/>
              </a:rPr>
              <a:t>бережного отношения к общественной собственности;</a:t>
            </a: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dirty="0">
                <a:latin typeface="Times New Roman"/>
                <a:ea typeface="Times New Roman"/>
              </a:rPr>
              <a:t>П</a:t>
            </a:r>
            <a:r>
              <a:rPr lang="ru-RU" dirty="0" smtClean="0">
                <a:latin typeface="Times New Roman"/>
                <a:ea typeface="Times New Roman"/>
              </a:rPr>
              <a:t>овышение </a:t>
            </a:r>
            <a:r>
              <a:rPr lang="ru-RU" dirty="0">
                <a:latin typeface="Times New Roman"/>
                <a:ea typeface="Times New Roman"/>
              </a:rPr>
              <a:t>творческого отношения к опытнической, исследовательской работе;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2430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28687" y="908720"/>
            <a:ext cx="64477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Концептуальные основы.</a:t>
            </a:r>
            <a:endParaRPr lang="ru-RU" sz="44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4208" y="2060848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Опора программы на педагогическую теорию.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2780928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Основные принципы и подходы к организации деятельности.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22151" y="4221088"/>
            <a:ext cx="666079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Нормативно-правовое</a:t>
            </a:r>
          </a:p>
          <a:p>
            <a:pPr algn="ctr"/>
            <a:r>
              <a:rPr lang="ru-RU" sz="4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обеспечение программы.</a:t>
            </a:r>
            <a:endParaRPr lang="ru-RU" sz="44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9325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80" y="-25184"/>
            <a:ext cx="9164279" cy="688318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32485" y="19943"/>
            <a:ext cx="64452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Содержание программы.</a:t>
            </a:r>
            <a:endParaRPr lang="ru-RU" sz="44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432417"/>
              </p:ext>
            </p:extLst>
          </p:nvPr>
        </p:nvGraphicFramePr>
        <p:xfrm>
          <a:off x="467544" y="836713"/>
          <a:ext cx="8352928" cy="564875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84018"/>
                <a:gridCol w="1551719"/>
                <a:gridCol w="4017191"/>
              </a:tblGrid>
              <a:tr h="770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Этап</a:t>
                      </a:r>
                    </a:p>
                  </a:txBody>
                  <a:tcPr marL="58191" marR="5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   Сроки реализации</a:t>
                      </a:r>
                    </a:p>
                  </a:txBody>
                  <a:tcPr marL="58191" marR="5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Содержание деятельности</a:t>
                      </a:r>
                    </a:p>
                  </a:txBody>
                  <a:tcPr marL="58191" marR="5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9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Подготовительный </a:t>
                      </a:r>
                    </a:p>
                  </a:txBody>
                  <a:tcPr marL="58191" marR="5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апрель- май</a:t>
                      </a:r>
                    </a:p>
                  </a:txBody>
                  <a:tcPr marL="58191" marR="5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Сбор информации о летней занятости обучающихся;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Проведение социологического опроса среди обучающихся школы и их родителей;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Разработка программного обеспечения летней кампании;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 т. д.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91" marR="5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4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Организационный </a:t>
                      </a:r>
                    </a:p>
                  </a:txBody>
                  <a:tcPr marL="58191" marR="5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май</a:t>
                      </a:r>
                    </a:p>
                  </a:txBody>
                  <a:tcPr marL="58191" marR="5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Формирование летних детских объединений на основе заявлений родителей;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Утверждение программ, планов работы, режима дня смен лагеря дневного пребывания детей;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 т.д.</a:t>
                      </a:r>
                    </a:p>
                  </a:txBody>
                  <a:tcPr marL="58191" marR="5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0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Апробрующий </a:t>
                      </a:r>
                    </a:p>
                  </a:txBody>
                  <a:tcPr marL="58191" marR="5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июнь-июль</a:t>
                      </a:r>
                    </a:p>
                  </a:txBody>
                  <a:tcPr marL="58191" marR="5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Практическая апробация программы и разработанных идей, внедрение новых воспитательных технологий.</a:t>
                      </a:r>
                    </a:p>
                  </a:txBody>
                  <a:tcPr marL="58191" marR="5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Аналитический </a:t>
                      </a:r>
                    </a:p>
                  </a:txBody>
                  <a:tcPr marL="58191" marR="5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август-сентябрь</a:t>
                      </a:r>
                    </a:p>
                  </a:txBody>
                  <a:tcPr marL="58191" marR="5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Анализ и обобщение результатов реализации программы «Лето – 2013».</a:t>
                      </a:r>
                    </a:p>
                  </a:txBody>
                  <a:tcPr marL="58191" marR="5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973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44603" y="908720"/>
            <a:ext cx="84158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Условия реализации программы</a:t>
            </a:r>
            <a:r>
              <a:rPr lang="ru-RU" sz="4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44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2260" y="2057806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q"/>
            </a:pPr>
            <a:r>
              <a:rPr lang="ru-RU" sz="2800" dirty="0" smtClean="0"/>
              <a:t>Кадровое обеспечение.</a:t>
            </a:r>
          </a:p>
          <a:p>
            <a:pPr algn="ctr"/>
            <a:endParaRPr lang="ru-RU" sz="2800" dirty="0" smtClean="0"/>
          </a:p>
          <a:p>
            <a:pPr marL="457200" indent="-457200" algn="ctr">
              <a:buFont typeface="Wingdings" pitchFamily="2" charset="2"/>
              <a:buChar char="q"/>
            </a:pPr>
            <a:r>
              <a:rPr lang="ru-RU" sz="2800" dirty="0" smtClean="0"/>
              <a:t>Материально-техническое обеспечение.</a:t>
            </a:r>
          </a:p>
          <a:p>
            <a:pPr algn="ctr"/>
            <a:endParaRPr lang="ru-RU" sz="2800" dirty="0" smtClean="0"/>
          </a:p>
          <a:p>
            <a:pPr marL="457200" indent="-457200" algn="ctr">
              <a:buFont typeface="Wingdings" pitchFamily="2" charset="2"/>
              <a:buChar char="q"/>
            </a:pPr>
            <a:r>
              <a:rPr lang="ru-RU" sz="2800" dirty="0" smtClean="0"/>
              <a:t>Методическое обеспечение.</a:t>
            </a:r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67539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28107" y="332656"/>
            <a:ext cx="644888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Ожидаемые результаты</a:t>
            </a:r>
            <a:r>
              <a:rPr lang="ru-RU" sz="4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44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2260" y="1196752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dirty="0">
                <a:latin typeface="Times New Roman"/>
                <a:ea typeface="Times New Roman"/>
              </a:rPr>
              <a:t>Организованный полноценный отдых обучающихся</a:t>
            </a:r>
            <a:r>
              <a:rPr lang="ru-RU" dirty="0" smtClean="0">
                <a:latin typeface="Times New Roman"/>
                <a:ea typeface="Times New Roman"/>
              </a:rPr>
              <a:t>;</a:t>
            </a:r>
          </a:p>
          <a:p>
            <a:pPr lvl="0"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marL="285750" lvl="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dirty="0">
                <a:latin typeface="Times New Roman"/>
                <a:ea typeface="Times New Roman"/>
              </a:rPr>
              <a:t>Укрепление опорно-двигательной системы детей</a:t>
            </a:r>
            <a:r>
              <a:rPr lang="ru-RU" dirty="0" smtClean="0">
                <a:latin typeface="Times New Roman"/>
                <a:ea typeface="Times New Roman"/>
              </a:rPr>
              <a:t>;</a:t>
            </a:r>
          </a:p>
          <a:p>
            <a:pPr lvl="0"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marL="285750" lvl="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dirty="0">
                <a:latin typeface="Times New Roman"/>
                <a:ea typeface="Times New Roman"/>
              </a:rPr>
              <a:t>Активное участие детей в трудовой деятельности по ремонту школы</a:t>
            </a:r>
            <a:r>
              <a:rPr lang="ru-RU" dirty="0" smtClean="0">
                <a:latin typeface="Times New Roman"/>
                <a:ea typeface="Times New Roman"/>
              </a:rPr>
              <a:t>;</a:t>
            </a:r>
          </a:p>
          <a:p>
            <a:pPr lvl="0"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marL="285750" lvl="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dirty="0">
                <a:latin typeface="Times New Roman"/>
                <a:ea typeface="Times New Roman"/>
              </a:rPr>
              <a:t>Получение </a:t>
            </a:r>
            <a:r>
              <a:rPr lang="ru-RU" dirty="0" smtClean="0">
                <a:latin typeface="Times New Roman"/>
                <a:ea typeface="Times New Roman"/>
              </a:rPr>
              <a:t>воспитанниками умений </a:t>
            </a:r>
            <a:r>
              <a:rPr lang="ru-RU" dirty="0">
                <a:latin typeface="Times New Roman"/>
                <a:ea typeface="Times New Roman"/>
              </a:rPr>
              <a:t>и навыков индивидуальной и коллективной творческой деятельности</a:t>
            </a:r>
            <a:r>
              <a:rPr lang="ru-RU" dirty="0" smtClean="0">
                <a:latin typeface="Times New Roman"/>
                <a:ea typeface="Times New Roman"/>
              </a:rPr>
              <a:t>;</a:t>
            </a:r>
          </a:p>
          <a:p>
            <a:pPr lvl="0"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marL="285750" lvl="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dirty="0">
                <a:latin typeface="Times New Roman"/>
                <a:ea typeface="Times New Roman"/>
              </a:rPr>
              <a:t>Снижение уровня негативных социальных явлений среди обучающихся «группы риска</a:t>
            </a:r>
            <a:r>
              <a:rPr lang="ru-RU" dirty="0" smtClean="0">
                <a:latin typeface="Times New Roman"/>
                <a:ea typeface="Times New Roman"/>
              </a:rPr>
              <a:t>»;</a:t>
            </a:r>
          </a:p>
          <a:p>
            <a:pPr lvl="0"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marL="285750" lvl="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dirty="0">
                <a:latin typeface="Times New Roman"/>
                <a:ea typeface="Times New Roman"/>
              </a:rPr>
              <a:t>Улучшение социально-психологического климата среди обучающихся разных возрастов</a:t>
            </a:r>
            <a:r>
              <a:rPr lang="ru-RU" dirty="0" smtClean="0">
                <a:latin typeface="Times New Roman"/>
                <a:ea typeface="Times New Roman"/>
              </a:rPr>
              <a:t>;</a:t>
            </a:r>
          </a:p>
          <a:p>
            <a:pPr lvl="0"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marL="285750" lvl="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dirty="0">
                <a:latin typeface="Times New Roman"/>
                <a:ea typeface="Times New Roman"/>
              </a:rPr>
              <a:t>Активное сотрудничество педагогов и родителей обучающихся по проблемам воспитания;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6674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38675" y="764704"/>
            <a:ext cx="644452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Мониторинг реализации </a:t>
            </a:r>
          </a:p>
          <a:p>
            <a:pPr algn="ctr"/>
            <a:r>
              <a:rPr lang="ru-RU" sz="4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программы</a:t>
            </a:r>
            <a:r>
              <a:rPr lang="ru-RU" sz="4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44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7911" y="2670336"/>
            <a:ext cx="775096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Список литературы.</a:t>
            </a:r>
          </a:p>
          <a:p>
            <a:pPr algn="ctr"/>
            <a:r>
              <a:rPr lang="ru-RU" sz="4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(информационные источники)</a:t>
            </a:r>
            <a:endParaRPr lang="ru-RU" sz="44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1582" y="4660106"/>
            <a:ext cx="349300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Приложения.</a:t>
            </a:r>
            <a:endParaRPr lang="ru-RU" sz="44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948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14279" y="2636912"/>
            <a:ext cx="765466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</a:t>
            </a:r>
            <a:r>
              <a:rPr lang="ru-RU" sz="60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endParaRPr lang="ru-RU" sz="60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3402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87625" y="476672"/>
            <a:ext cx="666284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Подготовка к написанию  </a:t>
            </a:r>
          </a:p>
          <a:p>
            <a:pPr algn="ctr"/>
            <a:r>
              <a:rPr lang="ru-RU" sz="4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программы.</a:t>
            </a:r>
            <a:endParaRPr lang="ru-RU" sz="44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5" y="2060848"/>
            <a:ext cx="68407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ru-RU" sz="3600" dirty="0" smtClean="0"/>
              <a:t>изучение социального запроса</a:t>
            </a:r>
          </a:p>
          <a:p>
            <a:r>
              <a:rPr lang="ru-RU" sz="2400" dirty="0" smtClean="0"/>
              <a:t>                      (анкетирование, </a:t>
            </a:r>
            <a:r>
              <a:rPr lang="ru-RU" sz="2400" dirty="0" err="1" smtClean="0"/>
              <a:t>соц.опрос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357301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- выбор направлений (</a:t>
            </a:r>
            <a:r>
              <a:rPr lang="ru-RU" sz="3600" dirty="0" err="1" smtClean="0"/>
              <a:t>ия</a:t>
            </a:r>
            <a:r>
              <a:rPr lang="ru-RU" sz="3600" dirty="0" smtClean="0"/>
              <a:t>)  деятельности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465313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- выбор форм(ы) организации деятель -</a:t>
            </a:r>
            <a:r>
              <a:rPr lang="ru-RU" sz="3600" dirty="0" err="1" smtClean="0"/>
              <a:t>ности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67793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59530" y="548680"/>
            <a:ext cx="42249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Типы программ.</a:t>
            </a:r>
            <a:endParaRPr lang="ru-RU" sz="44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318121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к</a:t>
            </a:r>
            <a:r>
              <a:rPr lang="ru-RU" sz="3600" dirty="0" smtClean="0"/>
              <a:t>ритерий - направленность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2060848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Комплексная программа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Профильная (специализированная) программа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80" y="4077072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к</a:t>
            </a:r>
            <a:r>
              <a:rPr lang="ru-RU" sz="3600" dirty="0" smtClean="0"/>
              <a:t>ритерий - продолжительность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115616" y="4723403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Долгосрочная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Краткосрочная 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678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808139" y="620688"/>
            <a:ext cx="55277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Качества программы.</a:t>
            </a:r>
            <a:endParaRPr lang="ru-RU" sz="44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768" y="1859339"/>
            <a:ext cx="46085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актуальность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целостность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3600" dirty="0" err="1" smtClean="0">
                <a:solidFill>
                  <a:schemeClr val="accent2">
                    <a:lumMod val="50000"/>
                  </a:schemeClr>
                </a:solidFill>
              </a:rPr>
              <a:t>рогностичность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р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еальность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оригинальность</a:t>
            </a:r>
          </a:p>
          <a:p>
            <a:pPr marL="285750" indent="-285750">
              <a:buFont typeface="Wingdings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76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06534" y="476672"/>
            <a:ext cx="653095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Примерные требования </a:t>
            </a:r>
          </a:p>
          <a:p>
            <a:pPr algn="ctr"/>
            <a:r>
              <a:rPr lang="ru-RU" sz="4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написанию программы.</a:t>
            </a:r>
            <a:endParaRPr lang="ru-RU" sz="44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6534" y="2132856"/>
            <a:ext cx="67938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Титульный лист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Информационная карта программы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13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7584" y="76470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Информационная карта программы.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49694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Полное название программы.</a:t>
            </a:r>
          </a:p>
          <a:p>
            <a:r>
              <a:rPr lang="ru-RU" sz="2400" dirty="0" smtClean="0"/>
              <a:t>Комплексная программа организации летнего отдыха, оздоровления и занятости детей и подростков «Лето  - 2013»</a:t>
            </a:r>
          </a:p>
          <a:p>
            <a:endParaRPr lang="ru-RU" sz="2400" dirty="0" smtClean="0"/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2. Автор программы.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3. Территория, предоставившая программу.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4. Название проводящей организации.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5. Форма проведения.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6. Специализация программы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(направленность).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7. Сроки проведения.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387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15616" y="908720"/>
            <a:ext cx="734481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8. Место проведения.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9. Общее количество участников.</a:t>
            </a:r>
          </a:p>
          <a:p>
            <a:r>
              <a:rPr lang="ru-RU" sz="2400" dirty="0" smtClean="0"/>
              <a:t>(х – обучающихся, х – вожатых, х – воспитателей, педагог-психолог и т.д.)</a:t>
            </a:r>
          </a:p>
          <a:p>
            <a:endParaRPr lang="ru-RU" sz="2400" dirty="0" smtClean="0"/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10. География участников.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11. Условия участия в программе.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12. Условия размещения участников.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13. Краткое содержание программы.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14. История осуществления программы.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37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14436" y="548680"/>
            <a:ext cx="61151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Пояснительная записка.</a:t>
            </a:r>
            <a:endParaRPr lang="ru-RU" sz="44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13181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Цель программы.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2845678"/>
            <a:ext cx="76328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Цель</a:t>
            </a:r>
            <a:r>
              <a:rPr lang="ru-RU" sz="2400" dirty="0" smtClean="0">
                <a:solidFill>
                  <a:srgbClr val="C00000"/>
                </a:solidFill>
              </a:rPr>
              <a:t>  </a:t>
            </a:r>
            <a:r>
              <a:rPr lang="ru-RU" sz="2400" dirty="0" smtClean="0"/>
              <a:t> – заранее предполагаемый результат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деятельности;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-  образ предполагаемого результата, который можно достичь к определенному моменту времени.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220486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Цель???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4797152"/>
            <a:ext cx="6513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Цель связана с названием программы и отражает её основную направленность.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40334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27784" y="76470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Примеры: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556792"/>
            <a:ext cx="784887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2000" dirty="0" smtClean="0">
                <a:latin typeface="Times New Roman"/>
                <a:ea typeface="Times New Roman"/>
              </a:rPr>
              <a:t>Организация </a:t>
            </a:r>
            <a:r>
              <a:rPr lang="ru-RU" sz="2000" dirty="0">
                <a:latin typeface="Times New Roman"/>
                <a:ea typeface="Times New Roman"/>
              </a:rPr>
              <a:t>безопасного и полезного досуга для обучающихся 1-10 классов в летний период 2013 года</a:t>
            </a:r>
            <a:r>
              <a:rPr lang="ru-RU" sz="2000" dirty="0" smtClean="0"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2000" dirty="0">
                <a:latin typeface="Times New Roman"/>
                <a:ea typeface="Times New Roman"/>
              </a:rPr>
              <a:t>О</a:t>
            </a:r>
            <a:r>
              <a:rPr lang="ru-RU" sz="2000" dirty="0" smtClean="0">
                <a:latin typeface="Times New Roman"/>
                <a:ea typeface="Times New Roman"/>
              </a:rPr>
              <a:t>рганизация </a:t>
            </a:r>
            <a:r>
              <a:rPr lang="ru-RU" sz="2000" dirty="0">
                <a:latin typeface="Times New Roman"/>
                <a:ea typeface="Times New Roman"/>
              </a:rPr>
              <a:t>активного отдыха  обучающихся  и создание условий для формирования устойчивого интереса к истокам русской народной культуры   в летний период 2013 года</a:t>
            </a:r>
            <a:r>
              <a:rPr lang="ru-RU" sz="2000" dirty="0" smtClean="0"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2000" dirty="0">
                <a:latin typeface="Times New Roman"/>
                <a:ea typeface="Times New Roman"/>
              </a:rPr>
              <a:t>О</a:t>
            </a:r>
            <a:r>
              <a:rPr lang="ru-RU" sz="2000" dirty="0" smtClean="0">
                <a:latin typeface="Times New Roman"/>
                <a:ea typeface="Times New Roman"/>
              </a:rPr>
              <a:t>беспечение </a:t>
            </a:r>
            <a:r>
              <a:rPr lang="ru-RU" sz="2000" dirty="0">
                <a:latin typeface="Times New Roman"/>
                <a:ea typeface="Times New Roman"/>
              </a:rPr>
              <a:t>отдыха, оздоровления и занятости  обучающихся школы  в летний период 2013 года.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2000" dirty="0">
                <a:latin typeface="Times New Roman"/>
                <a:ea typeface="Times New Roman"/>
              </a:rPr>
              <a:t>О</a:t>
            </a:r>
            <a:r>
              <a:rPr lang="ru-RU" sz="2000" dirty="0" smtClean="0">
                <a:latin typeface="Times New Roman"/>
                <a:ea typeface="Times New Roman"/>
              </a:rPr>
              <a:t>рганизация </a:t>
            </a:r>
            <a:r>
              <a:rPr lang="ru-RU" sz="2000" dirty="0">
                <a:latin typeface="Times New Roman"/>
                <a:ea typeface="Times New Roman"/>
              </a:rPr>
              <a:t>досуга и занятости обучающихся школы в соответствии с их возрастом, интересами и возможностями ОУ в летний период 2013 года.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9360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659</Words>
  <Application>Microsoft Office PowerPoint</Application>
  <PresentationFormat>Экран (4:3)</PresentationFormat>
  <Paragraphs>130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50</cp:revision>
  <dcterms:created xsi:type="dcterms:W3CDTF">2013-05-21T18:31:35Z</dcterms:created>
  <dcterms:modified xsi:type="dcterms:W3CDTF">2013-05-22T21:54:14Z</dcterms:modified>
</cp:coreProperties>
</file>