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8" r:id="rId1"/>
  </p:sldMasterIdLst>
  <p:sldIdLst>
    <p:sldId id="256" r:id="rId2"/>
    <p:sldId id="298" r:id="rId3"/>
    <p:sldId id="257" r:id="rId4"/>
    <p:sldId id="258" r:id="rId5"/>
    <p:sldId id="274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9" r:id="rId15"/>
    <p:sldId id="287" r:id="rId16"/>
    <p:sldId id="288" r:id="rId17"/>
    <p:sldId id="279" r:id="rId18"/>
    <p:sldId id="280" r:id="rId19"/>
    <p:sldId id="286" r:id="rId20"/>
    <p:sldId id="282" r:id="rId21"/>
    <p:sldId id="292" r:id="rId22"/>
    <p:sldId id="291" r:id="rId23"/>
    <p:sldId id="29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>
        <p:scale>
          <a:sx n="60" d="100"/>
          <a:sy n="60" d="100"/>
        </p:scale>
        <p:origin x="-1446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4B3D01-BD66-4C97-A0C2-22E2354002D3}" type="datetimeFigureOut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D493C-FC53-4536-A448-664AD844A1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0CB9E-308C-4E1E-AE40-981F7609784A}" type="datetimeFigureOut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7EEA2-7D7B-47F5-8884-F692D1C612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92D69A-67EF-4023-BD82-51EE95032A1C}" type="datetimeFigureOut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96DCA-9BA4-498B-95F8-75C4B8E332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D905FF-DD5C-4848-9B7B-AA7EC49345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B658AC6-426D-4199-8CFF-81484964E7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3C4E94-87BA-45B6-B419-4D151B7F22A4}" type="datetimeFigureOut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EDBEF-AE32-4D2B-8463-9CE5E0F174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A7FCEB-BB08-40F2-8656-17D9C4ABC048}" type="datetimeFigureOut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E34E8A-9278-49D7-9FFE-ED81B63B45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0C44F7-5677-4ED0-B441-7BB808E609A4}" type="datetimeFigureOut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6133E-8732-450D-84AE-75E7049F32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63680-52D7-4632-ABE8-734F31AACDD0}" type="datetimeFigureOut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78D343-8442-40FE-9F46-D295D78FBA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B492F2-544D-4FA8-B740-FFCAAA2CDED5}" type="datetimeFigureOut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4E5AF-8C66-49A1-8874-E7CC83E786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ECAA1C-C760-45D5-BB39-838F672CD9AD}" type="datetimeFigureOut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9FCE-04E7-4F00-8C08-AE6E1FB9E1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32B5C0-BE1B-435A-BB62-7E4D563254D0}" type="datetimeFigureOut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71098-BCC8-4B01-9D09-FCC91B1A01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19C515-E8A0-4365-970B-6E0523458CC7}" type="datetimeFigureOut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9770-B94C-45E0-AED6-8616DBB3BE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FF677D1-82B1-4FD5-909D-644114D22D9F}" type="datetimeFigureOut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A265EF3-317F-440D-A9BD-83E77612C8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  <p:sldLayoutId id="2147483991" r:id="rId13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4.png"/><Relationship Id="rId5" Type="http://schemas.openxmlformats.org/officeDocument/2006/relationships/image" Target="../media/image23.emf"/><Relationship Id="rId10" Type="http://schemas.openxmlformats.org/officeDocument/2006/relationships/image" Target="../media/image28.png"/><Relationship Id="rId4" Type="http://schemas.openxmlformats.org/officeDocument/2006/relationships/package" Target="../embeddings/_________Microsoft_Word1.docx"/><Relationship Id="rId9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0.png"/><Relationship Id="rId5" Type="http://schemas.openxmlformats.org/officeDocument/2006/relationships/image" Target="../media/image29.emf"/><Relationship Id="rId4" Type="http://schemas.openxmlformats.org/officeDocument/2006/relationships/package" Target="../embeddings/_________Microsoft_Word2.docx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png"/><Relationship Id="rId5" Type="http://schemas.openxmlformats.org/officeDocument/2006/relationships/image" Target="../media/image32.emf"/><Relationship Id="rId4" Type="http://schemas.openxmlformats.org/officeDocument/2006/relationships/package" Target="../embeddings/_________Microsoft_Word3.docx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41.wmf"/><Relationship Id="rId22" Type="http://schemas.openxmlformats.org/officeDocument/2006/relationships/image" Target="../media/image4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2.wmf"/><Relationship Id="rId20" Type="http://schemas.openxmlformats.org/officeDocument/2006/relationships/image" Target="../media/image5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49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51.wmf"/><Relationship Id="rId22" Type="http://schemas.openxmlformats.org/officeDocument/2006/relationships/image" Target="../media/image5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2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6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714375"/>
            <a:ext cx="7923213" cy="20002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Степень с</a:t>
            </a:r>
            <a:r>
              <a:rPr lang="en-US" dirty="0" smtClean="0"/>
              <a:t> </a:t>
            </a:r>
            <a:r>
              <a:rPr lang="ru-RU" dirty="0" smtClean="0"/>
              <a:t>рациональным показателем.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15938" y="401638"/>
            <a:ext cx="8232526" cy="137117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Устная работа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sz="quarter" idx="13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Чтобы степень возвести в степень, нужно…</a:t>
            </a: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3213100"/>
            <a:ext cx="22098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4663" y="3357563"/>
            <a:ext cx="7556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FF0000"/>
                </a:solidFill>
                <a:latin typeface="Verdana" pitchFamily="34" charset="0"/>
              </a:rPr>
              <a:t>=</a:t>
            </a:r>
            <a:endParaRPr lang="ru-RU" sz="48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3141663"/>
            <a:ext cx="1727200" cy="12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Rectangle 8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36135" cy="129554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Устная работа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sz="quarter" idx="13"/>
          </p:nvPr>
        </p:nvSpPr>
        <p:spPr>
          <a:xfrm>
            <a:off x="539750" y="1700213"/>
            <a:ext cx="8183563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Чтобы в степень возвести дробь, можно…</a:t>
            </a: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2781300"/>
            <a:ext cx="1584325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40200" y="3284538"/>
            <a:ext cx="7921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FF0000"/>
                </a:solidFill>
                <a:latin typeface="Verdana" pitchFamily="34" charset="0"/>
              </a:rPr>
              <a:t>=</a:t>
            </a:r>
            <a:endParaRPr lang="ru-RU" sz="48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263" y="2636838"/>
            <a:ext cx="863600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183562" cy="1050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1.Соотнесите выражения с их значениями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027" name="Содержимое 2"/>
          <p:cNvSpPr>
            <a:spLocks noGrp="1"/>
          </p:cNvSpPr>
          <p:nvPr>
            <p:ph sz="quarter" idx="13"/>
          </p:nvPr>
        </p:nvSpPr>
        <p:spPr>
          <a:xfrm>
            <a:off x="468313" y="1773238"/>
            <a:ext cx="8183562" cy="46910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565889"/>
              </p:ext>
            </p:extLst>
          </p:nvPr>
        </p:nvGraphicFramePr>
        <p:xfrm>
          <a:off x="514350" y="1951831"/>
          <a:ext cx="4765675" cy="446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Документ" r:id="rId4" imgW="5925852" imgH="6102718" progId="Word.Document.12">
                  <p:embed/>
                </p:oleObj>
              </mc:Choice>
              <mc:Fallback>
                <p:oleObj name="Документ" r:id="rId4" imgW="5925852" imgH="6102718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1951831"/>
                        <a:ext cx="4765675" cy="4465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2532062"/>
            <a:ext cx="400050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1700213"/>
            <a:ext cx="22701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835150" y="1700213"/>
            <a:ext cx="6127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8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= </a:t>
            </a:r>
            <a:endParaRPr lang="ru-RU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843213" y="1700213"/>
            <a:ext cx="6842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80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= </a:t>
            </a:r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627313" y="2708275"/>
            <a:ext cx="5397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80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2138" y="2708275"/>
            <a:ext cx="6619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627313" y="3789363"/>
            <a:ext cx="6175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002060"/>
                </a:solidFill>
                <a:latin typeface="Verdana" pitchFamily="34" charset="0"/>
              </a:rPr>
              <a:t>=</a:t>
            </a:r>
          </a:p>
        </p:txBody>
      </p:sp>
      <p:sp>
        <p:nvSpPr>
          <p:cNvPr id="103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3716338"/>
            <a:ext cx="10699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4284663" y="3789363"/>
            <a:ext cx="3952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80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3716338"/>
            <a:ext cx="22701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Rectangle 14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80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 </a:t>
            </a: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867400" y="2205038"/>
            <a:ext cx="25923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Verdana" pitchFamily="34" charset="0"/>
              </a:rPr>
              <a:t>Ответ: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084888" y="2997200"/>
            <a:ext cx="20875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Verdana" pitchFamily="34" charset="0"/>
              </a:rPr>
              <a:t>1)-</a:t>
            </a:r>
            <a:r>
              <a:rPr lang="ru-RU" sz="4800" b="1">
                <a:solidFill>
                  <a:srgbClr val="FF0000"/>
                </a:solidFill>
                <a:latin typeface="Verdana" pitchFamily="34" charset="0"/>
              </a:rPr>
              <a:t> А.</a:t>
            </a:r>
            <a:r>
              <a:rPr lang="ru-RU" sz="4800" b="1">
                <a:latin typeface="Verdana" pitchFamily="34" charset="0"/>
              </a:rPr>
              <a:t> </a:t>
            </a:r>
            <a:endParaRPr lang="ru-RU" sz="4800">
              <a:latin typeface="Verdana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084888" y="3716338"/>
            <a:ext cx="24161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Verdana" pitchFamily="34" charset="0"/>
              </a:rPr>
              <a:t>2)- </a:t>
            </a:r>
            <a:r>
              <a:rPr lang="ru-RU" sz="4800" b="1">
                <a:solidFill>
                  <a:srgbClr val="FF0000"/>
                </a:solidFill>
                <a:latin typeface="Verdana" pitchFamily="34" charset="0"/>
              </a:rPr>
              <a:t>В.</a:t>
            </a:r>
            <a:endParaRPr lang="ru-RU" sz="48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156325" y="4508500"/>
            <a:ext cx="21605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Verdana" pitchFamily="34" charset="0"/>
              </a:rPr>
              <a:t>3)- </a:t>
            </a:r>
            <a:r>
              <a:rPr lang="ru-RU" sz="4800" b="1">
                <a:solidFill>
                  <a:srgbClr val="FF0000"/>
                </a:solidFill>
                <a:latin typeface="Verdana" pitchFamily="34" charset="0"/>
              </a:rPr>
              <a:t>Б.</a:t>
            </a:r>
            <a:endParaRPr lang="ru-RU" sz="480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30" grpId="0"/>
      <p:bldP spid="1032" grpId="0"/>
      <p:bldP spid="14" grpId="0"/>
      <p:bldP spid="4" grpId="0"/>
      <p:bldP spid="22" grpId="0"/>
      <p:bldP spid="23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183563" cy="14398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2.Расположите выражения в порядке возрастания их значений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2050" name="Содержимое 3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14416850"/>
              </p:ext>
            </p:extLst>
          </p:nvPr>
        </p:nvGraphicFramePr>
        <p:xfrm>
          <a:off x="739775" y="2343944"/>
          <a:ext cx="5416550" cy="347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Документ" r:id="rId4" imgW="5947827" imgH="3815718" progId="Word.Document.12">
                  <p:embed/>
                </p:oleObj>
              </mc:Choice>
              <mc:Fallback>
                <p:oleObj name="Документ" r:id="rId4" imgW="5947827" imgH="3815718" progId="Word.Document.12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2343944"/>
                        <a:ext cx="5416550" cy="347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19250" y="3789363"/>
            <a:ext cx="1223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Verdana" pitchFamily="34" charset="0"/>
              </a:rPr>
              <a:t>   </a:t>
            </a:r>
            <a:endParaRPr lang="ru-RU" sz="32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062" name="Rectangle 11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148263" y="3933825"/>
            <a:ext cx="2232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Verdana" pitchFamily="34" charset="0"/>
              </a:rPr>
              <a:t>Ответ: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867400" y="4868863"/>
            <a:ext cx="900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; </a:t>
            </a:r>
            <a:endParaRPr lang="ru-RU" sz="28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0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24588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4724400"/>
            <a:ext cx="3905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5219700" y="4797425"/>
            <a:ext cx="2524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; </a:t>
            </a:r>
            <a:endParaRPr lang="ru-RU"/>
          </a:p>
        </p:txBody>
      </p:sp>
      <p:sp>
        <p:nvSpPr>
          <p:cNvPr id="2068" name="TextBox 21"/>
          <p:cNvSpPr txBox="1">
            <a:spLocks noChangeArrowheads="1"/>
          </p:cNvSpPr>
          <p:nvPr/>
        </p:nvSpPr>
        <p:spPr bwMode="auto">
          <a:xfrm>
            <a:off x="8604250" y="1268413"/>
            <a:ext cx="16970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Verdana" pitchFamily="34" charset="0"/>
              </a:rPr>
              <a:t> 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206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4675" y="4724400"/>
            <a:ext cx="2127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56325" y="4797425"/>
            <a:ext cx="86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Verdana" pitchFamily="34" charset="0"/>
              </a:rPr>
              <a:t>1;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659563" y="4797425"/>
            <a:ext cx="720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Verdana" pitchFamily="34" charset="0"/>
              </a:rPr>
              <a:t>5.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24590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07375" cy="11525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Вычислите значение выражения: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sz="quarter" idx="13"/>
          </p:nvPr>
        </p:nvSpPr>
        <p:spPr>
          <a:xfrm>
            <a:off x="468313" y="1628775"/>
            <a:ext cx="8207375" cy="433228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  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979613" y="908050"/>
          <a:ext cx="5948362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Документ" r:id="rId4" imgW="5947827" imgH="1968229" progId="Word.Document.12">
                  <p:embed/>
                </p:oleObj>
              </mc:Choice>
              <mc:Fallback>
                <p:oleObj name="Документ" r:id="rId4" imgW="5947827" imgH="1968229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908050"/>
                        <a:ext cx="5948362" cy="196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2781300"/>
            <a:ext cx="4667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059113" y="2625725"/>
            <a:ext cx="6127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40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-</a:t>
            </a:r>
            <a:r>
              <a:rPr lang="ru-RU" sz="3600"/>
              <a:t> 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375" y="2781300"/>
            <a:ext cx="1647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64163" y="2781300"/>
            <a:ext cx="1152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Verdana" pitchFamily="34" charset="0"/>
              </a:rPr>
              <a:t>+1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71775" y="3429000"/>
            <a:ext cx="11525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16 -</a:t>
            </a:r>
          </a:p>
        </p:txBody>
      </p:sp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3429000"/>
            <a:ext cx="1168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5003800" y="3429000"/>
            <a:ext cx="9048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+1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771775" y="4005263"/>
            <a:ext cx="1079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16 - </a:t>
            </a:r>
            <a:endParaRPr lang="ru-RU"/>
          </a:p>
        </p:txBody>
      </p:sp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4076700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4427538" y="4005263"/>
            <a:ext cx="936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+ 1</a:t>
            </a:r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771775" y="4581525"/>
            <a:ext cx="35290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16 – 16 + 1 =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84888" y="2708275"/>
            <a:ext cx="503237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Verdana" pitchFamily="34" charset="0"/>
              </a:rPr>
              <a:t>=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435600" y="4005263"/>
            <a:ext cx="7254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Verdana" pitchFamily="34" charset="0"/>
              </a:rPr>
              <a:t>=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51500" y="3357563"/>
            <a:ext cx="7254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Verdana" pitchFamily="34" charset="0"/>
              </a:rPr>
              <a:t>=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051050" y="4508500"/>
            <a:ext cx="7254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Verdana" pitchFamily="34" charset="0"/>
              </a:rPr>
              <a:t>= 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516688" y="1916113"/>
            <a:ext cx="6889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Verdana" pitchFamily="34" charset="0"/>
              </a:rPr>
              <a:t>=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908175" y="2708275"/>
            <a:ext cx="71913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Verdana" pitchFamily="34" charset="0"/>
              </a:rPr>
              <a:t>= 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979613" y="3429000"/>
            <a:ext cx="7254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Verdana" pitchFamily="34" charset="0"/>
              </a:rPr>
              <a:t>= 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979613" y="4005263"/>
            <a:ext cx="6889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Verdana" pitchFamily="34" charset="0"/>
              </a:rPr>
              <a:t>= 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867400" y="4581525"/>
            <a:ext cx="941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Verdana" pitchFamily="34" charset="0"/>
              </a:rPr>
              <a:t>1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14" grpId="0"/>
      <p:bldP spid="15" grpId="0"/>
      <p:bldP spid="19" grpId="0"/>
      <p:bldP spid="26636" grpId="0"/>
      <p:bldP spid="26637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algn="ctr">
              <a:buFontTx/>
              <a:buChar char="•"/>
            </a:pPr>
            <a:r>
              <a:rPr lang="ru-RU" sz="3600" b="1" i="1" dirty="0">
                <a:solidFill>
                  <a:srgbClr val="06060A"/>
                </a:solidFill>
                <a:latin typeface="+mn-lt"/>
              </a:rPr>
              <a:t> Представьте  степень  с  дробным  показателем  в  виде  корня:</a:t>
            </a:r>
          </a:p>
        </p:txBody>
      </p:sp>
      <p:graphicFrame>
        <p:nvGraphicFramePr>
          <p:cNvPr id="51204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692275" y="1557338"/>
          <a:ext cx="108108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4" name="Формула" r:id="rId3" imgW="330120" imgH="291960" progId="Equation.3">
                  <p:embed/>
                </p:oleObj>
              </mc:Choice>
              <mc:Fallback>
                <p:oleObj name="Формула" r:id="rId3" imgW="330120" imgH="291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557338"/>
                        <a:ext cx="1081088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6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92275" y="2657475"/>
          <a:ext cx="12207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5" name="Формула" r:id="rId5" imgW="368280" imgH="304560" progId="Equation.3">
                  <p:embed/>
                </p:oleObj>
              </mc:Choice>
              <mc:Fallback>
                <p:oleObj name="Формула" r:id="rId5" imgW="36828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657475"/>
                        <a:ext cx="1220788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8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619250" y="4017963"/>
          <a:ext cx="16002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6" name="Формула" r:id="rId7" imgW="469800" imgH="203040" progId="Equation.3">
                  <p:embed/>
                </p:oleObj>
              </mc:Choice>
              <mc:Fallback>
                <p:oleObj name="Формула" r:id="rId7" imgW="4698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017963"/>
                        <a:ext cx="160020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0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835150" y="4457700"/>
          <a:ext cx="14605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7" name="Формула" r:id="rId9" imgW="406080" imgH="304560" progId="Equation.3">
                  <p:embed/>
                </p:oleObj>
              </mc:Choice>
              <mc:Fallback>
                <p:oleObj name="Формула" r:id="rId9" imgW="406080" imgH="304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457700"/>
                        <a:ext cx="1460500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1763713" y="5445125"/>
          <a:ext cx="230505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8" name="Формула" r:id="rId11" imgW="634680" imgH="291960" progId="Equation.3">
                  <p:embed/>
                </p:oleObj>
              </mc:Choice>
              <mc:Fallback>
                <p:oleObj name="Формула" r:id="rId11" imgW="634680" imgH="2919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445125"/>
                        <a:ext cx="2305050" cy="105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1116013" y="1989138"/>
            <a:ext cx="454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 sz="3200" b="1" i="1">
                <a:solidFill>
                  <a:srgbClr val="0F7720"/>
                </a:solidFill>
                <a:latin typeface="Monotype Corsiva" pitchFamily="66" charset="0"/>
              </a:rPr>
              <a:t>1.</a:t>
            </a:r>
          </a:p>
        </p:txBody>
      </p:sp>
      <p:graphicFrame>
        <p:nvGraphicFramePr>
          <p:cNvPr id="51214" name="Object 1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9" name="Формула" r:id="rId13" imgW="114120" imgH="215640" progId="Equation.3">
                  <p:embed/>
                </p:oleObj>
              </mc:Choice>
              <mc:Fallback>
                <p:oleObj name="Формула" r:id="rId13" imgW="11412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5" name="Object 15"/>
          <p:cNvGraphicFramePr>
            <a:graphicFrameLocks noChangeAspect="1"/>
          </p:cNvGraphicFramePr>
          <p:nvPr/>
        </p:nvGraphicFramePr>
        <p:xfrm>
          <a:off x="2916238" y="1773238"/>
          <a:ext cx="935037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0" name="Формула" r:id="rId15" imgW="304560" imgH="241200" progId="Equation.3">
                  <p:embed/>
                </p:oleObj>
              </mc:Choice>
              <mc:Fallback>
                <p:oleObj name="Формула" r:id="rId15" imgW="30456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773238"/>
                        <a:ext cx="935037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116013" y="2924175"/>
            <a:ext cx="45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ru-RU" sz="3200" b="1" i="1">
                <a:solidFill>
                  <a:srgbClr val="0F7720"/>
                </a:solidFill>
                <a:latin typeface="Monotype Corsiva" pitchFamily="66" charset="0"/>
              </a:rPr>
              <a:t>2.</a:t>
            </a:r>
          </a:p>
        </p:txBody>
      </p:sp>
      <p:graphicFrame>
        <p:nvGraphicFramePr>
          <p:cNvPr id="51217" name="Object 17"/>
          <p:cNvGraphicFramePr>
            <a:graphicFrameLocks noChangeAspect="1"/>
          </p:cNvGraphicFramePr>
          <p:nvPr/>
        </p:nvGraphicFramePr>
        <p:xfrm>
          <a:off x="3059113" y="2781300"/>
          <a:ext cx="1727200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1" name="Формула" r:id="rId17" imgW="571320" imgH="495000" progId="Equation.3">
                  <p:embed/>
                </p:oleObj>
              </mc:Choice>
              <mc:Fallback>
                <p:oleObj name="Формула" r:id="rId17" imgW="571320" imgH="495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781300"/>
                        <a:ext cx="1727200" cy="149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116013" y="4076700"/>
            <a:ext cx="45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 sz="3200" b="1" i="1">
                <a:solidFill>
                  <a:srgbClr val="0F7720"/>
                </a:solidFill>
                <a:latin typeface="Monotype Corsiva" pitchFamily="66" charset="0"/>
              </a:rPr>
              <a:t>3.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3203575" y="4149725"/>
            <a:ext cx="295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 sz="3200" b="1" i="1">
                <a:solidFill>
                  <a:srgbClr val="B80606"/>
                </a:solidFill>
                <a:latin typeface="Monotype Corsiva" pitchFamily="66" charset="0"/>
              </a:rPr>
              <a:t>не  имеет  смысла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116013" y="5013325"/>
            <a:ext cx="45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 sz="3200" b="1" i="1">
                <a:solidFill>
                  <a:srgbClr val="0F7720"/>
                </a:solidFill>
                <a:latin typeface="Monotype Corsiva" pitchFamily="66" charset="0"/>
              </a:rPr>
              <a:t>4.</a:t>
            </a:r>
          </a:p>
        </p:txBody>
      </p:sp>
      <p:graphicFrame>
        <p:nvGraphicFramePr>
          <p:cNvPr id="51221" name="Object 21"/>
          <p:cNvGraphicFramePr>
            <a:graphicFrameLocks noChangeAspect="1"/>
          </p:cNvGraphicFramePr>
          <p:nvPr/>
        </p:nvGraphicFramePr>
        <p:xfrm>
          <a:off x="3419475" y="4724400"/>
          <a:ext cx="115252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2" name="Формула" r:id="rId19" imgW="317160" imgH="228600" progId="Equation.3">
                  <p:embed/>
                </p:oleObj>
              </mc:Choice>
              <mc:Fallback>
                <p:oleObj name="Формула" r:id="rId19" imgW="31716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724400"/>
                        <a:ext cx="1152525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1116013" y="5876925"/>
            <a:ext cx="45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 sz="3200" b="1" i="1">
                <a:solidFill>
                  <a:srgbClr val="0F7720"/>
                </a:solidFill>
                <a:latin typeface="Monotype Corsiva" pitchFamily="66" charset="0"/>
              </a:rPr>
              <a:t>5.</a:t>
            </a:r>
          </a:p>
        </p:txBody>
      </p:sp>
      <p:graphicFrame>
        <p:nvGraphicFramePr>
          <p:cNvPr id="51223" name="Object 23"/>
          <p:cNvGraphicFramePr>
            <a:graphicFrameLocks noChangeAspect="1"/>
          </p:cNvGraphicFramePr>
          <p:nvPr/>
        </p:nvGraphicFramePr>
        <p:xfrm>
          <a:off x="4140200" y="5516563"/>
          <a:ext cx="2160588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3" name="Формула" r:id="rId21" imgW="622080" imgH="291960" progId="Equation.3">
                  <p:embed/>
                </p:oleObj>
              </mc:Choice>
              <mc:Fallback>
                <p:oleObj name="Формула" r:id="rId21" imgW="622080" imgH="29196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5516563"/>
                        <a:ext cx="2160588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850"/>
                            </p:stCondLst>
                            <p:childTnLst>
                              <p:par>
                                <p:cTn id="1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13" grpId="0"/>
      <p:bldP spid="51216" grpId="0"/>
      <p:bldP spid="51218" grpId="0"/>
      <p:bldP spid="51219" grpId="0"/>
      <p:bldP spid="51220" grpId="0"/>
      <p:bldP spid="512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>
              <a:buFontTx/>
              <a:buChar char="•"/>
            </a:pPr>
            <a:r>
              <a:rPr lang="ru-RU" sz="3600" b="0" i="1" dirty="0">
                <a:solidFill>
                  <a:srgbClr val="06060A"/>
                </a:solidFill>
                <a:latin typeface="+mn-lt"/>
              </a:rPr>
              <a:t> Представьте  в  виде  степени  с  дробным  показателем:</a:t>
            </a:r>
          </a:p>
        </p:txBody>
      </p:sp>
      <p:graphicFrame>
        <p:nvGraphicFramePr>
          <p:cNvPr id="56324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195513" y="1916113"/>
          <a:ext cx="115252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8" name="Формула" r:id="rId3" imgW="355320" imgH="228600" progId="Equation.3">
                  <p:embed/>
                </p:oleObj>
              </mc:Choice>
              <mc:Fallback>
                <p:oleObj name="Формула" r:id="rId3" imgW="3553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916113"/>
                        <a:ext cx="1152525" cy="7413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339975" y="2654300"/>
          <a:ext cx="15113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9" name="Формула" r:id="rId5" imgW="431640" imgH="253800" progId="Equation.3">
                  <p:embed/>
                </p:oleObj>
              </mc:Choice>
              <mc:Fallback>
                <p:oleObj name="Формула" r:id="rId5" imgW="43164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654300"/>
                        <a:ext cx="1511300" cy="889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195513" y="3454400"/>
          <a:ext cx="118110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0" name="Формула" r:id="rId7" imgW="380880" imgH="419040" progId="Equation.3">
                  <p:embed/>
                </p:oleObj>
              </mc:Choice>
              <mc:Fallback>
                <p:oleObj name="Формула" r:id="rId7" imgW="38088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454400"/>
                        <a:ext cx="1181100" cy="12985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0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195513" y="4738688"/>
          <a:ext cx="1512887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1" name="Формула" r:id="rId9" imgW="431640" imgH="228600" progId="Equation.3">
                  <p:embed/>
                </p:oleObj>
              </mc:Choice>
              <mc:Fallback>
                <p:oleObj name="Формула" r:id="rId9" imgW="4316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738688"/>
                        <a:ext cx="1512887" cy="8016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2" name="Object 12"/>
          <p:cNvGraphicFramePr>
            <a:graphicFrameLocks noChangeAspect="1"/>
          </p:cNvGraphicFramePr>
          <p:nvPr/>
        </p:nvGraphicFramePr>
        <p:xfrm>
          <a:off x="2268538" y="5589588"/>
          <a:ext cx="237648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2" name="Формула" r:id="rId11" imgW="736560" imgH="291960" progId="Equation.3">
                  <p:embed/>
                </p:oleObj>
              </mc:Choice>
              <mc:Fallback>
                <p:oleObj name="Формула" r:id="rId11" imgW="736560" imgH="2919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589588"/>
                        <a:ext cx="2376487" cy="9429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692275" y="2060575"/>
            <a:ext cx="45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 sz="3200" b="1" i="1">
                <a:solidFill>
                  <a:srgbClr val="B80606"/>
                </a:solidFill>
                <a:latin typeface="Monotype Corsiva" pitchFamily="66" charset="0"/>
              </a:rPr>
              <a:t>1.</a:t>
            </a:r>
          </a:p>
        </p:txBody>
      </p:sp>
      <p:graphicFrame>
        <p:nvGraphicFramePr>
          <p:cNvPr id="56334" name="Object 14"/>
          <p:cNvGraphicFramePr>
            <a:graphicFrameLocks noChangeAspect="1"/>
          </p:cNvGraphicFramePr>
          <p:nvPr/>
        </p:nvGraphicFramePr>
        <p:xfrm>
          <a:off x="3348038" y="1628775"/>
          <a:ext cx="63023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3" name="Формула" r:id="rId13" imgW="190440" imgH="304560" progId="Equation.3">
                  <p:embed/>
                </p:oleObj>
              </mc:Choice>
              <mc:Fallback>
                <p:oleObj name="Формула" r:id="rId13" imgW="190440" imgH="3045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628775"/>
                        <a:ext cx="630237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692275" y="2924175"/>
            <a:ext cx="45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 sz="3200" b="1" i="1">
                <a:solidFill>
                  <a:srgbClr val="B80606"/>
                </a:solidFill>
                <a:latin typeface="Monotype Corsiva" pitchFamily="66" charset="0"/>
              </a:rPr>
              <a:t>2.</a:t>
            </a:r>
          </a:p>
        </p:txBody>
      </p:sp>
      <p:graphicFrame>
        <p:nvGraphicFramePr>
          <p:cNvPr id="56336" name="Object 16"/>
          <p:cNvGraphicFramePr>
            <a:graphicFrameLocks noChangeAspect="1"/>
          </p:cNvGraphicFramePr>
          <p:nvPr/>
        </p:nvGraphicFramePr>
        <p:xfrm>
          <a:off x="3924300" y="2492375"/>
          <a:ext cx="68103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4" name="Формула" r:id="rId15" imgW="190440" imgH="304560" progId="Equation.3">
                  <p:embed/>
                </p:oleObj>
              </mc:Choice>
              <mc:Fallback>
                <p:oleObj name="Формула" r:id="rId15" imgW="190440" imgH="3045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492375"/>
                        <a:ext cx="681038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1692275" y="3860800"/>
            <a:ext cx="45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ru-RU" sz="3200" b="1" i="1">
                <a:solidFill>
                  <a:srgbClr val="B80606"/>
                </a:solidFill>
                <a:latin typeface="Monotype Corsiva" pitchFamily="66" charset="0"/>
              </a:rPr>
              <a:t>3.</a:t>
            </a:r>
          </a:p>
        </p:txBody>
      </p:sp>
      <p:graphicFrame>
        <p:nvGraphicFramePr>
          <p:cNvPr id="56339" name="Object 19"/>
          <p:cNvGraphicFramePr>
            <a:graphicFrameLocks noChangeAspect="1"/>
          </p:cNvGraphicFramePr>
          <p:nvPr/>
        </p:nvGraphicFramePr>
        <p:xfrm>
          <a:off x="3708400" y="3429000"/>
          <a:ext cx="124618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5" name="Формула" r:id="rId17" imgW="380880" imgH="304560" progId="Equation.3">
                  <p:embed/>
                </p:oleObj>
              </mc:Choice>
              <mc:Fallback>
                <p:oleObj name="Формула" r:id="rId17" imgW="380880" imgH="3045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429000"/>
                        <a:ext cx="1246188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1692275" y="4868863"/>
            <a:ext cx="454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 sz="3200" b="1" i="1">
                <a:solidFill>
                  <a:srgbClr val="B80606"/>
                </a:solidFill>
                <a:latin typeface="Monotype Corsiva" pitchFamily="66" charset="0"/>
              </a:rPr>
              <a:t>4.</a:t>
            </a:r>
          </a:p>
        </p:txBody>
      </p:sp>
      <p:graphicFrame>
        <p:nvGraphicFramePr>
          <p:cNvPr id="56341" name="Object 21"/>
          <p:cNvGraphicFramePr>
            <a:graphicFrameLocks noChangeAspect="1"/>
          </p:cNvGraphicFramePr>
          <p:nvPr/>
        </p:nvGraphicFramePr>
        <p:xfrm>
          <a:off x="3851275" y="4437063"/>
          <a:ext cx="2520950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6" name="Формула" r:id="rId19" imgW="685800" imgH="304560" progId="Equation.3">
                  <p:embed/>
                </p:oleObj>
              </mc:Choice>
              <mc:Fallback>
                <p:oleObj name="Формула" r:id="rId19" imgW="685800" imgH="30456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437063"/>
                        <a:ext cx="2520950" cy="1119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1692275" y="5805488"/>
            <a:ext cx="454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 sz="3200" b="1" i="1">
                <a:solidFill>
                  <a:srgbClr val="B80606"/>
                </a:solidFill>
                <a:latin typeface="Monotype Corsiva" pitchFamily="66" charset="0"/>
              </a:rPr>
              <a:t>5.</a:t>
            </a:r>
          </a:p>
        </p:txBody>
      </p:sp>
      <p:graphicFrame>
        <p:nvGraphicFramePr>
          <p:cNvPr id="56343" name="Object 23"/>
          <p:cNvGraphicFramePr>
            <a:graphicFrameLocks noChangeAspect="1"/>
          </p:cNvGraphicFramePr>
          <p:nvPr/>
        </p:nvGraphicFramePr>
        <p:xfrm>
          <a:off x="4643438" y="5516563"/>
          <a:ext cx="3887787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7" name="Формула" r:id="rId21" imgW="1168200" imgH="291960" progId="Equation.3">
                  <p:embed/>
                </p:oleObj>
              </mc:Choice>
              <mc:Fallback>
                <p:oleObj name="Формула" r:id="rId21" imgW="1168200" imgH="29196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516563"/>
                        <a:ext cx="3887787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33" grpId="0"/>
      <p:bldP spid="56335" grpId="0"/>
      <p:bldP spid="56338" grpId="0"/>
      <p:bldP spid="56340" grpId="0"/>
      <p:bldP spid="563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183562" cy="1052512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Самостоятельная работа по группам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sz="quarter" idx="13"/>
          </p:nvPr>
        </p:nvSpPr>
        <p:spPr>
          <a:xfrm rot="10800000" flipV="1">
            <a:off x="500063" y="1857375"/>
            <a:ext cx="8183562" cy="4500563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3600" i="1" dirty="0" smtClean="0"/>
              <a:t>Уровень 1 – базовый уровень</a:t>
            </a:r>
          </a:p>
          <a:p>
            <a:pPr eaLnBrk="1" hangingPunct="1"/>
            <a:r>
              <a:rPr lang="ru-RU" sz="3600" i="1" dirty="0" smtClean="0"/>
              <a:t>Уровень 2 – средний уровень</a:t>
            </a:r>
          </a:p>
          <a:p>
            <a:pPr eaLnBrk="1" hangingPunct="1"/>
            <a:r>
              <a:rPr lang="ru-RU" sz="3600" i="1" dirty="0" smtClean="0"/>
              <a:t>Уровень 3 – сильный 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Упростить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half" idx="2"/>
          </p:nvPr>
        </p:nvSpPr>
        <p:spPr>
          <a:xfrm>
            <a:off x="1156447" y="1400326"/>
            <a:ext cx="3346704" cy="3612849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1) с</a:t>
            </a:r>
            <a:r>
              <a:rPr lang="ru-RU" baseline="30000" dirty="0" smtClean="0"/>
              <a:t>7</a:t>
            </a:r>
            <a:r>
              <a:rPr lang="ru-RU" dirty="0" smtClean="0"/>
              <a:t>∙с</a:t>
            </a:r>
            <a:r>
              <a:rPr lang="ru-RU" baseline="30000" dirty="0" smtClean="0"/>
              <a:t>4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2) а∙а</a:t>
            </a:r>
            <a:r>
              <a:rPr lang="ru-RU" baseline="30000" dirty="0" smtClean="0"/>
              <a:t>2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3) х</a:t>
            </a:r>
            <a:r>
              <a:rPr lang="ru-RU" baseline="30000" dirty="0" smtClean="0"/>
              <a:t>3</a:t>
            </a:r>
            <a:r>
              <a:rPr lang="ru-RU" dirty="0" smtClean="0"/>
              <a:t>∙х</a:t>
            </a:r>
            <a:r>
              <a:rPr lang="ru-RU" baseline="30000" dirty="0" smtClean="0"/>
              <a:t>4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4) (</a:t>
            </a:r>
            <a:r>
              <a:rPr lang="ru-RU" dirty="0" err="1" smtClean="0"/>
              <a:t>ав</a:t>
            </a:r>
            <a:r>
              <a:rPr lang="ru-RU" dirty="0" smtClean="0"/>
              <a:t>)</a:t>
            </a:r>
            <a:r>
              <a:rPr lang="ru-RU" baseline="30000" dirty="0" smtClean="0"/>
              <a:t>10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5) (</a:t>
            </a:r>
            <a:r>
              <a:rPr lang="ru-RU" dirty="0" err="1" smtClean="0"/>
              <a:t>хус</a:t>
            </a:r>
            <a:r>
              <a:rPr lang="ru-RU" dirty="0" smtClean="0"/>
              <a:t>)²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6) (0,1х)</a:t>
            </a:r>
            <a:r>
              <a:rPr lang="ru-RU" baseline="30000" dirty="0" smtClean="0"/>
              <a:t>5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7)х</a:t>
            </a:r>
            <a:r>
              <a:rPr lang="ru-RU" baseline="30000" dirty="0" smtClean="0"/>
              <a:t>3</a:t>
            </a:r>
            <a:r>
              <a:rPr lang="ru-RU" dirty="0" smtClean="0"/>
              <a:t>∙(-х</a:t>
            </a:r>
            <a:r>
              <a:rPr lang="ru-RU" baseline="30000" dirty="0" smtClean="0"/>
              <a:t>4</a:t>
            </a:r>
            <a:r>
              <a:rPr lang="ru-RU" dirty="0" smtClean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8) х</a:t>
            </a:r>
            <a:r>
              <a:rPr lang="ru-RU" baseline="30000" dirty="0" smtClean="0"/>
              <a:t>3</a:t>
            </a:r>
            <a:r>
              <a:rPr lang="ru-RU" dirty="0" smtClean="0"/>
              <a:t>∙(-</a:t>
            </a:r>
            <a:r>
              <a:rPr lang="ru-RU" dirty="0" err="1" smtClean="0"/>
              <a:t>х</a:t>
            </a:r>
            <a:r>
              <a:rPr lang="ru-RU" dirty="0" smtClean="0"/>
              <a:t>)</a:t>
            </a:r>
            <a:r>
              <a:rPr lang="ru-RU" baseline="30000" dirty="0" smtClean="0"/>
              <a:t>4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9) (-</a:t>
            </a:r>
            <a:r>
              <a:rPr lang="ru-RU" dirty="0" err="1" smtClean="0"/>
              <a:t>х</a:t>
            </a:r>
            <a:r>
              <a:rPr lang="ru-RU" dirty="0" smtClean="0"/>
              <a:t>)</a:t>
            </a:r>
            <a:r>
              <a:rPr lang="ru-RU" baseline="30000" dirty="0" smtClean="0"/>
              <a:t>3</a:t>
            </a:r>
            <a:r>
              <a:rPr lang="ru-RU" dirty="0" smtClean="0"/>
              <a:t>∙х</a:t>
            </a:r>
            <a:r>
              <a:rPr lang="ru-RU" baseline="30000" dirty="0" smtClean="0"/>
              <a:t>4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10) (а</a:t>
            </a:r>
            <a:r>
              <a:rPr lang="ru-RU" baseline="30000" dirty="0" smtClean="0"/>
              <a:t>2</a:t>
            </a:r>
            <a:r>
              <a:rPr lang="ru-RU" dirty="0" smtClean="0"/>
              <a:t>∙а</a:t>
            </a:r>
            <a:r>
              <a:rPr lang="ru-RU" baseline="30000" dirty="0" smtClean="0"/>
              <a:t>5)2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1748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Вычислить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3542136"/>
          </a:xfrm>
        </p:spPr>
        <p:txBody>
          <a:bodyPr>
            <a:normAutofit lnSpcReduction="10000"/>
          </a:bodyPr>
          <a:lstStyle/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ru-RU" dirty="0" smtClean="0"/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1)</a:t>
            </a:r>
            <a:r>
              <a:rPr lang="ru-RU" dirty="0" err="1" smtClean="0"/>
              <a:t>з</a:t>
            </a:r>
            <a:r>
              <a:rPr lang="ru-RU" dirty="0" smtClean="0"/>
              <a:t>⁻²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2)(-5)⁻²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3)(0,1)⁻⁴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4)8⁻²+6⁻²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5)3⁷*3⁻⁶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6)7⁻⁹*7⁸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7)6⁻⁹:6⁻⁸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8)81⁻²*27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9)5:5⁻²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10)(3²)⁻¹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3289" y="5301208"/>
            <a:ext cx="6811159" cy="10081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Уровень 1,вариант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упростить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3756866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1) с</a:t>
            </a:r>
            <a:r>
              <a:rPr lang="ru-RU" baseline="30000" dirty="0" smtClean="0"/>
              <a:t>⁹</a:t>
            </a:r>
            <a:r>
              <a:rPr lang="ru-RU" dirty="0" smtClean="0"/>
              <a:t>∙с</a:t>
            </a:r>
            <a:r>
              <a:rPr lang="ru-RU" baseline="30000" dirty="0" smtClean="0"/>
              <a:t>4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2) а⁶∙а</a:t>
            </a:r>
            <a:r>
              <a:rPr lang="ru-RU" baseline="30000" dirty="0" smtClean="0"/>
              <a:t>2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3) х</a:t>
            </a:r>
            <a:r>
              <a:rPr lang="ru-RU" baseline="30000" dirty="0" smtClean="0"/>
              <a:t>3</a:t>
            </a:r>
            <a:r>
              <a:rPr lang="ru-RU" dirty="0" smtClean="0"/>
              <a:t>∙</a:t>
            </a:r>
            <a:r>
              <a:rPr lang="ru-RU" dirty="0" err="1" smtClean="0"/>
              <a:t>х</a:t>
            </a:r>
            <a:r>
              <a:rPr lang="ru-RU" baseline="30000" dirty="0" smtClean="0"/>
              <a:t>⁸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4) (</a:t>
            </a:r>
            <a:r>
              <a:rPr lang="ru-RU" dirty="0" err="1" smtClean="0"/>
              <a:t>ав</a:t>
            </a:r>
            <a:r>
              <a:rPr lang="ru-RU" dirty="0" smtClean="0"/>
              <a:t>)</a:t>
            </a:r>
            <a:r>
              <a:rPr lang="ru-RU" baseline="30000" dirty="0" smtClean="0"/>
              <a:t>⁹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5) (</a:t>
            </a:r>
            <a:r>
              <a:rPr lang="ru-RU" dirty="0" err="1" smtClean="0"/>
              <a:t>хус</a:t>
            </a:r>
            <a:r>
              <a:rPr lang="ru-RU" dirty="0" smtClean="0"/>
              <a:t>)⁵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6) (0,1х)</a:t>
            </a:r>
            <a:r>
              <a:rPr lang="ru-RU" baseline="30000" dirty="0" smtClean="0"/>
              <a:t>²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7)х</a:t>
            </a:r>
            <a:r>
              <a:rPr lang="ru-RU" baseline="30000" dirty="0" smtClean="0"/>
              <a:t>⁷</a:t>
            </a:r>
            <a:r>
              <a:rPr lang="ru-RU" dirty="0" smtClean="0"/>
              <a:t>∙(-х</a:t>
            </a:r>
            <a:r>
              <a:rPr lang="ru-RU" baseline="30000" dirty="0" smtClean="0"/>
              <a:t>4</a:t>
            </a:r>
            <a:r>
              <a:rPr lang="ru-RU" dirty="0" smtClean="0"/>
              <a:t>) 10) (а</a:t>
            </a:r>
            <a:r>
              <a:rPr lang="ru-RU" baseline="30000" dirty="0" smtClean="0"/>
              <a:t>2</a:t>
            </a:r>
            <a:r>
              <a:rPr lang="ru-RU" dirty="0" smtClean="0"/>
              <a:t>∙а</a:t>
            </a:r>
            <a:r>
              <a:rPr lang="ru-RU" baseline="30000" dirty="0" smtClean="0"/>
              <a:t>5)⁷</a:t>
            </a:r>
            <a:endParaRPr lang="ru-RU" dirty="0"/>
          </a:p>
          <a:p>
            <a:pPr marL="365760" indent="-256032">
              <a:spcAft>
                <a:spcPts val="0"/>
              </a:spcAft>
              <a:buNone/>
              <a:defRPr/>
            </a:pPr>
            <a:r>
              <a:rPr lang="ru-RU" dirty="0"/>
              <a:t> 8) х</a:t>
            </a:r>
            <a:r>
              <a:rPr lang="ru-RU" baseline="30000" dirty="0"/>
              <a:t>3</a:t>
            </a:r>
            <a:r>
              <a:rPr lang="ru-RU" dirty="0"/>
              <a:t>∙(-х)</a:t>
            </a:r>
            <a:r>
              <a:rPr lang="ru-RU" baseline="30000" dirty="0"/>
              <a:t>⁵</a:t>
            </a:r>
            <a:endParaRPr lang="ru-RU" dirty="0"/>
          </a:p>
          <a:p>
            <a:pPr marL="365760" indent="-256032">
              <a:spcAft>
                <a:spcPts val="0"/>
              </a:spcAft>
              <a:buNone/>
              <a:defRPr/>
            </a:pPr>
            <a:r>
              <a:rPr lang="ru-RU" dirty="0"/>
              <a:t> 9) (-х)</a:t>
            </a:r>
            <a:r>
              <a:rPr lang="ru-RU" baseline="30000" dirty="0"/>
              <a:t>²</a:t>
            </a:r>
            <a:r>
              <a:rPr lang="ru-RU" dirty="0"/>
              <a:t>∙х</a:t>
            </a:r>
            <a:r>
              <a:rPr lang="ru-RU" baseline="30000" dirty="0"/>
              <a:t>⁴</a:t>
            </a:r>
            <a:endParaRPr lang="ru-RU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3758160"/>
          </a:xfrm>
        </p:spPr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ru-RU" dirty="0" smtClean="0"/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 1)з⁻¹         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2)(-4)⁻²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3)(0,2)⁻⁴        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4)4⁻²+6⁻²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5)3⁸*3⁻⁶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6)7⁻⁷*7⁸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7)6⁻⁹:6⁻⁷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8)81⁻²*27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9)5⁴:5⁻²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10)(4²)⁻¹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2772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вычислить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3289" y="5229200"/>
            <a:ext cx="6739151" cy="108012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Уровень 1, вариант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8229600" cy="11430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4000" u="sng" dirty="0" smtClean="0"/>
              <a:t/>
            </a:r>
            <a:br>
              <a:rPr lang="ru-RU" sz="4000" u="sng" dirty="0" smtClean="0"/>
            </a:br>
            <a:endParaRPr lang="ru-RU" sz="4000" u="sng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15616" y="2420888"/>
            <a:ext cx="6400800" cy="3474720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b="1" dirty="0" smtClean="0"/>
          </a:p>
          <a:p>
            <a:pPr algn="just" eaLnBrk="1" hangingPunct="1">
              <a:lnSpc>
                <a:spcPct val="90000"/>
              </a:lnSpc>
            </a:pPr>
            <a:r>
              <a:rPr lang="ru-RU" sz="2800" b="1" i="1" dirty="0" smtClean="0"/>
              <a:t>Обобщить теоретические знания по теме: «Степень с рациональным показателем»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b="1" i="1" dirty="0" smtClean="0"/>
              <a:t>Закрепить навык вычисления значения степени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b="1" i="1" dirty="0" smtClean="0"/>
              <a:t>Организовать работу учащихся на уровне, соответствующем уровню уже </a:t>
            </a:r>
            <a:r>
              <a:rPr lang="ru-RU" sz="2800" b="1" i="1" smtClean="0"/>
              <a:t>сформированных  </a:t>
            </a:r>
            <a:r>
              <a:rPr lang="ru-RU" sz="2800" b="1" i="1" dirty="0" smtClean="0"/>
              <a:t>знаний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Вариант 1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964777"/>
          </a:xfrm>
        </p:spPr>
        <p:txBody>
          <a:bodyPr>
            <a:normAutofit fontScale="25000" lnSpcReduction="20000"/>
          </a:bodyPr>
          <a:lstStyle/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ru-RU" sz="7400" dirty="0" smtClean="0">
              <a:solidFill>
                <a:srgbClr val="FF0000"/>
              </a:solidFill>
            </a:endParaRP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sz="7400" dirty="0" smtClean="0"/>
              <a:t>Упростить выражение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sz="7400" dirty="0" smtClean="0"/>
              <a:t>1) 6х⁻⁵у⁷*2,5х⁷у⁻⁸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sz="7400" dirty="0" smtClean="0"/>
              <a:t>2) (у</a:t>
            </a:r>
            <a:r>
              <a:rPr lang="ru-RU" sz="7400" baseline="30000" dirty="0" smtClean="0"/>
              <a:t>4</a:t>
            </a:r>
            <a:r>
              <a:rPr lang="ru-RU" sz="7400" dirty="0" smtClean="0"/>
              <a:t>)</a:t>
            </a:r>
            <a:r>
              <a:rPr lang="ru-RU" sz="7400" baseline="30000" dirty="0" smtClean="0"/>
              <a:t>5</a:t>
            </a:r>
            <a:r>
              <a:rPr lang="ru-RU" sz="7400" dirty="0" smtClean="0"/>
              <a:t>:(у</a:t>
            </a:r>
            <a:r>
              <a:rPr lang="ru-RU" sz="7400" baseline="30000" dirty="0" smtClean="0"/>
              <a:t>4</a:t>
            </a:r>
            <a:r>
              <a:rPr lang="ru-RU" sz="7400" dirty="0" smtClean="0"/>
              <a:t>)</a:t>
            </a:r>
            <a:r>
              <a:rPr lang="ru-RU" sz="7400" baseline="30000" dirty="0" smtClean="0"/>
              <a:t>2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sz="7400" dirty="0" smtClean="0"/>
              <a:t>3)с</a:t>
            </a:r>
            <a:r>
              <a:rPr lang="ru-RU" sz="7400" baseline="30000" dirty="0" smtClean="0"/>
              <a:t>5</a:t>
            </a:r>
            <a:r>
              <a:rPr lang="ru-RU" sz="7400" dirty="0" smtClean="0"/>
              <a:t>)</a:t>
            </a:r>
            <a:r>
              <a:rPr lang="ru-RU" sz="7400" baseline="30000" dirty="0" smtClean="0"/>
              <a:t>2</a:t>
            </a:r>
            <a:r>
              <a:rPr lang="ru-RU" sz="7400" dirty="0" smtClean="0"/>
              <a:t>∙(с</a:t>
            </a:r>
            <a:r>
              <a:rPr lang="ru-RU" sz="7400" baseline="30000" dirty="0" smtClean="0"/>
              <a:t>2</a:t>
            </a:r>
            <a:r>
              <a:rPr lang="ru-RU" sz="7400" dirty="0" smtClean="0"/>
              <a:t>∙с</a:t>
            </a:r>
            <a:r>
              <a:rPr lang="ru-RU" sz="7400" baseline="30000" dirty="0" smtClean="0"/>
              <a:t>3</a:t>
            </a:r>
            <a:r>
              <a:rPr lang="ru-RU" sz="7400" dirty="0" smtClean="0"/>
              <a:t>)</a:t>
            </a:r>
            <a:r>
              <a:rPr lang="ru-RU" sz="7400" baseline="30000" dirty="0" smtClean="0"/>
              <a:t>2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sz="7400" dirty="0" smtClean="0"/>
              <a:t>Выполнить действия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sz="7400" dirty="0" smtClean="0"/>
              <a:t>1)(2,8*10⁵)*(2,5*10⁻⁷)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sz="7400" dirty="0" smtClean="0"/>
              <a:t>2)(5.7*10⁴)</a:t>
            </a:r>
            <a:r>
              <a:rPr lang="ru-RU" sz="7400" dirty="0" smtClean="0">
                <a:sym typeface="Wingdings" pitchFamily="2" charset="2"/>
              </a:rPr>
              <a:t>:(3.8*10⁻³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7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7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7400" dirty="0" smtClean="0"/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sz="7400" dirty="0" smtClean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379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Вариант2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Упростить выражение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1) 0,8а⁻⁶в⁴∙5а¹²в⁻⁴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2) (у∙у</a:t>
            </a:r>
            <a:r>
              <a:rPr lang="ru-RU" baseline="30000" dirty="0" smtClean="0"/>
              <a:t>2</a:t>
            </a:r>
            <a:r>
              <a:rPr lang="ru-RU" dirty="0" smtClean="0"/>
              <a:t>)</a:t>
            </a:r>
            <a:r>
              <a:rPr lang="ru-RU" baseline="30000" dirty="0" smtClean="0"/>
              <a:t>3</a:t>
            </a:r>
            <a:r>
              <a:rPr lang="ru-RU" dirty="0" smtClean="0"/>
              <a:t>(у∙у</a:t>
            </a:r>
            <a:r>
              <a:rPr lang="ru-RU" baseline="30000" dirty="0" smtClean="0"/>
              <a:t>3</a:t>
            </a:r>
            <a:r>
              <a:rPr lang="ru-RU" dirty="0" smtClean="0"/>
              <a:t>)</a:t>
            </a:r>
            <a:r>
              <a:rPr lang="ru-RU" baseline="30000" dirty="0" smtClean="0"/>
              <a:t> 2</a:t>
            </a:r>
            <a:endParaRPr lang="ru-RU" dirty="0" smtClean="0"/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3) .(3х</a:t>
            </a:r>
            <a:r>
              <a:rPr lang="ru-RU" baseline="30000" dirty="0" smtClean="0"/>
              <a:t>6</a:t>
            </a:r>
            <a:r>
              <a:rPr lang="ru-RU" dirty="0" smtClean="0"/>
              <a:t>у</a:t>
            </a:r>
            <a:r>
              <a:rPr lang="ru-RU" baseline="30000" dirty="0" smtClean="0"/>
              <a:t>3</a:t>
            </a:r>
            <a:r>
              <a:rPr lang="ru-RU" dirty="0" smtClean="0"/>
              <a:t>)</a:t>
            </a:r>
            <a:r>
              <a:rPr lang="ru-RU" baseline="30000" dirty="0" smtClean="0"/>
              <a:t>4</a:t>
            </a:r>
            <a:r>
              <a:rPr lang="ru-RU" dirty="0" smtClean="0"/>
              <a:t>∙(-</a:t>
            </a:r>
            <a:r>
              <a:rPr lang="ru-RU" dirty="0" err="1" smtClean="0"/>
              <a:t>ху</a:t>
            </a:r>
            <a:r>
              <a:rPr lang="ru-RU" dirty="0" smtClean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Выполнить действия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1)(1,5*10⁻³)*(9,2*10⁻⁴)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2)(1,56*10⁻²):2.6*10⁻⁶)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3289" y="5157192"/>
            <a:ext cx="6512511" cy="1152128"/>
          </a:xfrm>
        </p:spPr>
        <p:txBody>
          <a:bodyPr>
            <a:normAutofit fontScale="9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Уровень 2  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0328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Уровень 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4348" y="967313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В а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р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 и а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н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 т 1</a:t>
            </a:r>
            <a:endParaRPr lang="ru-RU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43570" y="92867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В а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р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 и а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н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 т 2</a:t>
            </a:r>
            <a:endParaRPr lang="ru-RU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14612" y="1428736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1  Вычислите:</a:t>
            </a:r>
          </a:p>
          <a:p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285720" y="2071678"/>
          <a:ext cx="2305050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6" name="Формула" r:id="rId3" imgW="736560" imgH="520560" progId="Equation.3">
                  <p:embed/>
                </p:oleObj>
              </mc:Choice>
              <mc:Fallback>
                <p:oleObj name="Формула" r:id="rId3" imgW="736560" imgH="5205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071678"/>
                        <a:ext cx="2305050" cy="163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5929322" y="2071678"/>
          <a:ext cx="2663825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7" name="Формула" r:id="rId5" imgW="850531" imgH="418918" progId="Equation.3">
                  <p:embed/>
                </p:oleObj>
              </mc:Choice>
              <mc:Fallback>
                <p:oleObj name="Формула" r:id="rId5" imgW="850531" imgH="418918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2071678"/>
                        <a:ext cx="2663825" cy="1316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2546159" y="3571876"/>
            <a:ext cx="4195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2 Упростите  выражение:</a:t>
            </a:r>
          </a:p>
        </p:txBody>
      </p:sp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0" y="4286256"/>
          <a:ext cx="4535488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8" name="Формула" r:id="rId7" imgW="1536700" imgH="787400" progId="Equation.3">
                  <p:embed/>
                </p:oleObj>
              </mc:Choice>
              <mc:Fallback>
                <p:oleObj name="Формула" r:id="rId7" imgW="1536700" imgH="787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86256"/>
                        <a:ext cx="4535488" cy="233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3" name="Object 11"/>
          <p:cNvGraphicFramePr>
            <a:graphicFrameLocks noChangeAspect="1"/>
          </p:cNvGraphicFramePr>
          <p:nvPr/>
        </p:nvGraphicFramePr>
        <p:xfrm>
          <a:off x="4572000" y="4429132"/>
          <a:ext cx="4356100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9" name="Формула" r:id="rId9" imgW="1562100" imgH="787400" progId="Equation.3">
                  <p:embed/>
                </p:oleObj>
              </mc:Choice>
              <mc:Fallback>
                <p:oleObj name="Формула" r:id="rId9" imgW="1562100" imgH="7874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29132"/>
                        <a:ext cx="4356100" cy="220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Уровень 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00174"/>
            <a:ext cx="867966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вариант   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вариант</a:t>
            </a:r>
            <a:endParaRPr lang="ru-RU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214282" y="3571876"/>
          <a:ext cx="3786214" cy="2776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8" name="Формула" r:id="rId3" imgW="698400" imgH="419040" progId="Equation.3">
                  <p:embed/>
                </p:oleObj>
              </mc:Choice>
              <mc:Fallback>
                <p:oleObj name="Формула" r:id="rId3" imgW="6984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3571876"/>
                        <a:ext cx="3786214" cy="277654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5500694" y="3714728"/>
          <a:ext cx="3286148" cy="3143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9" name="Формула" r:id="rId5" imgW="634680" imgH="622080" progId="Equation.3">
                  <p:embed/>
                </p:oleObj>
              </mc:Choice>
              <mc:Fallback>
                <p:oleObj name="Формула" r:id="rId5" imgW="634680" imgH="622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3714728"/>
                        <a:ext cx="3286148" cy="314327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357422" y="2428868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3  Сократить дробь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Проверь. Уровень 3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872672"/>
              </p:ext>
            </p:extLst>
          </p:nvPr>
        </p:nvGraphicFramePr>
        <p:xfrm>
          <a:off x="1357290" y="2071678"/>
          <a:ext cx="6096000" cy="393447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048000"/>
                <a:gridCol w="3048000"/>
              </a:tblGrid>
              <a:tr h="77787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 </a:t>
                      </a:r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</a:t>
                      </a:r>
                      <a:r>
                        <a:rPr lang="ru-RU" sz="3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вариант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вариант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7878">
                <a:tc gridSpan="2"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№1           3                               4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878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№2     а)</a:t>
                      </a:r>
                      <a:r>
                        <a:rPr lang="ru-RU" sz="2400" baseline="0" dirty="0" smtClean="0"/>
                        <a:t> 3а</a:t>
                      </a:r>
                    </a:p>
                    <a:p>
                      <a:pPr algn="l"/>
                      <a:r>
                        <a:rPr lang="ru-RU" sz="2400" baseline="0" dirty="0" smtClean="0"/>
                        <a:t>          б) х+1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№2</a:t>
                      </a:r>
                      <a:r>
                        <a:rPr lang="ru-RU" sz="2400" baseline="0" dirty="0" smtClean="0"/>
                        <a:t>       а) 2у</a:t>
                      </a:r>
                    </a:p>
                    <a:p>
                      <a:pPr algn="l"/>
                      <a:r>
                        <a:rPr lang="ru-RU" sz="2400" baseline="0" dirty="0" smtClean="0"/>
                        <a:t>            б) а+1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878">
                <a:tc gridSpan="2"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№3      </a:t>
                      </a:r>
                      <a:r>
                        <a:rPr lang="ru-RU" sz="2400" smtClean="0"/>
                        <a:t>Х</a:t>
                      </a:r>
                      <a:r>
                        <a:rPr lang="ru-RU" sz="1800" baseline="800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-0,5                                   </a:t>
                      </a:r>
                      <a:r>
                        <a:rPr lang="ru-RU" sz="2400" baseline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№3         </a:t>
                      </a:r>
                      <a:r>
                        <a:rPr lang="ru-RU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r>
                        <a:rPr lang="ru-RU" sz="1800" baseline="8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2/5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878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692150"/>
            <a:ext cx="8183562" cy="1223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Устная работа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9750" y="1916113"/>
            <a:ext cx="8183563" cy="4189412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Степенью числа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 натуральным показателем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называется…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3141663"/>
            <a:ext cx="9366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63713" y="3273425"/>
            <a:ext cx="12239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= </a:t>
            </a: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95513" y="3213100"/>
            <a:ext cx="69484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ru-RU" sz="4800">
                <a:solidFill>
                  <a:srgbClr val="FF0000"/>
                </a:solidFill>
                <a:latin typeface="Verdana" pitchFamily="34" charset="0"/>
              </a:rPr>
              <a:t>·а·а·…·а, если </a:t>
            </a:r>
            <a:r>
              <a:rPr lang="en-US" sz="4800">
                <a:solidFill>
                  <a:srgbClr val="FF0000"/>
                </a:solidFill>
                <a:latin typeface="Verdana" pitchFamily="34" charset="0"/>
              </a:rPr>
              <a:t>n</a:t>
            </a:r>
            <a:r>
              <a:rPr lang="ru-RU" sz="4800">
                <a:solidFill>
                  <a:srgbClr val="FF0000"/>
                </a:solidFill>
                <a:latin typeface="Verdana" pitchFamily="34" charset="0"/>
              </a:rPr>
              <a:t>≥2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95513" y="3933825"/>
            <a:ext cx="3816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Verdana" pitchFamily="34" charset="0"/>
              </a:rPr>
              <a:t>n</a:t>
            </a:r>
            <a:r>
              <a:rPr lang="en-US" sz="320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ru-RU" sz="3200">
                <a:solidFill>
                  <a:srgbClr val="FF0000"/>
                </a:solidFill>
                <a:latin typeface="Verdana" pitchFamily="34" charset="0"/>
              </a:rPr>
              <a:t>множителей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11188" y="4437063"/>
            <a:ext cx="36417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Verdana" pitchFamily="34" charset="0"/>
              </a:rPr>
              <a:t>если </a:t>
            </a:r>
            <a:r>
              <a:rPr lang="en-US" sz="4800">
                <a:solidFill>
                  <a:srgbClr val="FF0000"/>
                </a:solidFill>
                <a:latin typeface="Verdana" pitchFamily="34" charset="0"/>
              </a:rPr>
              <a:t>n</a:t>
            </a:r>
            <a:r>
              <a:rPr lang="ru-RU" sz="4800">
                <a:solidFill>
                  <a:srgbClr val="FF0000"/>
                </a:solidFill>
                <a:latin typeface="Verdana" pitchFamily="34" charset="0"/>
              </a:rPr>
              <a:t>=1</a:t>
            </a:r>
          </a:p>
          <a:p>
            <a:endParaRPr lang="ru-RU" sz="4000">
              <a:latin typeface="Verdana" pitchFamily="34" charset="0"/>
            </a:endParaRPr>
          </a:p>
        </p:txBody>
      </p:sp>
      <p:sp>
        <p:nvSpPr>
          <p:cNvPr id="14346" name="TextBox 10"/>
          <p:cNvSpPr txBox="1">
            <a:spLocks noChangeArrowheads="1"/>
          </p:cNvSpPr>
          <p:nvPr/>
        </p:nvSpPr>
        <p:spPr bwMode="auto">
          <a:xfrm>
            <a:off x="6804025" y="4724400"/>
            <a:ext cx="28495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latin typeface="Verdana" pitchFamily="34" charset="0"/>
              </a:rPr>
              <a:t>  </a:t>
            </a:r>
            <a:endParaRPr lang="ru-RU" sz="4800">
              <a:latin typeface="Verdana" pitchFamily="34" charset="0"/>
            </a:endParaRPr>
          </a:p>
        </p:txBody>
      </p:sp>
      <p:sp>
        <p:nvSpPr>
          <p:cNvPr id="143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4292600"/>
            <a:ext cx="5532438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08714" cy="143956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Устная работа</a:t>
            </a: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.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13"/>
          </p:nvPr>
        </p:nvSpPr>
        <p:spPr>
          <a:xfrm>
            <a:off x="468313" y="2060575"/>
            <a:ext cx="8183562" cy="4187825"/>
          </a:xfrm>
        </p:spPr>
        <p:txBody>
          <a:bodyPr/>
          <a:lstStyle/>
          <a:p>
            <a:pPr eaLnBrk="1" hangingPunct="1"/>
            <a:r>
              <a:rPr lang="ru-RU" smtClean="0"/>
              <a:t>Степенью числа </a:t>
            </a:r>
            <a:r>
              <a:rPr lang="ru-RU" b="1" smtClean="0">
                <a:solidFill>
                  <a:srgbClr val="FF0000"/>
                </a:solidFill>
              </a:rPr>
              <a:t>а</a:t>
            </a:r>
            <a:r>
              <a:rPr lang="ru-RU" smtClean="0"/>
              <a:t> с показателем </a:t>
            </a:r>
            <a:r>
              <a:rPr lang="ru-RU" b="1" smtClean="0">
                <a:solidFill>
                  <a:srgbClr val="FF0000"/>
                </a:solidFill>
              </a:rPr>
              <a:t>–</a:t>
            </a:r>
            <a:r>
              <a:rPr lang="en-US" b="1" smtClean="0">
                <a:solidFill>
                  <a:srgbClr val="FF0000"/>
                </a:solidFill>
              </a:rPr>
              <a:t>n</a:t>
            </a:r>
            <a:r>
              <a:rPr lang="ru-RU" smtClean="0"/>
              <a:t>, где</a:t>
            </a:r>
            <a:endParaRPr lang="en-US" smtClean="0"/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n</a:t>
            </a:r>
            <a:r>
              <a:rPr lang="ru-RU" smtClean="0"/>
              <a:t> натуральное число называется… </a:t>
            </a: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3429000"/>
            <a:ext cx="13255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00338" y="3644900"/>
            <a:ext cx="8286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Verdana" pitchFamily="34" charset="0"/>
              </a:rPr>
              <a:t>=</a:t>
            </a:r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3141663"/>
            <a:ext cx="792162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56100" y="3573463"/>
            <a:ext cx="37449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Verdana" pitchFamily="34" charset="0"/>
              </a:rPr>
              <a:t>,</a:t>
            </a:r>
            <a:r>
              <a:rPr lang="ru-RU" sz="4800">
                <a:latin typeface="Verdana" pitchFamily="34" charset="0"/>
              </a:rPr>
              <a:t> </a:t>
            </a:r>
            <a:r>
              <a:rPr lang="ru-RU" sz="4800">
                <a:solidFill>
                  <a:srgbClr val="FF0000"/>
                </a:solidFill>
                <a:latin typeface="Verdana" pitchFamily="34" charset="0"/>
              </a:rPr>
              <a:t>где а≠0</a:t>
            </a:r>
          </a:p>
        </p:txBody>
      </p:sp>
      <p:sp>
        <p:nvSpPr>
          <p:cNvPr id="153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537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868863"/>
            <a:ext cx="792162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364163" y="5084763"/>
            <a:ext cx="54006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>
                <a:solidFill>
                  <a:srgbClr val="FF0000"/>
                </a:solidFill>
                <a:latin typeface="Verdana" pitchFamily="34" charset="0"/>
              </a:rPr>
              <a:t>-</a:t>
            </a:r>
            <a:r>
              <a:rPr lang="ru-RU" sz="3200">
                <a:solidFill>
                  <a:srgbClr val="FF0000"/>
                </a:solidFill>
                <a:latin typeface="Verdana" pitchFamily="34" charset="0"/>
              </a:rPr>
              <a:t>не существует</a:t>
            </a:r>
          </a:p>
        </p:txBody>
      </p:sp>
      <p:sp>
        <p:nvSpPr>
          <p:cNvPr id="153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4724400"/>
            <a:ext cx="16827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6238" y="4797425"/>
            <a:ext cx="503237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2" y="476250"/>
            <a:ext cx="8280151" cy="129656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Устная работа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3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Чтобы дробь возвести в степень с         отрицательным показателем, нужно…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28913" y="3068638"/>
            <a:ext cx="167798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3068638"/>
            <a:ext cx="1296988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356100" y="3194050"/>
            <a:ext cx="7921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0" y="213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08714" cy="136755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Устная работа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13"/>
          </p:nvPr>
        </p:nvSpPr>
        <p:spPr>
          <a:xfrm>
            <a:off x="468313" y="1916113"/>
            <a:ext cx="8183562" cy="4189412"/>
          </a:xfrm>
        </p:spPr>
        <p:txBody>
          <a:bodyPr/>
          <a:lstStyle/>
          <a:p>
            <a:pPr eaLnBrk="1" hangingPunct="1"/>
            <a:r>
              <a:rPr lang="ru-RU" smtClean="0"/>
              <a:t>Чтобы перемножить степени с одинаковыми основаниями, можно…</a:t>
            </a: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11638" y="3573463"/>
            <a:ext cx="13684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Verdana" pitchFamily="34" charset="0"/>
              </a:rPr>
              <a:t>=</a:t>
            </a: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713" y="3357563"/>
            <a:ext cx="2544762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263" y="3357563"/>
            <a:ext cx="1916112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2" y="549275"/>
            <a:ext cx="8352159" cy="136755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Устная работа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3"/>
          </p:nvPr>
        </p:nvSpPr>
        <p:spPr>
          <a:xfrm>
            <a:off x="468313" y="1844675"/>
            <a:ext cx="8183562" cy="4187825"/>
          </a:xfrm>
        </p:spPr>
        <p:txBody>
          <a:bodyPr/>
          <a:lstStyle/>
          <a:p>
            <a:pPr eaLnBrk="1" hangingPunct="1"/>
            <a:r>
              <a:rPr lang="ru-RU" smtClean="0"/>
              <a:t>Чтобы перемножить степени с одинаковыми показателями, можно…</a:t>
            </a: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3357563"/>
            <a:ext cx="22479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4300" y="3429000"/>
            <a:ext cx="7921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Verdana" pitchFamily="34" charset="0"/>
              </a:rPr>
              <a:t>=</a:t>
            </a: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3357563"/>
            <a:ext cx="2376487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2" y="620713"/>
            <a:ext cx="8208143" cy="12961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Устная работа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13"/>
          </p:nvPr>
        </p:nvSpPr>
        <p:spPr>
          <a:xfrm>
            <a:off x="468313" y="1773238"/>
            <a:ext cx="8183562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Чтобы разделить степени с одинаковыми основаниями, можно…</a:t>
            </a: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3429000"/>
            <a:ext cx="244792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00563" y="3644900"/>
            <a:ext cx="863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Verdana" pitchFamily="34" charset="0"/>
              </a:rPr>
              <a:t>=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3429000"/>
            <a:ext cx="21542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1" y="620713"/>
            <a:ext cx="8136706" cy="122411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Устная работа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sz="quarter" idx="13"/>
          </p:nvPr>
        </p:nvSpPr>
        <p:spPr>
          <a:xfrm>
            <a:off x="539750" y="1700213"/>
            <a:ext cx="8183563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Чтобы разделить степени с одинаковыми показателями, можно…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67175" y="3429000"/>
            <a:ext cx="9731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latin typeface="Verdana" pitchFamily="34" charset="0"/>
              </a:rPr>
              <a:t>=</a:t>
            </a:r>
            <a:endParaRPr lang="ru-RU" sz="48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6238" y="2852738"/>
            <a:ext cx="792162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2924175"/>
            <a:ext cx="17272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1646</TotalTime>
  <Words>723</Words>
  <Application>Microsoft Office PowerPoint</Application>
  <PresentationFormat>Экран (4:3)</PresentationFormat>
  <Paragraphs>192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Воздушный поток</vt:lpstr>
      <vt:lpstr>Документ</vt:lpstr>
      <vt:lpstr>Формула</vt:lpstr>
      <vt:lpstr>Степень с рациональным показателем.</vt:lpstr>
      <vt:lpstr> </vt:lpstr>
      <vt:lpstr>Устная работа </vt:lpstr>
      <vt:lpstr>Устная работа.</vt:lpstr>
      <vt:lpstr>Устная работа </vt:lpstr>
      <vt:lpstr>Устная работа </vt:lpstr>
      <vt:lpstr>Устная работа </vt:lpstr>
      <vt:lpstr>Устная работа </vt:lpstr>
      <vt:lpstr>Устная работа </vt:lpstr>
      <vt:lpstr>Устная работа </vt:lpstr>
      <vt:lpstr>Устная работа </vt:lpstr>
      <vt:lpstr>1.Соотнесите выражения с их значениями</vt:lpstr>
      <vt:lpstr>2.Расположите выражения в порядке возрастания их значений</vt:lpstr>
      <vt:lpstr>Вычислите значение выражения:</vt:lpstr>
      <vt:lpstr> Представьте  степень  с  дробным  показателем  в  виде  корня:</vt:lpstr>
      <vt:lpstr> Представьте  в  виде  степени  с  дробным  показателем:</vt:lpstr>
      <vt:lpstr>Самостоятельная работа по группам</vt:lpstr>
      <vt:lpstr> Уровень 1,вариант 2</vt:lpstr>
      <vt:lpstr>Уровень 1, вариант 1</vt:lpstr>
      <vt:lpstr>Уровень 2    </vt:lpstr>
      <vt:lpstr>Уровень 3</vt:lpstr>
      <vt:lpstr>Уровень 3</vt:lpstr>
      <vt:lpstr>Проверь. Уровень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Степень с целым показателем.</dc:title>
  <dc:creator>12</dc:creator>
  <cp:lastModifiedBy>Алина</cp:lastModifiedBy>
  <cp:revision>170</cp:revision>
  <dcterms:created xsi:type="dcterms:W3CDTF">2010-10-13T16:03:28Z</dcterms:created>
  <dcterms:modified xsi:type="dcterms:W3CDTF">2012-11-20T19:52:59Z</dcterms:modified>
</cp:coreProperties>
</file>