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984054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99F0DA1-B1C5-4DDA-ABA2-47E65AA684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570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D9B93B1-E578-49D1-BCB9-5FCB9EC7877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018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245618F-C04A-43F6-87FE-708DED56A8F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748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0313" cy="3656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08513" y="1828800"/>
            <a:ext cx="3771900" cy="3656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54E38D6-8E1C-4950-B76E-36626AC51C1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871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E2CDCD8-8ECD-4380-8907-22C612FAEC9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623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7378831-63B8-4FFB-842F-606DC47AAC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441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AB77BA0-3855-4259-8266-8BDB6EBD6CA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625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96A0DE8-82F7-4ECB-B0BF-B80387B8868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144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BE00FB-5893-4565-BAD0-73995D0FC5F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170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7B765C4-F11B-41A8-A827-11DBAF212AD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447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-352425"/>
            <a:ext cx="1922463" cy="58372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-352425"/>
            <a:ext cx="5619750" cy="58372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CF3DB61-8110-4ED1-B9C8-AE4526F9212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866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0ECB29B-8BCC-47E3-93CE-053134BB5F5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5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AE2E29D-E16A-4EF6-80C4-F407C25E1B4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936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9642CF2-0902-4302-B7D7-1560138CEC4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758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079E614-FEBE-4FDD-9B57-5FF9BDC87CB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72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21F7F97-D54F-4337-A122-D1BEFE07EB4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803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6CC03A3-1BE9-42BC-9369-36D6A2E6E13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4010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7B68993-B28B-4F21-89EC-4A5A24D0380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836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8795DC2-A08F-4E62-941F-00D0E471ABD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9656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67BE4D2-A04A-4771-8813-C15D827D10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6729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A97FD8F-FF42-4D47-99FB-A1E93B75E80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0139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11300"/>
            <a:ext cx="2057400" cy="46148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11300"/>
            <a:ext cx="6019800" cy="46148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F21B8FF-DFE7-450F-A7B5-1962FE13410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32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1"/>
          <p:cNvSpPr>
            <a:spLocks noChangeArrowheads="1"/>
          </p:cNvSpPr>
          <p:nvPr/>
        </p:nvSpPr>
        <p:spPr bwMode="auto">
          <a:xfrm rot="18420000">
            <a:off x="7776369" y="-13494"/>
            <a:ext cx="1162050" cy="2084388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-352425"/>
            <a:ext cx="6869113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4613" cy="365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1371600" y="6248400"/>
            <a:ext cx="19034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3556000" y="6248400"/>
            <a:ext cx="28940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6718300" y="6248400"/>
            <a:ext cx="19034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fld id="{A8E3FC0A-3DD1-4159-A742-97C08446D3D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 rot="18420000">
            <a:off x="7865269" y="24607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2" name="Freeform 8"/>
          <p:cNvSpPr>
            <a:spLocks noChangeArrowheads="1"/>
          </p:cNvSpPr>
          <p:nvPr/>
        </p:nvSpPr>
        <p:spPr bwMode="auto">
          <a:xfrm rot="18420000">
            <a:off x="7831138" y="193675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33" name="Group 9"/>
          <p:cNvGrpSpPr>
            <a:grpSpLocks/>
          </p:cNvGrpSpPr>
          <p:nvPr/>
        </p:nvGrpSpPr>
        <p:grpSpPr bwMode="auto">
          <a:xfrm>
            <a:off x="7938" y="5540375"/>
            <a:ext cx="1782762" cy="1244600"/>
            <a:chOff x="5" y="3490"/>
            <a:chExt cx="1123" cy="784"/>
          </a:xfrm>
        </p:grpSpPr>
        <p:sp>
          <p:nvSpPr>
            <p:cNvPr id="1034" name="Freeform 10"/>
            <p:cNvSpPr>
              <a:spLocks noChangeArrowheads="1"/>
            </p:cNvSpPr>
            <p:nvPr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5" name="Freeform 11"/>
            <p:cNvSpPr>
              <a:spLocks noChangeArrowheads="1"/>
            </p:cNvSpPr>
            <p:nvPr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7C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6" name="Freeform 12"/>
            <p:cNvSpPr>
              <a:spLocks noChangeArrowheads="1"/>
            </p:cNvSpPr>
            <p:nvPr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7" name="Freeform 13"/>
            <p:cNvSpPr>
              <a:spLocks noChangeArrowheads="1"/>
            </p:cNvSpPr>
            <p:nvPr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8" name="Freeform 14"/>
            <p:cNvSpPr>
              <a:spLocks noChangeArrowheads="1"/>
            </p:cNvSpPr>
            <p:nvPr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9" name="Freeform 15"/>
            <p:cNvSpPr>
              <a:spLocks noChangeArrowheads="1"/>
            </p:cNvSpPr>
            <p:nvPr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rgbClr val="FF66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0" name="Freeform 16"/>
            <p:cNvSpPr>
              <a:spLocks noChangeArrowheads="1"/>
            </p:cNvSpPr>
            <p:nvPr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1" name="Freeform 17"/>
            <p:cNvSpPr>
              <a:spLocks noChangeArrowheads="1"/>
            </p:cNvSpPr>
            <p:nvPr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2" name="Freeform 18"/>
            <p:cNvSpPr>
              <a:spLocks noChangeArrowheads="1"/>
            </p:cNvSpPr>
            <p:nvPr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FF7C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43" name="Group 19"/>
            <p:cNvGrpSpPr>
              <a:grpSpLocks/>
            </p:cNvGrpSpPr>
            <p:nvPr/>
          </p:nvGrpSpPr>
          <p:grpSpPr bwMode="auto">
            <a:xfrm>
              <a:off x="5" y="3490"/>
              <a:ext cx="1123" cy="779"/>
              <a:chOff x="5" y="3490"/>
              <a:chExt cx="1123" cy="779"/>
            </a:xfrm>
          </p:grpSpPr>
          <p:grpSp>
            <p:nvGrpSpPr>
              <p:cNvPr id="1044" name="Group 20"/>
              <p:cNvGrpSpPr>
                <a:grpSpLocks/>
              </p:cNvGrpSpPr>
              <p:nvPr/>
            </p:nvGrpSpPr>
            <p:grpSpPr bwMode="auto">
              <a:xfrm>
                <a:off x="499" y="3562"/>
                <a:ext cx="547" cy="707"/>
                <a:chOff x="499" y="3562"/>
                <a:chExt cx="547" cy="707"/>
              </a:xfrm>
            </p:grpSpPr>
            <p:sp>
              <p:nvSpPr>
                <p:cNvPr id="1045" name="Freeform 21"/>
                <p:cNvSpPr>
                  <a:spLocks noChangeArrowheads="1"/>
                </p:cNvSpPr>
                <p:nvPr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6" name="Freeform 22"/>
                <p:cNvSpPr>
                  <a:spLocks noChangeArrowheads="1"/>
                </p:cNvSpPr>
                <p:nvPr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47" name="Freeform 23"/>
                <p:cNvSpPr>
                  <a:spLocks noChangeArrowheads="1"/>
                </p:cNvSpPr>
                <p:nvPr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048" name="Freeform 24"/>
              <p:cNvSpPr>
                <a:spLocks noChangeArrowheads="1"/>
              </p:cNvSpPr>
              <p:nvPr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49" name="Freeform 25"/>
              <p:cNvSpPr>
                <a:spLocks noChangeArrowheads="1"/>
              </p:cNvSpPr>
              <p:nvPr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50" name="Freeform 26"/>
              <p:cNvSpPr>
                <a:spLocks noChangeArrowheads="1"/>
              </p:cNvSpPr>
              <p:nvPr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051" name="Group 27"/>
              <p:cNvGrpSpPr>
                <a:grpSpLocks/>
              </p:cNvGrpSpPr>
              <p:nvPr/>
            </p:nvGrpSpPr>
            <p:grpSpPr bwMode="auto">
              <a:xfrm>
                <a:off x="5" y="3490"/>
                <a:ext cx="1123" cy="677"/>
                <a:chOff x="5" y="3490"/>
                <a:chExt cx="1123" cy="677"/>
              </a:xfrm>
            </p:grpSpPr>
            <p:sp>
              <p:nvSpPr>
                <p:cNvPr id="1052" name="Freeform 28"/>
                <p:cNvSpPr>
                  <a:spLocks noChangeArrowheads="1"/>
                </p:cNvSpPr>
                <p:nvPr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3" name="Freeform 29"/>
                <p:cNvSpPr>
                  <a:spLocks noChangeArrowheads="1"/>
                </p:cNvSpPr>
                <p:nvPr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4" name="Freeform 30"/>
                <p:cNvSpPr>
                  <a:spLocks noChangeArrowheads="1"/>
                </p:cNvSpPr>
                <p:nvPr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5" name="Freeform 31"/>
                <p:cNvSpPr>
                  <a:spLocks noChangeArrowheads="1"/>
                </p:cNvSpPr>
                <p:nvPr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6" name="Freeform 32"/>
                <p:cNvSpPr>
                  <a:spLocks noChangeArrowheads="1"/>
                </p:cNvSpPr>
                <p:nvPr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7" name="Freeform 33"/>
                <p:cNvSpPr>
                  <a:spLocks noChangeArrowheads="1"/>
                </p:cNvSpPr>
                <p:nvPr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8" name="Freeform 34"/>
                <p:cNvSpPr>
                  <a:spLocks noChangeArrowheads="1"/>
                </p:cNvSpPr>
                <p:nvPr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59" name="Freeform 35"/>
                <p:cNvSpPr>
                  <a:spLocks noChangeArrowheads="1"/>
                </p:cNvSpPr>
                <p:nvPr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1060" name="Group 36"/>
          <p:cNvGrpSpPr>
            <a:grpSpLocks/>
          </p:cNvGrpSpPr>
          <p:nvPr/>
        </p:nvGrpSpPr>
        <p:grpSpPr bwMode="auto">
          <a:xfrm>
            <a:off x="8680450" y="2116138"/>
            <a:ext cx="384175" cy="4306887"/>
            <a:chOff x="5468" y="1333"/>
            <a:chExt cx="242" cy="2713"/>
          </a:xfrm>
        </p:grpSpPr>
        <p:sp>
          <p:nvSpPr>
            <p:cNvPr id="1061" name="Freeform 37"/>
            <p:cNvSpPr>
              <a:spLocks noChangeArrowheads="1"/>
            </p:cNvSpPr>
            <p:nvPr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2" name="Freeform 38"/>
            <p:cNvSpPr>
              <a:spLocks noChangeArrowheads="1"/>
            </p:cNvSpPr>
            <p:nvPr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63" name="Group 39"/>
          <p:cNvGrpSpPr>
            <a:grpSpLocks/>
          </p:cNvGrpSpPr>
          <p:nvPr/>
        </p:nvGrpSpPr>
        <p:grpSpPr bwMode="auto">
          <a:xfrm>
            <a:off x="7172325" y="-87313"/>
            <a:ext cx="2425700" cy="2246313"/>
            <a:chOff x="4518" y="-55"/>
            <a:chExt cx="1528" cy="1415"/>
          </a:xfrm>
        </p:grpSpPr>
        <p:grpSp>
          <p:nvGrpSpPr>
            <p:cNvPr id="1064" name="Group 40"/>
            <p:cNvGrpSpPr>
              <a:grpSpLocks/>
            </p:cNvGrpSpPr>
            <p:nvPr/>
          </p:nvGrpSpPr>
          <p:grpSpPr bwMode="auto">
            <a:xfrm>
              <a:off x="4518" y="-55"/>
              <a:ext cx="1528" cy="1415"/>
              <a:chOff x="4518" y="-55"/>
              <a:chExt cx="1528" cy="1415"/>
            </a:xfrm>
          </p:grpSpPr>
          <p:sp>
            <p:nvSpPr>
              <p:cNvPr id="1065" name="Freeform 41"/>
              <p:cNvSpPr>
                <a:spLocks noChangeArrowheads="1"/>
              </p:cNvSpPr>
              <p:nvPr/>
            </p:nvSpPr>
            <p:spPr bwMode="auto">
              <a:xfrm rot="18420000">
                <a:off x="5429" y="1087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066" name="Group 42"/>
              <p:cNvGrpSpPr>
                <a:grpSpLocks/>
              </p:cNvGrpSpPr>
              <p:nvPr/>
            </p:nvGrpSpPr>
            <p:grpSpPr bwMode="auto">
              <a:xfrm>
                <a:off x="4518" y="-55"/>
                <a:ext cx="1528" cy="1415"/>
                <a:chOff x="4518" y="-55"/>
                <a:chExt cx="1528" cy="1415"/>
              </a:xfrm>
            </p:grpSpPr>
            <p:sp>
              <p:nvSpPr>
                <p:cNvPr id="1067" name="Freeform 43"/>
                <p:cNvSpPr>
                  <a:spLocks noChangeArrowheads="1"/>
                </p:cNvSpPr>
                <p:nvPr/>
              </p:nvSpPr>
              <p:spPr bwMode="auto">
                <a:xfrm rot="18420000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8" name="Freeform 44"/>
                <p:cNvSpPr>
                  <a:spLocks noChangeArrowheads="1"/>
                </p:cNvSpPr>
                <p:nvPr/>
              </p:nvSpPr>
              <p:spPr bwMode="auto">
                <a:xfrm rot="18420000">
                  <a:off x="5047" y="333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69" name="Freeform 45"/>
                <p:cNvSpPr>
                  <a:spLocks noChangeArrowheads="1"/>
                </p:cNvSpPr>
                <p:nvPr/>
              </p:nvSpPr>
              <p:spPr bwMode="auto">
                <a:xfrm rot="18420000">
                  <a:off x="4858" y="184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0" name="Freeform 46"/>
                <p:cNvSpPr>
                  <a:spLocks noChangeArrowheads="1"/>
                </p:cNvSpPr>
                <p:nvPr/>
              </p:nvSpPr>
              <p:spPr bwMode="auto">
                <a:xfrm rot="18420000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1" name="Freeform 47"/>
                <p:cNvSpPr>
                  <a:spLocks noChangeArrowheads="1"/>
                </p:cNvSpPr>
                <p:nvPr/>
              </p:nvSpPr>
              <p:spPr bwMode="auto">
                <a:xfrm rot="18420000">
                  <a:off x="5296" y="898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2" name="Freeform 48"/>
                <p:cNvSpPr>
                  <a:spLocks noChangeArrowheads="1"/>
                </p:cNvSpPr>
                <p:nvPr/>
              </p:nvSpPr>
              <p:spPr bwMode="auto">
                <a:xfrm rot="18420000">
                  <a:off x="5252" y="807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3" name="Freeform 49"/>
                <p:cNvSpPr>
                  <a:spLocks noChangeArrowheads="1"/>
                </p:cNvSpPr>
                <p:nvPr/>
              </p:nvSpPr>
              <p:spPr bwMode="auto">
                <a:xfrm rot="18420000">
                  <a:off x="4984" y="211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74" name="Freeform 50"/>
                <p:cNvSpPr>
                  <a:spLocks noChangeArrowheads="1"/>
                </p:cNvSpPr>
                <p:nvPr/>
              </p:nvSpPr>
              <p:spPr bwMode="auto">
                <a:xfrm rot="18420000">
                  <a:off x="4947" y="143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rgbClr val="99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075" name="Line 51"/>
            <p:cNvSpPr>
              <a:spLocks noChangeShapeType="1"/>
            </p:cNvSpPr>
            <p:nvPr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60">
              <a:solidFill>
                <a:srgbClr val="99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Freeform 1"/>
          <p:cNvSpPr>
            <a:spLocks noChangeArrowheads="1"/>
          </p:cNvSpPr>
          <p:nvPr/>
        </p:nvSpPr>
        <p:spPr bwMode="auto">
          <a:xfrm>
            <a:off x="20638" y="12700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rgbClr val="FF7C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11300"/>
            <a:ext cx="6399213" cy="227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34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40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EA1A45E-F99F-44C6-88E4-02B7C9C3DAF4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2054" name="Group 6"/>
          <p:cNvGrpSpPr>
            <a:grpSpLocks/>
          </p:cNvGrpSpPr>
          <p:nvPr/>
        </p:nvGrpSpPr>
        <p:grpSpPr bwMode="auto">
          <a:xfrm>
            <a:off x="195263" y="234950"/>
            <a:ext cx="3786187" cy="1776413"/>
            <a:chOff x="123" y="148"/>
            <a:chExt cx="2385" cy="1119"/>
          </a:xfrm>
        </p:grpSpPr>
        <p:sp>
          <p:nvSpPr>
            <p:cNvPr id="2055" name="Freeform 7"/>
            <p:cNvSpPr>
              <a:spLocks noChangeArrowheads="1"/>
            </p:cNvSpPr>
            <p:nvPr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6" name="Freeform 8"/>
            <p:cNvSpPr>
              <a:spLocks noChangeArrowheads="1"/>
            </p:cNvSpPr>
            <p:nvPr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7" name="Freeform 9"/>
            <p:cNvSpPr>
              <a:spLocks noChangeArrowheads="1"/>
            </p:cNvSpPr>
            <p:nvPr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058" name="Group 10"/>
            <p:cNvGrpSpPr>
              <a:grpSpLocks/>
            </p:cNvGrpSpPr>
            <p:nvPr/>
          </p:nvGrpSpPr>
          <p:grpSpPr bwMode="auto">
            <a:xfrm>
              <a:off x="123" y="148"/>
              <a:ext cx="2385" cy="1080"/>
              <a:chOff x="123" y="148"/>
              <a:chExt cx="2385" cy="1080"/>
            </a:xfrm>
          </p:grpSpPr>
          <p:sp>
            <p:nvSpPr>
              <p:cNvPr id="2059" name="Freeform 11"/>
              <p:cNvSpPr>
                <a:spLocks noChangeArrowheads="1"/>
              </p:cNvSpPr>
              <p:nvPr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0" name="Freeform 12"/>
              <p:cNvSpPr>
                <a:spLocks noChangeArrowheads="1"/>
              </p:cNvSpPr>
              <p:nvPr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1" name="Freeform 13"/>
              <p:cNvSpPr>
                <a:spLocks noChangeArrowheads="1"/>
              </p:cNvSpPr>
              <p:nvPr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2" name="Freeform 14"/>
              <p:cNvSpPr>
                <a:spLocks noChangeArrowheads="1"/>
              </p:cNvSpPr>
              <p:nvPr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63" name="Freeform 15"/>
              <p:cNvSpPr>
                <a:spLocks noChangeArrowheads="1"/>
              </p:cNvSpPr>
              <p:nvPr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2064" name="Group 16"/>
          <p:cNvGrpSpPr>
            <a:grpSpLocks/>
          </p:cNvGrpSpPr>
          <p:nvPr/>
        </p:nvGrpSpPr>
        <p:grpSpPr bwMode="auto">
          <a:xfrm>
            <a:off x="7797800" y="4318000"/>
            <a:ext cx="977900" cy="1157288"/>
            <a:chOff x="4912" y="2720"/>
            <a:chExt cx="616" cy="729"/>
          </a:xfrm>
        </p:grpSpPr>
        <p:sp>
          <p:nvSpPr>
            <p:cNvPr id="2065" name="Freeform 17"/>
            <p:cNvSpPr>
              <a:spLocks noChangeArrowheads="1"/>
            </p:cNvSpPr>
            <p:nvPr/>
          </p:nvSpPr>
          <p:spPr bwMode="auto">
            <a:xfrm rot="7320000">
              <a:off x="4910" y="2935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6" name="Freeform 18"/>
            <p:cNvSpPr>
              <a:spLocks noChangeArrowheads="1"/>
            </p:cNvSpPr>
            <p:nvPr/>
          </p:nvSpPr>
          <p:spPr bwMode="auto">
            <a:xfrm rot="7320000">
              <a:off x="4894" y="2922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7" name="Freeform 19"/>
            <p:cNvSpPr>
              <a:spLocks noChangeArrowheads="1"/>
            </p:cNvSpPr>
            <p:nvPr/>
          </p:nvSpPr>
          <p:spPr bwMode="auto">
            <a:xfrm rot="7320000">
              <a:off x="5001" y="2913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068" name="Group 20"/>
            <p:cNvGrpSpPr>
              <a:grpSpLocks/>
            </p:cNvGrpSpPr>
            <p:nvPr/>
          </p:nvGrpSpPr>
          <p:grpSpPr bwMode="auto">
            <a:xfrm>
              <a:off x="4912" y="2720"/>
              <a:ext cx="616" cy="729"/>
              <a:chOff x="4912" y="2720"/>
              <a:chExt cx="616" cy="729"/>
            </a:xfrm>
          </p:grpSpPr>
          <p:sp>
            <p:nvSpPr>
              <p:cNvPr id="2069" name="Freeform 21"/>
              <p:cNvSpPr>
                <a:spLocks noChangeArrowheads="1"/>
              </p:cNvSpPr>
              <p:nvPr/>
            </p:nvSpPr>
            <p:spPr bwMode="auto">
              <a:xfrm rot="7320000">
                <a:off x="4989" y="3191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0" name="Freeform 22"/>
              <p:cNvSpPr>
                <a:spLocks noChangeArrowheads="1"/>
              </p:cNvSpPr>
              <p:nvPr/>
            </p:nvSpPr>
            <p:spPr bwMode="auto">
              <a:xfrm rot="7320000">
                <a:off x="4889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1" name="Freeform 23"/>
              <p:cNvSpPr>
                <a:spLocks noChangeArrowheads="1"/>
              </p:cNvSpPr>
              <p:nvPr/>
            </p:nvSpPr>
            <p:spPr bwMode="auto">
              <a:xfrm rot="7320000">
                <a:off x="5063" y="2996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2" name="Freeform 24"/>
              <p:cNvSpPr>
                <a:spLocks noChangeArrowheads="1"/>
              </p:cNvSpPr>
              <p:nvPr/>
            </p:nvSpPr>
            <p:spPr bwMode="auto">
              <a:xfrm rot="7320000">
                <a:off x="5364" y="2875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73" name="Freeform 25"/>
              <p:cNvSpPr>
                <a:spLocks noChangeArrowheads="1"/>
              </p:cNvSpPr>
              <p:nvPr/>
            </p:nvSpPr>
            <p:spPr bwMode="auto">
              <a:xfrm rot="7320000">
                <a:off x="5137" y="2999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rgbClr val="99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074" name="Freeform 26"/>
          <p:cNvSpPr>
            <a:spLocks noChangeArrowheads="1"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32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75" name="Freeform 27"/>
          <p:cNvSpPr>
            <a:spLocks noChangeArrowheads="1"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480">
            <a:solidFill>
              <a:srgbClr val="FFFF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mic Sans MS" pitchFamily="64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187450" y="1828800"/>
            <a:ext cx="650875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1313"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DejaVu Sans" charset="0"/>
                <a:cs typeface="DejaVu Sans" charset="0"/>
              </a:defRPr>
            </a:lvl1pPr>
            <a:lvl2pPr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rgbClr val="FFFFFF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>
              <a:spcBef>
                <a:spcPts val="1500"/>
              </a:spcBef>
              <a:buClrTx/>
              <a:buFontTx/>
              <a:buNone/>
            </a:pPr>
            <a:r>
              <a:rPr lang="ru-RU" sz="5400" b="1">
                <a:solidFill>
                  <a:srgbClr val="990000"/>
                </a:solidFill>
                <a:latin typeface="Comic Sans MS" pitchFamily="64" charset="0"/>
              </a:rPr>
              <a:t>    </a:t>
            </a:r>
            <a:r>
              <a:rPr lang="ru-RU" sz="6000" b="1">
                <a:solidFill>
                  <a:srgbClr val="990000"/>
                </a:solidFill>
                <a:latin typeface="Comic Sans MS" pitchFamily="64" charset="0"/>
              </a:rPr>
              <a:t>Сокровища    	 волшебной  	  шкатулки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47700" y="-49213"/>
            <a:ext cx="7850188" cy="66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- </a:t>
            </a:r>
            <a:r>
              <a:rPr lang="ru-RU" sz="36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Что такое местоимение?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- Какие разряды местоимений вы знаете?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-Чем вопросительные местоимения отличаются от относительных ?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- Как образуются неопределённые местоимения?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- Какие местоимения не имеют именительного падежа? 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95288" y="1641475"/>
            <a:ext cx="8137525" cy="338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	Крепкая дружба, лучший друг, сделать своими руками, исключительное взаимопонимание,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6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чудесная картина, от нашего рукопожатия, птичье пение.  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39750" y="1196975"/>
            <a:ext cx="7200900" cy="375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6000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сделать</a:t>
            </a:r>
            <a:r>
              <a:rPr lang="ru-RU" sz="60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</a:t>
            </a:r>
            <a:r>
              <a:rPr lang="ru-RU" sz="6000" b="1">
                <a:solidFill>
                  <a:srgbClr val="FF3300"/>
                </a:solidFill>
                <a:latin typeface="Comic Sans MS" pitchFamily="64" charset="0"/>
                <a:ea typeface="DejaVu Sans" charset="0"/>
                <a:cs typeface="DejaVu Sans" charset="0"/>
              </a:rPr>
              <a:t>своими </a:t>
            </a:r>
            <a:r>
              <a:rPr lang="ru-RU" sz="6000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руками,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6000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от</a:t>
            </a:r>
            <a:r>
              <a:rPr lang="ru-RU" sz="60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</a:t>
            </a:r>
            <a:r>
              <a:rPr lang="ru-RU" sz="6000" b="1">
                <a:solidFill>
                  <a:srgbClr val="FF3300"/>
                </a:solidFill>
                <a:latin typeface="Comic Sans MS" pitchFamily="64" charset="0"/>
                <a:ea typeface="DejaVu Sans" charset="0"/>
                <a:cs typeface="DejaVu Sans" charset="0"/>
              </a:rPr>
              <a:t>нашего </a:t>
            </a:r>
            <a:r>
              <a:rPr lang="ru-RU" sz="6000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рукопожатия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051050" y="1573213"/>
            <a:ext cx="5497513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8800" b="1">
                <a:solidFill>
                  <a:srgbClr val="000000"/>
                </a:solidFill>
                <a:latin typeface="Arial Rounded MT Bold" pitchFamily="32" charset="0"/>
                <a:ea typeface="DejaVu Sans" charset="0"/>
                <a:cs typeface="DejaVu Sans" charset="0"/>
              </a:rPr>
              <a:t>Я        МЫ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611188" y="1141413"/>
            <a:ext cx="7993062" cy="436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Единство, сила, дружба, взаимопонимание, взаимовыручка,товарищество,преданность, верность, помощь, умение прощать, забота, доверие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250825" y="-303213"/>
            <a:ext cx="8424863" cy="780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>
                <a:solidFill>
                  <a:srgbClr val="FFFFFF"/>
                </a:solidFill>
                <a:latin typeface="Comic Sans MS" pitchFamily="64" charset="0"/>
                <a:ea typeface="DejaVu Sans" charset="0"/>
                <a:cs typeface="DejaVu Sans" charset="0"/>
              </a:rPr>
              <a:t>  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Два друга много дней  шли по пустыне.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Однажды они поспорили, и один из них сгоряча дал пощёчину другому. Его друг почувствовал боль, но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н...чего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не сказал.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Молча он написал на песке: "Сегодня мой самый лучший друг дал мне пощёчину".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Друзья продолжали свой путь, и вот они нашли озеро, в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к...тором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решили искупаться. Тот,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к...торый 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получил пощёчину, едва не утонул, а друг его спас.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Когда он пришёл в себя, то высек на камне: "Сегодня мой самый лучший друг спас мне жизнь".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 Первый спросил его: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- Когда я тебя обидел, ты написал на песке, а теперь ты пишешь на камне. Почему? И друг ответил: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- Когда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кто(нибудь)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нас обижает, мы должны написать это на песке, чтобы ветры могли стереть вашу надпись. Но когда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кто(либо)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делает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что(то)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хорошее, мы должны высечь это на камне, чтобы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н...какой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ветер не смог бы стереть это. 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23850" y="-260350"/>
            <a:ext cx="8496300" cy="746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Два друга много дней  шли по пустыне.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Однажды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они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поспорили, и один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из них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сгоряча дал пощёчину другому.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Его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друг почувствовал боль, но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ничего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не сказал.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Молча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он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написал на песке: "Сегодня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мой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самый лучший друг дал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мне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пощёчину".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Друзья продолжали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свой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путь, и вот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они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нашли озеро, в котором решили искупаться. Тот,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который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получил пощёчину, едва не утонул, а друг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его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спас.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Когда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он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пришёл в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себя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, то высек на камне: "Сегодня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мой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самый лучший друг спас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мне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жизнь".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 Первый спросил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его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: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- Когда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я тебя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обидел,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ты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написал на песке, а теперь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ты 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пишешь на камне. Почему? И друг ответил: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- Когда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кто-нибудь нас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обижает,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мы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должны написать это на песке, чтобы ветры могли стереть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вашу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надпись. Но когда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кто-либо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делает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что-то 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хорошее,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мы 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должны высечь это на камне, чтобы </a:t>
            </a:r>
            <a:r>
              <a:rPr lang="ru-RU" sz="2200" b="1">
                <a:solidFill>
                  <a:srgbClr val="99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никакой</a:t>
            </a:r>
            <a:r>
              <a:rPr lang="ru-RU" sz="22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 ветер не смог бы стереть это. 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827088" y="644525"/>
            <a:ext cx="7705725" cy="558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Если ты настоящий друг, научись писать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обиды на песке (ведь очень важно уметь прощать обиды, тем более  лучшему другу)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и высекать радости на камне. И пусть тебе будет легко и светло... 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0813"/>
            <a:ext cx="6870700" cy="900112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b="1">
                <a:solidFill>
                  <a:srgbClr val="000000"/>
                </a:solidFill>
              </a:rPr>
              <a:t>Творческое задание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1412875"/>
            <a:ext cx="7696200" cy="4649788"/>
          </a:xfrm>
          <a:ln/>
        </p:spPr>
        <p:txBody>
          <a:bodyPr/>
          <a:lstStyle/>
          <a:p>
            <a:pPr marL="608013" indent="-608013">
              <a:buFont typeface="Comic Sans MS" pitchFamily="64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b="1">
                <a:solidFill>
                  <a:srgbClr val="000000"/>
                </a:solidFill>
              </a:rPr>
              <a:t>Ответьте письменно на вопрос: «Почему легко и светло, когда рядом настоящий друг?»</a:t>
            </a:r>
          </a:p>
          <a:p>
            <a:pPr marL="608013" indent="-608013">
              <a:buFont typeface="Comic Sans MS" pitchFamily="64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b="1">
                <a:solidFill>
                  <a:srgbClr val="000000"/>
                </a:solidFill>
              </a:rPr>
              <a:t>Продолжите фразу: «Настоящий друг- это...»</a:t>
            </a:r>
          </a:p>
          <a:p>
            <a:pPr marL="608013" indent="-608013">
              <a:buFont typeface="Comic Sans MS" pitchFamily="64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b="1">
                <a:solidFill>
                  <a:srgbClr val="000000"/>
                </a:solidFill>
              </a:rPr>
              <a:t>Напишите миниатюру по личным впечатлениям «Легко ли быть другом?»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258888" y="1555750"/>
            <a:ext cx="7129462" cy="375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Спасибо за Вашу искренность и работу  на уроке.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>
                <a:solidFill>
                  <a:srgbClr val="000000"/>
                </a:solidFill>
                <a:latin typeface="Comic Sans MS" pitchFamily="64" charset="0"/>
                <a:ea typeface="DejaVu Sans" charset="0"/>
                <a:cs typeface="DejaVu Sans" charset="0"/>
              </a:rPr>
              <a:t>Спасибо за вашу искренность и работу   на уроке.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446088"/>
            <a:ext cx="6870700" cy="2198688"/>
          </a:xfrm>
          <a:ln/>
        </p:spPr>
        <p:txBody>
          <a:bodyPr/>
          <a:lstStyle/>
          <a:p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3754438" cy="3657600"/>
          </a:xfrm>
          <a:ln/>
        </p:spPr>
        <p:txBody>
          <a:bodyPr/>
          <a:lstStyle/>
          <a:p>
            <a:endParaRPr lang="ru-RU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2"/>
          </p:nvPr>
        </p:nvSpPr>
        <p:spPr>
          <a:xfrm>
            <a:off x="4629150" y="1828800"/>
            <a:ext cx="3754438" cy="3657600"/>
          </a:xfrm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omic Sans MS"/>
        <a:ea typeface="DejaVu Sans"/>
        <a:cs typeface="DejaVu Sans"/>
      </a:majorFont>
      <a:minorFont>
        <a:latin typeface="Comic Sans MS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omic Sans MS"/>
        <a:ea typeface="DejaVu Sans"/>
        <a:cs typeface="DejaVu Sans"/>
      </a:majorFont>
      <a:minorFont>
        <a:latin typeface="Comic Sans MS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514</Words>
  <Application>Microsoft Office PowerPoint</Application>
  <PresentationFormat>Экран (4:3)</PresentationFormat>
  <Paragraphs>37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Times New Roman</vt:lpstr>
      <vt:lpstr>Comic Sans MS</vt:lpstr>
      <vt:lpstr>DejaVu Sans</vt:lpstr>
      <vt:lpstr>Arial</vt:lpstr>
      <vt:lpstr>Arial Rounded MT Bold</vt:lpstr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Творческое задание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Proffi</dc:creator>
  <cp:lastModifiedBy>Admin</cp:lastModifiedBy>
  <cp:revision>7</cp:revision>
  <cp:lastPrinted>1601-01-01T00:00:00Z</cp:lastPrinted>
  <dcterms:created xsi:type="dcterms:W3CDTF">2009-03-12T15:49:34Z</dcterms:created>
  <dcterms:modified xsi:type="dcterms:W3CDTF">2012-04-10T20:29:23Z</dcterms:modified>
</cp:coreProperties>
</file>