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70" r:id="rId3"/>
    <p:sldId id="259" r:id="rId4"/>
    <p:sldId id="257" r:id="rId5"/>
    <p:sldId id="258" r:id="rId6"/>
    <p:sldId id="260" r:id="rId7"/>
    <p:sldId id="271" r:id="rId8"/>
    <p:sldId id="274" r:id="rId9"/>
    <p:sldId id="277" r:id="rId10"/>
    <p:sldId id="278" r:id="rId11"/>
    <p:sldId id="261" r:id="rId12"/>
    <p:sldId id="276" r:id="rId13"/>
    <p:sldId id="273" r:id="rId14"/>
    <p:sldId id="265" r:id="rId15"/>
    <p:sldId id="272" r:id="rId16"/>
    <p:sldId id="262" r:id="rId17"/>
    <p:sldId id="267" r:id="rId18"/>
    <p:sldId id="264" r:id="rId19"/>
    <p:sldId id="266" r:id="rId20"/>
    <p:sldId id="275" r:id="rId21"/>
    <p:sldId id="280" r:id="rId22"/>
    <p:sldId id="279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56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06846DAE-6BBA-4F62-A11C-E0B41B5FF82C}" type="presOf" srcId="{D831D0E8-FC2F-417C-8A50-B7132907CF42}" destId="{7639CDC6-C8AB-48DF-84F2-A06C8023F0E7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AED2A1E7-0B76-47BD-B93D-CCE103816096}" type="presOf" srcId="{EF3DA76C-D868-4446-A08E-A80CAB3A147C}" destId="{71C6594F-E037-4259-BCD1-AAD3B842C68C}" srcOrd="0" destOrd="0" presId="urn:microsoft.com/office/officeart/2005/8/layout/venn3"/>
    <dgm:cxn modelId="{9E2AEFB8-13CC-4349-BD87-CA30429880D0}" type="presOf" srcId="{8FDD254B-A7A3-4B97-9FBB-6289B1A1C2D8}" destId="{F714F26A-66E6-47A5-BA72-4D05BE71D5ED}" srcOrd="0" destOrd="0" presId="urn:microsoft.com/office/officeart/2005/8/layout/venn3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06727BBE-093E-4898-8ECF-08DAE7685047}" type="presOf" srcId="{66612BEF-459C-4E4F-BD0C-352D325DEF40}" destId="{446CA65D-CB69-46F3-B3D9-11BB3C3F4571}" srcOrd="0" destOrd="0" presId="urn:microsoft.com/office/officeart/2005/8/layout/venn3"/>
    <dgm:cxn modelId="{94ABF896-1B97-4681-B9FB-B6B74AB01D7B}" type="presOf" srcId="{9E53B189-0707-4064-9012-2711E3FFAF51}" destId="{5E98A81F-6172-48FF-A315-DC20E1D6D860}" srcOrd="0" destOrd="0" presId="urn:microsoft.com/office/officeart/2005/8/layout/venn3"/>
    <dgm:cxn modelId="{20831B5C-C66F-40E5-A7B7-9293F4AB73C9}" type="presParOf" srcId="{446CA65D-CB69-46F3-B3D9-11BB3C3F4571}" destId="{5E98A81F-6172-48FF-A315-DC20E1D6D860}" srcOrd="0" destOrd="0" presId="urn:microsoft.com/office/officeart/2005/8/layout/venn3"/>
    <dgm:cxn modelId="{9C398C05-2A3C-4E6C-A6AE-9775E24AD3F0}" type="presParOf" srcId="{446CA65D-CB69-46F3-B3D9-11BB3C3F4571}" destId="{233A0F06-B176-4222-B794-F8A2ACEF7896}" srcOrd="1" destOrd="0" presId="urn:microsoft.com/office/officeart/2005/8/layout/venn3"/>
    <dgm:cxn modelId="{68464E74-34BB-4AA8-8BE6-FA362A8EBC85}" type="presParOf" srcId="{446CA65D-CB69-46F3-B3D9-11BB3C3F4571}" destId="{F714F26A-66E6-47A5-BA72-4D05BE71D5ED}" srcOrd="2" destOrd="0" presId="urn:microsoft.com/office/officeart/2005/8/layout/venn3"/>
    <dgm:cxn modelId="{C37CA420-1DFD-49D8-B9B1-67BD3183A3A7}" type="presParOf" srcId="{446CA65D-CB69-46F3-B3D9-11BB3C3F4571}" destId="{C1BB16E1-7DA5-48EB-B3D7-8BC424EC9F8B}" srcOrd="3" destOrd="0" presId="urn:microsoft.com/office/officeart/2005/8/layout/venn3"/>
    <dgm:cxn modelId="{8B22249B-AB14-4147-8C39-3F8564D9BB6F}" type="presParOf" srcId="{446CA65D-CB69-46F3-B3D9-11BB3C3F4571}" destId="{71C6594F-E037-4259-BCD1-AAD3B842C68C}" srcOrd="4" destOrd="0" presId="urn:microsoft.com/office/officeart/2005/8/layout/venn3"/>
    <dgm:cxn modelId="{47489B23-DCCA-4A92-A0E8-4364B7CEB878}" type="presParOf" srcId="{446CA65D-CB69-46F3-B3D9-11BB3C3F4571}" destId="{DEE0814D-27E9-4EA5-92C4-69241B91B41B}" srcOrd="5" destOrd="0" presId="urn:microsoft.com/office/officeart/2005/8/layout/venn3"/>
    <dgm:cxn modelId="{9A172CCC-4C59-452C-B8A6-5DDD8B9627D8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F1A9D3-469F-4B4D-B53B-27C7A2C2ECDF}" type="presOf" srcId="{3C3D1718-21F3-40E3-8073-40B31DB53FAD}" destId="{F9C5F6B0-4D31-493A-9460-1EC566C3BB84}" srcOrd="0" destOrd="0" presId="urn:microsoft.com/office/officeart/2005/8/layout/venn3"/>
    <dgm:cxn modelId="{DCF5FB2B-67DE-483E-AF02-00565F35026B}" type="presOf" srcId="{EAE1088C-D00C-4178-B118-09F4A6B86C1F}" destId="{F0D1C6A0-6AE3-4478-BCA0-1963AF8130D5}" srcOrd="0" destOrd="0" presId="urn:microsoft.com/office/officeart/2005/8/layout/venn3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807EF329-28A7-4857-8506-192728FDF284}" type="presOf" srcId="{9B28D258-7D84-4D3E-A4D6-4DC2CAD20B9A}" destId="{218F0263-153A-4B8C-B3FB-8AB83B00CF86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39916B6F-3C6D-47FC-A9CC-FE865FEED552}" type="presOf" srcId="{CD68ACB4-957B-40B2-9AB7-BA3A4F59C6F2}" destId="{6EF1AF08-9334-480F-9092-2F9E329DD69C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67A19F84-8D5C-446A-9DFC-C2C3AFF0D70F}" type="presOf" srcId="{55503469-2CDB-46B9-B6CD-6814AE157330}" destId="{6FC185DC-2AFF-4C48-ABA6-A267AA6D91B6}" srcOrd="0" destOrd="0" presId="urn:microsoft.com/office/officeart/2005/8/layout/venn3"/>
    <dgm:cxn modelId="{19356F8F-1084-4EAA-867A-4235B247C80D}" type="presParOf" srcId="{F0D1C6A0-6AE3-4478-BCA0-1963AF8130D5}" destId="{F9C5F6B0-4D31-493A-9460-1EC566C3BB84}" srcOrd="0" destOrd="0" presId="urn:microsoft.com/office/officeart/2005/8/layout/venn3"/>
    <dgm:cxn modelId="{F346BF40-AAFE-4A6B-AA80-0AEB50F624DF}" type="presParOf" srcId="{F0D1C6A0-6AE3-4478-BCA0-1963AF8130D5}" destId="{B842DF3E-E78D-462F-A5CC-E16C67B01821}" srcOrd="1" destOrd="0" presId="urn:microsoft.com/office/officeart/2005/8/layout/venn3"/>
    <dgm:cxn modelId="{A6904B4C-EB79-4861-849E-89D930D22685}" type="presParOf" srcId="{F0D1C6A0-6AE3-4478-BCA0-1963AF8130D5}" destId="{6EF1AF08-9334-480F-9092-2F9E329DD69C}" srcOrd="2" destOrd="0" presId="urn:microsoft.com/office/officeart/2005/8/layout/venn3"/>
    <dgm:cxn modelId="{8C22D3F3-2B27-4C55-92E5-FD44066F1DB7}" type="presParOf" srcId="{F0D1C6A0-6AE3-4478-BCA0-1963AF8130D5}" destId="{B4C4B1EE-0694-4A8B-ADE2-6079FF95B405}" srcOrd="3" destOrd="0" presId="urn:microsoft.com/office/officeart/2005/8/layout/venn3"/>
    <dgm:cxn modelId="{F86BBC59-4874-4D87-A23E-490E7E8D20F3}" type="presParOf" srcId="{F0D1C6A0-6AE3-4478-BCA0-1963AF8130D5}" destId="{6FC185DC-2AFF-4C48-ABA6-A267AA6D91B6}" srcOrd="4" destOrd="0" presId="urn:microsoft.com/office/officeart/2005/8/layout/venn3"/>
    <dgm:cxn modelId="{91EF6729-1A18-413D-85BD-4512580ED167}" type="presParOf" srcId="{F0D1C6A0-6AE3-4478-BCA0-1963AF8130D5}" destId="{8F737D8B-7FC9-4805-BF3E-0815E46E311C}" srcOrd="5" destOrd="0" presId="urn:microsoft.com/office/officeart/2005/8/layout/venn3"/>
    <dgm:cxn modelId="{33EC7CE6-C5D7-4307-84F8-272BFF7840B4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8A81F-6172-48FF-A315-DC20E1D6D860}">
      <dsp:nvSpPr>
        <dsp:cNvPr id="0" name=""/>
        <dsp:cNvSpPr/>
      </dsp:nvSpPr>
      <dsp:spPr>
        <a:xfrm>
          <a:off x="1297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sz="55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1897152"/>
        <a:ext cx="920603" cy="920603"/>
      </dsp:txXfrm>
    </dsp:sp>
    <dsp:sp modelId="{F714F26A-66E6-47A5-BA72-4D05BE71D5ED}">
      <dsp:nvSpPr>
        <dsp:cNvPr id="0" name=""/>
        <dsp:cNvSpPr/>
      </dsp:nvSpPr>
      <dsp:spPr>
        <a:xfrm>
          <a:off x="1042841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1560506"/>
            <a:satOff val="-1946"/>
            <a:lumOff val="45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1897152"/>
        <a:ext cx="920603" cy="920603"/>
      </dsp:txXfrm>
    </dsp:sp>
    <dsp:sp modelId="{71C6594F-E037-4259-BCD1-AAD3B842C68C}">
      <dsp:nvSpPr>
        <dsp:cNvPr id="0" name=""/>
        <dsp:cNvSpPr/>
      </dsp:nvSpPr>
      <dsp:spPr>
        <a:xfrm>
          <a:off x="2084385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3121013"/>
            <a:satOff val="-3893"/>
            <a:lumOff val="91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sz="5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1897152"/>
        <a:ext cx="920603" cy="920603"/>
      </dsp:txXfrm>
    </dsp:sp>
    <dsp:sp modelId="{7639CDC6-C8AB-48DF-84F2-A06C8023F0E7}">
      <dsp:nvSpPr>
        <dsp:cNvPr id="0" name=""/>
        <dsp:cNvSpPr/>
      </dsp:nvSpPr>
      <dsp:spPr>
        <a:xfrm>
          <a:off x="3125928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1897152"/>
        <a:ext cx="920603" cy="92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5F6B0-4D31-493A-9460-1EC566C3BB84}">
      <dsp:nvSpPr>
        <dsp:cNvPr id="0" name=""/>
        <dsp:cNvSpPr/>
      </dsp:nvSpPr>
      <dsp:spPr>
        <a:xfrm>
          <a:off x="1297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sz="5500" b="1" kern="1200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2004309"/>
        <a:ext cx="920603" cy="920603"/>
      </dsp:txXfrm>
    </dsp:sp>
    <dsp:sp modelId="{6EF1AF08-9334-480F-9092-2F9E329DD69C}">
      <dsp:nvSpPr>
        <dsp:cNvPr id="0" name=""/>
        <dsp:cNvSpPr/>
      </dsp:nvSpPr>
      <dsp:spPr>
        <a:xfrm>
          <a:off x="1042841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1560506"/>
            <a:satOff val="-1946"/>
            <a:lumOff val="45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sz="5500" b="1" kern="1200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2004309"/>
        <a:ext cx="920603" cy="920603"/>
      </dsp:txXfrm>
    </dsp:sp>
    <dsp:sp modelId="{6FC185DC-2AFF-4C48-ABA6-A267AA6D91B6}">
      <dsp:nvSpPr>
        <dsp:cNvPr id="0" name=""/>
        <dsp:cNvSpPr/>
      </dsp:nvSpPr>
      <dsp:spPr>
        <a:xfrm>
          <a:off x="2084385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3121013"/>
            <a:satOff val="-3893"/>
            <a:lumOff val="91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sz="55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2004309"/>
        <a:ext cx="920603" cy="920603"/>
      </dsp:txXfrm>
    </dsp:sp>
    <dsp:sp modelId="{218F0263-153A-4B8C-B3FB-8AB83B00CF86}">
      <dsp:nvSpPr>
        <dsp:cNvPr id="0" name=""/>
        <dsp:cNvSpPr/>
      </dsp:nvSpPr>
      <dsp:spPr>
        <a:xfrm>
          <a:off x="3125928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sz="5500" b="1" kern="1200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2004309"/>
        <a:ext cx="920603" cy="92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F9EA362-45B5-402D-BC3D-D9915700083B}" type="datetimeFigureOut">
              <a:rPr lang="ru-RU"/>
              <a:pPr>
                <a:defRPr/>
              </a:pPr>
              <a:t>23.06.2011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24D3D91-02A8-47E8-A28F-641D42535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0359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4D3D91-02A8-47E8-A28F-641D42535714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1A335-B670-4D25-B62C-DE8BB02D9B2F}" type="datetime1">
              <a:rPr lang="ru-RU"/>
              <a:pPr>
                <a:defRPr/>
              </a:pPr>
              <a:t>23.06.2011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CA5C8-5371-4CD9-820F-642388AFA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0D6CC-53D6-427F-9B65-15A56F90EF87}" type="datetime1">
              <a:rPr lang="ru-RU"/>
              <a:pPr>
                <a:defRPr/>
              </a:pPr>
              <a:t>23.06.2011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55A9D-0595-4393-9300-C0BB44BD7D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C7ABF-C0EF-4457-B59F-7F4B090C5996}" type="datetime1">
              <a:rPr lang="ru-RU"/>
              <a:pPr>
                <a:defRPr/>
              </a:pPr>
              <a:t>23.06.2011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FA7E7-3A76-49D5-B308-6B196CFF99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D9BF3-96EF-41DC-BF2A-E0A0F7835EA2}" type="datetime1">
              <a:rPr lang="ru-RU"/>
              <a:pPr>
                <a:defRPr/>
              </a:pPr>
              <a:t>23.06.2011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E6F07-981A-4B79-8402-32542724E4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E70AA-3C09-49FE-A429-A4DF7A9E008C}" type="datetime1">
              <a:rPr lang="ru-RU"/>
              <a:pPr>
                <a:defRPr/>
              </a:pPr>
              <a:t>23.06.2011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97EA2-8098-4861-B2F3-E23D4ACF7D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6B35E-F697-47BF-ABBE-2501849C88CB}" type="datetime1">
              <a:rPr lang="ru-RU"/>
              <a:pPr>
                <a:defRPr/>
              </a:pPr>
              <a:t>23.06.2011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DF9D3-479D-4C53-8BAA-23A9850F9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9FD42-1AE7-4AB0-8A12-FF2088382A9B}" type="datetime1">
              <a:rPr lang="ru-RU"/>
              <a:pPr>
                <a:defRPr/>
              </a:pPr>
              <a:t>23.06.2011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CD4AA-2CC7-4A3A-884A-F4E7E30C1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F5AE5-42B5-4765-8D31-926DDF329785}" type="datetime1">
              <a:rPr lang="ru-RU"/>
              <a:pPr>
                <a:defRPr/>
              </a:pPr>
              <a:t>23.06.2011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08079-6399-4DB2-A132-28EB5FE45F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E917D-9449-4315-A681-B691CB4FB27A}" type="datetime1">
              <a:rPr lang="ru-RU"/>
              <a:pPr>
                <a:defRPr/>
              </a:pPr>
              <a:t>23.06.2011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63FB2-EA68-48E0-97EA-F3D2736667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55477-CEEC-4F6B-B23C-C1DC2D0D5826}" type="datetime1">
              <a:rPr lang="ru-RU"/>
              <a:pPr>
                <a:defRPr/>
              </a:pPr>
              <a:t>23.06.2011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382A0-B4E5-48B7-A273-243B19B64C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A02C8-CAC4-4B3F-A6D4-20A7BD98DEA4}" type="datetime1">
              <a:rPr lang="ru-RU"/>
              <a:pPr>
                <a:defRPr/>
              </a:pPr>
              <a:t>23.06.2011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69861-DF3C-46B3-8A89-910E97C7DD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D542AF-DB72-48C2-A5F3-E66E048EF49D}" type="datetime1">
              <a:rPr lang="ru-RU"/>
              <a:pPr>
                <a:defRPr/>
              </a:pPr>
              <a:t>23.06.2011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0FEA98-4393-4C81-BA14-E0565F9AC3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21.gif"/><Relationship Id="rId3" Type="http://schemas.openxmlformats.org/officeDocument/2006/relationships/image" Target="../media/image12.jpeg"/><Relationship Id="rId7" Type="http://schemas.openxmlformats.org/officeDocument/2006/relationships/image" Target="../media/image16.gif"/><Relationship Id="rId12" Type="http://schemas.openxmlformats.org/officeDocument/2006/relationships/hyperlink" Target="http://smiles.33b.ru/smile.67675.html" TargetMode="Externa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png"/><Relationship Id="rId1" Type="http://schemas.openxmlformats.org/officeDocument/2006/relationships/audio" Target="../media/audio1.wav"/><Relationship Id="rId6" Type="http://schemas.openxmlformats.org/officeDocument/2006/relationships/image" Target="../media/image15.jpeg"/><Relationship Id="rId11" Type="http://schemas.openxmlformats.org/officeDocument/2006/relationships/image" Target="../media/image20.gif"/><Relationship Id="rId5" Type="http://schemas.openxmlformats.org/officeDocument/2006/relationships/image" Target="../media/image14.jpeg"/><Relationship Id="rId15" Type="http://schemas.openxmlformats.org/officeDocument/2006/relationships/image" Target="../media/image22.gif"/><Relationship Id="rId10" Type="http://schemas.openxmlformats.org/officeDocument/2006/relationships/image" Target="../media/image19.gif"/><Relationship Id="rId4" Type="http://schemas.openxmlformats.org/officeDocument/2006/relationships/image" Target="../media/image13.jpeg"/><Relationship Id="rId9" Type="http://schemas.openxmlformats.org/officeDocument/2006/relationships/image" Target="../media/image18.gif"/><Relationship Id="rId14" Type="http://schemas.openxmlformats.org/officeDocument/2006/relationships/hyperlink" Target="http://smiles.33b.ru/smile.102749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7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57158" y="1928802"/>
            <a:ext cx="7772400" cy="1470025"/>
          </a:xfrm>
        </p:spPr>
        <p:txBody>
          <a:bodyPr/>
          <a:lstStyle/>
          <a:p>
            <a:r>
              <a:rPr lang="ru-RU" sz="6000" b="1" dirty="0" smtClean="0">
                <a:solidFill>
                  <a:srgbClr val="C00000"/>
                </a:solidFill>
                <a:latin typeface="Georgia" pitchFamily="18" charset="0"/>
              </a:rPr>
              <a:t>РУССКИЙ ЯЗЫК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8" y="5286388"/>
            <a:ext cx="4486316" cy="85725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560"/>
                </a:solidFill>
              </a:rPr>
              <a:t>2 класс</a:t>
            </a:r>
          </a:p>
        </p:txBody>
      </p:sp>
      <p:pic>
        <p:nvPicPr>
          <p:cNvPr id="2052" name="Picture 4" descr="H:\Documents and Settings\Aida\Рабочий стол\НОвая ГРАФИКА сборник\КАРТИНКИ СБОРНИК_ школьные\s3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5357813"/>
            <a:ext cx="14287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Григоревская Г. Д\Рабочий стол\j035671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0438"/>
            <a:ext cx="3060700" cy="26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Mr_Mamont\Desktop\7195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5728"/>
            <a:ext cx="1456036" cy="135732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94817" y="2967335"/>
            <a:ext cx="615437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Тема урока: «Неопределенная форма глагола»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b="1" dirty="0" smtClean="0"/>
              <a:t>у дома –</a:t>
            </a:r>
          </a:p>
          <a:p>
            <a:pPr>
              <a:buNone/>
            </a:pPr>
            <a:r>
              <a:rPr lang="ru-RU" sz="4000" b="1" dirty="0" smtClean="0"/>
              <a:t> что? - дом</a:t>
            </a:r>
          </a:p>
          <a:p>
            <a:pPr>
              <a:buNone/>
            </a:pPr>
            <a:r>
              <a:rPr lang="ru-RU" sz="4000" b="1" dirty="0" smtClean="0"/>
              <a:t>от мамы</a:t>
            </a:r>
          </a:p>
          <a:p>
            <a:pPr>
              <a:buNone/>
            </a:pPr>
            <a:r>
              <a:rPr lang="ru-RU" sz="4000" b="1" dirty="0" smtClean="0"/>
              <a:t>кто? - мама</a:t>
            </a:r>
            <a:endParaRPr lang="ru-RU" sz="40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5D9BF3-96EF-41DC-BF2A-E0A0F7835EA2}" type="datetime1">
              <a:rPr lang="ru-RU" smtClean="0"/>
              <a:pPr>
                <a:defRPr/>
              </a:pPr>
              <a:t>23.06.2011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E6F07-981A-4B79-8402-32542724E43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8715404" cy="1428760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002560"/>
                </a:solidFill>
              </a:rPr>
              <a:t>Глагол имеет начальную форму, её ещё     называют </a:t>
            </a:r>
            <a:r>
              <a:rPr lang="ru-RU" sz="3200" b="1" dirty="0" smtClean="0">
                <a:solidFill>
                  <a:srgbClr val="C00000"/>
                </a:solidFill>
              </a:rPr>
              <a:t>неопределённой формой.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714620"/>
            <a:ext cx="7500990" cy="350046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560"/>
                </a:solidFill>
                <a:latin typeface="+mj-lt"/>
              </a:rPr>
              <a:t>Глагол в 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неопределённой форме</a:t>
            </a:r>
            <a:r>
              <a:rPr lang="ru-RU" b="1" dirty="0" smtClean="0">
                <a:solidFill>
                  <a:srgbClr val="002560"/>
                </a:solidFill>
                <a:latin typeface="+mj-lt"/>
              </a:rPr>
              <a:t> отвечает</a:t>
            </a:r>
          </a:p>
          <a:p>
            <a:pPr>
              <a:buNone/>
            </a:pPr>
            <a:r>
              <a:rPr lang="ru-RU" b="1" dirty="0" smtClean="0">
                <a:solidFill>
                  <a:srgbClr val="002560"/>
                </a:solidFill>
                <a:latin typeface="+mj-lt"/>
              </a:rPr>
              <a:t>на вопросы 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что делать?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 smtClean="0">
                <a:solidFill>
                  <a:srgbClr val="002560"/>
                </a:solidFill>
                <a:latin typeface="+mj-lt"/>
              </a:rPr>
              <a:t>или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что сделать?</a:t>
            </a:r>
          </a:p>
          <a:p>
            <a:pPr>
              <a:buNone/>
            </a:pPr>
            <a:endParaRPr lang="ru-RU" b="1" dirty="0" smtClean="0">
              <a:solidFill>
                <a:srgbClr val="002560"/>
              </a:solidFill>
              <a:latin typeface="+mj-lt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2560"/>
                </a:solidFill>
                <a:latin typeface="+mj-lt"/>
              </a:rPr>
              <a:t>Глаголы в неопределённой форме оканчиваются на    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–</a:t>
            </a:r>
            <a:r>
              <a:rPr lang="ru-RU" b="1" dirty="0" err="1" smtClean="0">
                <a:solidFill>
                  <a:srgbClr val="C00000"/>
                </a:solidFill>
                <a:latin typeface="+mj-lt"/>
              </a:rPr>
              <a:t>ть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, -</a:t>
            </a:r>
            <a:r>
              <a:rPr lang="ru-RU" b="1" dirty="0" err="1" smtClean="0">
                <a:solidFill>
                  <a:srgbClr val="C00000"/>
                </a:solidFill>
                <a:latin typeface="+mj-lt"/>
              </a:rPr>
              <a:t>ти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, -</a:t>
            </a:r>
            <a:r>
              <a:rPr lang="ru-RU" b="1" dirty="0" err="1" smtClean="0">
                <a:solidFill>
                  <a:srgbClr val="C00000"/>
                </a:solidFill>
                <a:latin typeface="+mj-lt"/>
              </a:rPr>
              <a:t>чь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.</a:t>
            </a:r>
          </a:p>
          <a:p>
            <a:pPr>
              <a:buNone/>
            </a:pPr>
            <a:endParaRPr lang="ru-RU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5D9BF3-96EF-41DC-BF2A-E0A0F7835EA2}" type="datetime1">
              <a:rPr lang="ru-RU" smtClean="0"/>
              <a:pPr>
                <a:defRPr/>
              </a:pPr>
              <a:t>23.06.2011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E6F07-981A-4B79-8402-32542724E43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3076" name="Picture 4" descr="C:\Users\Mr_Mamont\Desktop\7852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3" y="3643314"/>
            <a:ext cx="1892353" cy="234792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6600"/>
                </a:solidFill>
              </a:rPr>
              <a:t>Из группы слов выпишите только глаголы в неопределённой форме</a:t>
            </a:r>
            <a:r>
              <a:rPr lang="ru-RU" b="1" dirty="0" smtClean="0">
                <a:solidFill>
                  <a:srgbClr val="006600"/>
                </a:solidFill>
              </a:rPr>
              <a:t>.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643182"/>
            <a:ext cx="8215338" cy="242889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560"/>
                </a:solidFill>
              </a:rPr>
              <a:t>Гулять, прогулка, прогулочный, прогулять,</a:t>
            </a:r>
          </a:p>
          <a:p>
            <a:pPr>
              <a:buNone/>
            </a:pPr>
            <a:r>
              <a:rPr lang="ru-RU" b="1" dirty="0" smtClean="0">
                <a:solidFill>
                  <a:srgbClr val="002560"/>
                </a:solidFill>
              </a:rPr>
              <a:t>нагуляться.</a:t>
            </a:r>
            <a:endParaRPr lang="ru-RU" b="1" dirty="0">
              <a:solidFill>
                <a:srgbClr val="00256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5D9BF3-96EF-41DC-BF2A-E0A0F7835EA2}" type="datetime1">
              <a:rPr lang="ru-RU" smtClean="0"/>
              <a:pPr>
                <a:defRPr/>
              </a:pPr>
              <a:t>23.06.2011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E6F07-981A-4B79-8402-32542724E43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3074" name="Picture 2" descr="C:\Users\Mr_Mamont\Desktop\7852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3378" y="4071942"/>
            <a:ext cx="1900037" cy="2357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7" name="Freeform 37"/>
          <p:cNvSpPr>
            <a:spLocks/>
          </p:cNvSpPr>
          <p:nvPr/>
        </p:nvSpPr>
        <p:spPr bwMode="auto">
          <a:xfrm>
            <a:off x="1241425" y="3522663"/>
            <a:ext cx="7115175" cy="2509837"/>
          </a:xfrm>
          <a:custGeom>
            <a:avLst/>
            <a:gdLst/>
            <a:ahLst/>
            <a:cxnLst>
              <a:cxn ang="0">
                <a:pos x="210" y="997"/>
              </a:cxn>
              <a:cxn ang="0">
                <a:pos x="322" y="845"/>
              </a:cxn>
              <a:cxn ang="0">
                <a:pos x="546" y="765"/>
              </a:cxn>
              <a:cxn ang="0">
                <a:pos x="778" y="629"/>
              </a:cxn>
              <a:cxn ang="0">
                <a:pos x="914" y="509"/>
              </a:cxn>
              <a:cxn ang="0">
                <a:pos x="1330" y="341"/>
              </a:cxn>
              <a:cxn ang="0">
                <a:pos x="1866" y="173"/>
              </a:cxn>
              <a:cxn ang="0">
                <a:pos x="1946" y="117"/>
              </a:cxn>
              <a:cxn ang="0">
                <a:pos x="2122" y="21"/>
              </a:cxn>
              <a:cxn ang="0">
                <a:pos x="2538" y="13"/>
              </a:cxn>
              <a:cxn ang="0">
                <a:pos x="2610" y="77"/>
              </a:cxn>
              <a:cxn ang="0">
                <a:pos x="3098" y="117"/>
              </a:cxn>
              <a:cxn ang="0">
                <a:pos x="3546" y="197"/>
              </a:cxn>
              <a:cxn ang="0">
                <a:pos x="3890" y="309"/>
              </a:cxn>
              <a:cxn ang="0">
                <a:pos x="3930" y="333"/>
              </a:cxn>
              <a:cxn ang="0">
                <a:pos x="4194" y="405"/>
              </a:cxn>
              <a:cxn ang="0">
                <a:pos x="4410" y="565"/>
              </a:cxn>
              <a:cxn ang="0">
                <a:pos x="4402" y="877"/>
              </a:cxn>
              <a:cxn ang="0">
                <a:pos x="4474" y="1133"/>
              </a:cxn>
              <a:cxn ang="0">
                <a:pos x="4418" y="1293"/>
              </a:cxn>
              <a:cxn ang="0">
                <a:pos x="3674" y="1381"/>
              </a:cxn>
              <a:cxn ang="0">
                <a:pos x="3370" y="1365"/>
              </a:cxn>
              <a:cxn ang="0">
                <a:pos x="3082" y="1293"/>
              </a:cxn>
              <a:cxn ang="0">
                <a:pos x="2890" y="1405"/>
              </a:cxn>
              <a:cxn ang="0">
                <a:pos x="2370" y="1373"/>
              </a:cxn>
              <a:cxn ang="0">
                <a:pos x="2018" y="1413"/>
              </a:cxn>
              <a:cxn ang="0">
                <a:pos x="1834" y="1293"/>
              </a:cxn>
              <a:cxn ang="0">
                <a:pos x="1682" y="1349"/>
              </a:cxn>
              <a:cxn ang="0">
                <a:pos x="1506" y="1413"/>
              </a:cxn>
              <a:cxn ang="0">
                <a:pos x="898" y="1581"/>
              </a:cxn>
              <a:cxn ang="0">
                <a:pos x="298" y="1389"/>
              </a:cxn>
              <a:cxn ang="0">
                <a:pos x="98" y="1269"/>
              </a:cxn>
              <a:cxn ang="0">
                <a:pos x="26" y="1181"/>
              </a:cxn>
              <a:cxn ang="0">
                <a:pos x="42" y="1117"/>
              </a:cxn>
              <a:cxn ang="0">
                <a:pos x="74" y="1085"/>
              </a:cxn>
            </a:cxnLst>
            <a:rect l="0" t="0" r="r" b="b"/>
            <a:pathLst>
              <a:path w="4482" h="1581">
                <a:moveTo>
                  <a:pt x="42" y="1077"/>
                </a:moveTo>
                <a:cubicBezTo>
                  <a:pt x="122" y="1104"/>
                  <a:pt x="152" y="1035"/>
                  <a:pt x="210" y="997"/>
                </a:cubicBezTo>
                <a:cubicBezTo>
                  <a:pt x="234" y="961"/>
                  <a:pt x="236" y="918"/>
                  <a:pt x="250" y="877"/>
                </a:cubicBezTo>
                <a:cubicBezTo>
                  <a:pt x="258" y="852"/>
                  <a:pt x="322" y="845"/>
                  <a:pt x="322" y="845"/>
                </a:cubicBezTo>
                <a:cubicBezTo>
                  <a:pt x="338" y="833"/>
                  <a:pt x="419" y="776"/>
                  <a:pt x="434" y="773"/>
                </a:cubicBezTo>
                <a:cubicBezTo>
                  <a:pt x="471" y="766"/>
                  <a:pt x="509" y="768"/>
                  <a:pt x="546" y="765"/>
                </a:cubicBezTo>
                <a:cubicBezTo>
                  <a:pt x="595" y="755"/>
                  <a:pt x="628" y="735"/>
                  <a:pt x="674" y="717"/>
                </a:cubicBezTo>
                <a:cubicBezTo>
                  <a:pt x="707" y="684"/>
                  <a:pt x="737" y="652"/>
                  <a:pt x="778" y="629"/>
                </a:cubicBezTo>
                <a:cubicBezTo>
                  <a:pt x="817" y="607"/>
                  <a:pt x="788" y="638"/>
                  <a:pt x="826" y="605"/>
                </a:cubicBezTo>
                <a:cubicBezTo>
                  <a:pt x="851" y="582"/>
                  <a:pt x="885" y="528"/>
                  <a:pt x="914" y="509"/>
                </a:cubicBezTo>
                <a:cubicBezTo>
                  <a:pt x="979" y="466"/>
                  <a:pt x="1068" y="486"/>
                  <a:pt x="1146" y="477"/>
                </a:cubicBezTo>
                <a:cubicBezTo>
                  <a:pt x="1195" y="379"/>
                  <a:pt x="1237" y="382"/>
                  <a:pt x="1330" y="341"/>
                </a:cubicBezTo>
                <a:cubicBezTo>
                  <a:pt x="1493" y="269"/>
                  <a:pt x="1548" y="288"/>
                  <a:pt x="1770" y="277"/>
                </a:cubicBezTo>
                <a:cubicBezTo>
                  <a:pt x="1790" y="217"/>
                  <a:pt x="1810" y="208"/>
                  <a:pt x="1866" y="173"/>
                </a:cubicBezTo>
                <a:cubicBezTo>
                  <a:pt x="1877" y="166"/>
                  <a:pt x="1887" y="157"/>
                  <a:pt x="1898" y="149"/>
                </a:cubicBezTo>
                <a:cubicBezTo>
                  <a:pt x="1914" y="138"/>
                  <a:pt x="1946" y="117"/>
                  <a:pt x="1946" y="117"/>
                </a:cubicBezTo>
                <a:cubicBezTo>
                  <a:pt x="1980" y="49"/>
                  <a:pt x="2020" y="54"/>
                  <a:pt x="2090" y="37"/>
                </a:cubicBezTo>
                <a:cubicBezTo>
                  <a:pt x="2102" y="34"/>
                  <a:pt x="2111" y="25"/>
                  <a:pt x="2122" y="21"/>
                </a:cubicBezTo>
                <a:cubicBezTo>
                  <a:pt x="2138" y="15"/>
                  <a:pt x="2170" y="5"/>
                  <a:pt x="2170" y="5"/>
                </a:cubicBezTo>
                <a:cubicBezTo>
                  <a:pt x="2293" y="8"/>
                  <a:pt x="2416" y="0"/>
                  <a:pt x="2538" y="13"/>
                </a:cubicBezTo>
                <a:cubicBezTo>
                  <a:pt x="2550" y="14"/>
                  <a:pt x="2546" y="36"/>
                  <a:pt x="2554" y="45"/>
                </a:cubicBezTo>
                <a:cubicBezTo>
                  <a:pt x="2573" y="68"/>
                  <a:pt x="2586" y="69"/>
                  <a:pt x="2610" y="77"/>
                </a:cubicBezTo>
                <a:cubicBezTo>
                  <a:pt x="2758" y="71"/>
                  <a:pt x="2888" y="81"/>
                  <a:pt x="3034" y="93"/>
                </a:cubicBezTo>
                <a:cubicBezTo>
                  <a:pt x="3155" y="123"/>
                  <a:pt x="2972" y="75"/>
                  <a:pt x="3098" y="117"/>
                </a:cubicBezTo>
                <a:cubicBezTo>
                  <a:pt x="3143" y="132"/>
                  <a:pt x="3272" y="132"/>
                  <a:pt x="3282" y="133"/>
                </a:cubicBezTo>
                <a:cubicBezTo>
                  <a:pt x="3374" y="144"/>
                  <a:pt x="3456" y="179"/>
                  <a:pt x="3546" y="197"/>
                </a:cubicBezTo>
                <a:cubicBezTo>
                  <a:pt x="3596" y="222"/>
                  <a:pt x="3651" y="242"/>
                  <a:pt x="3706" y="253"/>
                </a:cubicBezTo>
                <a:cubicBezTo>
                  <a:pt x="3766" y="313"/>
                  <a:pt x="3797" y="302"/>
                  <a:pt x="3890" y="309"/>
                </a:cubicBezTo>
                <a:cubicBezTo>
                  <a:pt x="3895" y="320"/>
                  <a:pt x="3896" y="335"/>
                  <a:pt x="3906" y="341"/>
                </a:cubicBezTo>
                <a:cubicBezTo>
                  <a:pt x="3913" y="345"/>
                  <a:pt x="3922" y="333"/>
                  <a:pt x="3930" y="333"/>
                </a:cubicBezTo>
                <a:cubicBezTo>
                  <a:pt x="3985" y="333"/>
                  <a:pt x="4044" y="349"/>
                  <a:pt x="4098" y="357"/>
                </a:cubicBezTo>
                <a:cubicBezTo>
                  <a:pt x="4130" y="376"/>
                  <a:pt x="4159" y="393"/>
                  <a:pt x="4194" y="405"/>
                </a:cubicBezTo>
                <a:cubicBezTo>
                  <a:pt x="4228" y="432"/>
                  <a:pt x="4266" y="449"/>
                  <a:pt x="4298" y="477"/>
                </a:cubicBezTo>
                <a:cubicBezTo>
                  <a:pt x="4335" y="509"/>
                  <a:pt x="4369" y="538"/>
                  <a:pt x="4410" y="565"/>
                </a:cubicBezTo>
                <a:cubicBezTo>
                  <a:pt x="4454" y="654"/>
                  <a:pt x="4435" y="602"/>
                  <a:pt x="4418" y="797"/>
                </a:cubicBezTo>
                <a:cubicBezTo>
                  <a:pt x="4416" y="824"/>
                  <a:pt x="4402" y="877"/>
                  <a:pt x="4402" y="877"/>
                </a:cubicBezTo>
                <a:cubicBezTo>
                  <a:pt x="4408" y="933"/>
                  <a:pt x="4408" y="993"/>
                  <a:pt x="4434" y="1045"/>
                </a:cubicBezTo>
                <a:cubicBezTo>
                  <a:pt x="4478" y="1132"/>
                  <a:pt x="4441" y="1035"/>
                  <a:pt x="4474" y="1133"/>
                </a:cubicBezTo>
                <a:cubicBezTo>
                  <a:pt x="4477" y="1141"/>
                  <a:pt x="4482" y="1157"/>
                  <a:pt x="4482" y="1157"/>
                </a:cubicBezTo>
                <a:cubicBezTo>
                  <a:pt x="4475" y="1221"/>
                  <a:pt x="4471" y="1258"/>
                  <a:pt x="4418" y="1293"/>
                </a:cubicBezTo>
                <a:cubicBezTo>
                  <a:pt x="4330" y="1425"/>
                  <a:pt x="4236" y="1369"/>
                  <a:pt x="4050" y="1373"/>
                </a:cubicBezTo>
                <a:cubicBezTo>
                  <a:pt x="3925" y="1376"/>
                  <a:pt x="3799" y="1378"/>
                  <a:pt x="3674" y="1381"/>
                </a:cubicBezTo>
                <a:cubicBezTo>
                  <a:pt x="3570" y="1391"/>
                  <a:pt x="3578" y="1395"/>
                  <a:pt x="3450" y="1381"/>
                </a:cubicBezTo>
                <a:cubicBezTo>
                  <a:pt x="3423" y="1378"/>
                  <a:pt x="3370" y="1365"/>
                  <a:pt x="3370" y="1365"/>
                </a:cubicBezTo>
                <a:cubicBezTo>
                  <a:pt x="3299" y="1330"/>
                  <a:pt x="3245" y="1304"/>
                  <a:pt x="3170" y="1285"/>
                </a:cubicBezTo>
                <a:cubicBezTo>
                  <a:pt x="3141" y="1288"/>
                  <a:pt x="3110" y="1285"/>
                  <a:pt x="3082" y="1293"/>
                </a:cubicBezTo>
                <a:cubicBezTo>
                  <a:pt x="3064" y="1298"/>
                  <a:pt x="3050" y="1315"/>
                  <a:pt x="3034" y="1325"/>
                </a:cubicBezTo>
                <a:cubicBezTo>
                  <a:pt x="2988" y="1354"/>
                  <a:pt x="2940" y="1385"/>
                  <a:pt x="2890" y="1405"/>
                </a:cubicBezTo>
                <a:cubicBezTo>
                  <a:pt x="2700" y="1393"/>
                  <a:pt x="2670" y="1430"/>
                  <a:pt x="2562" y="1349"/>
                </a:cubicBezTo>
                <a:cubicBezTo>
                  <a:pt x="2495" y="1356"/>
                  <a:pt x="2437" y="1367"/>
                  <a:pt x="2370" y="1373"/>
                </a:cubicBezTo>
                <a:cubicBezTo>
                  <a:pt x="2312" y="1385"/>
                  <a:pt x="2256" y="1399"/>
                  <a:pt x="2202" y="1421"/>
                </a:cubicBezTo>
                <a:cubicBezTo>
                  <a:pt x="2141" y="1418"/>
                  <a:pt x="2079" y="1420"/>
                  <a:pt x="2018" y="1413"/>
                </a:cubicBezTo>
                <a:cubicBezTo>
                  <a:pt x="1995" y="1410"/>
                  <a:pt x="1981" y="1386"/>
                  <a:pt x="1962" y="1373"/>
                </a:cubicBezTo>
                <a:cubicBezTo>
                  <a:pt x="1920" y="1345"/>
                  <a:pt x="1883" y="1309"/>
                  <a:pt x="1834" y="1293"/>
                </a:cubicBezTo>
                <a:cubicBezTo>
                  <a:pt x="1805" y="1296"/>
                  <a:pt x="1775" y="1295"/>
                  <a:pt x="1746" y="1301"/>
                </a:cubicBezTo>
                <a:cubicBezTo>
                  <a:pt x="1720" y="1307"/>
                  <a:pt x="1705" y="1335"/>
                  <a:pt x="1682" y="1349"/>
                </a:cubicBezTo>
                <a:cubicBezTo>
                  <a:pt x="1662" y="1362"/>
                  <a:pt x="1638" y="1369"/>
                  <a:pt x="1618" y="1381"/>
                </a:cubicBezTo>
                <a:cubicBezTo>
                  <a:pt x="1582" y="1436"/>
                  <a:pt x="1620" y="1391"/>
                  <a:pt x="1506" y="1413"/>
                </a:cubicBezTo>
                <a:cubicBezTo>
                  <a:pt x="1481" y="1418"/>
                  <a:pt x="1458" y="1430"/>
                  <a:pt x="1434" y="1437"/>
                </a:cubicBezTo>
                <a:cubicBezTo>
                  <a:pt x="1255" y="1490"/>
                  <a:pt x="1080" y="1541"/>
                  <a:pt x="898" y="1581"/>
                </a:cubicBezTo>
                <a:cubicBezTo>
                  <a:pt x="826" y="1577"/>
                  <a:pt x="452" y="1578"/>
                  <a:pt x="378" y="1541"/>
                </a:cubicBezTo>
                <a:cubicBezTo>
                  <a:pt x="343" y="1488"/>
                  <a:pt x="353" y="1425"/>
                  <a:pt x="298" y="1389"/>
                </a:cubicBezTo>
                <a:cubicBezTo>
                  <a:pt x="280" y="1334"/>
                  <a:pt x="198" y="1311"/>
                  <a:pt x="146" y="1301"/>
                </a:cubicBezTo>
                <a:cubicBezTo>
                  <a:pt x="130" y="1290"/>
                  <a:pt x="109" y="1285"/>
                  <a:pt x="98" y="1269"/>
                </a:cubicBezTo>
                <a:cubicBezTo>
                  <a:pt x="77" y="1237"/>
                  <a:pt x="90" y="1250"/>
                  <a:pt x="58" y="1229"/>
                </a:cubicBezTo>
                <a:cubicBezTo>
                  <a:pt x="47" y="1213"/>
                  <a:pt x="37" y="1197"/>
                  <a:pt x="26" y="1181"/>
                </a:cubicBezTo>
                <a:cubicBezTo>
                  <a:pt x="21" y="1173"/>
                  <a:pt x="10" y="1157"/>
                  <a:pt x="10" y="1157"/>
                </a:cubicBezTo>
                <a:cubicBezTo>
                  <a:pt x="30" y="1077"/>
                  <a:pt x="0" y="1159"/>
                  <a:pt x="42" y="1117"/>
                </a:cubicBezTo>
                <a:cubicBezTo>
                  <a:pt x="48" y="1111"/>
                  <a:pt x="44" y="1099"/>
                  <a:pt x="50" y="1093"/>
                </a:cubicBezTo>
                <a:cubicBezTo>
                  <a:pt x="56" y="1087"/>
                  <a:pt x="78" y="1093"/>
                  <a:pt x="74" y="1085"/>
                </a:cubicBezTo>
                <a:cubicBezTo>
                  <a:pt x="69" y="1075"/>
                  <a:pt x="53" y="1080"/>
                  <a:pt x="42" y="1077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76" name="AutoShape 36" descr="Штриховой горизонтальный"/>
          <p:cNvSpPr>
            <a:spLocks noChangeArrowheads="1"/>
          </p:cNvSpPr>
          <p:nvPr/>
        </p:nvSpPr>
        <p:spPr bwMode="auto">
          <a:xfrm>
            <a:off x="2771775" y="3284538"/>
            <a:ext cx="4895850" cy="792162"/>
          </a:xfrm>
          <a:prstGeom prst="wedgeEllipseCallout">
            <a:avLst>
              <a:gd name="adj1" fmla="val -33722"/>
              <a:gd name="adj2" fmla="val 17537"/>
            </a:avLst>
          </a:prstGeom>
          <a:pattFill prst="dashHorz">
            <a:fgClr>
              <a:schemeClr val="accent2"/>
            </a:fgClr>
            <a:bgClr>
              <a:schemeClr val="accent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0243" name="Picture 3" descr="pelika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r="1567" b="52577"/>
          <a:stretch>
            <a:fillRect/>
          </a:stretch>
        </p:blipFill>
        <p:spPr bwMode="auto">
          <a:xfrm>
            <a:off x="3203575" y="4975225"/>
            <a:ext cx="3168650" cy="1479550"/>
          </a:xfrm>
          <a:prstGeom prst="rect">
            <a:avLst/>
          </a:prstGeom>
          <a:noFill/>
        </p:spPr>
      </p:pic>
      <p:pic>
        <p:nvPicPr>
          <p:cNvPr id="10245" name="Picture 5" descr="00220_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709"/>
          <a:stretch>
            <a:fillRect/>
          </a:stretch>
        </p:blipFill>
        <p:spPr bwMode="auto">
          <a:xfrm>
            <a:off x="323850" y="4724400"/>
            <a:ext cx="433388" cy="1992313"/>
          </a:xfrm>
          <a:prstGeom prst="rect">
            <a:avLst/>
          </a:prstGeom>
          <a:noFill/>
        </p:spPr>
      </p:pic>
      <p:pic>
        <p:nvPicPr>
          <p:cNvPr id="10246" name="Picture 6" descr="00220_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916" r="50876"/>
          <a:stretch>
            <a:fillRect/>
          </a:stretch>
        </p:blipFill>
        <p:spPr bwMode="auto">
          <a:xfrm>
            <a:off x="179388" y="2420938"/>
            <a:ext cx="541337" cy="2016125"/>
          </a:xfrm>
          <a:prstGeom prst="rect">
            <a:avLst/>
          </a:prstGeom>
          <a:noFill/>
        </p:spPr>
      </p:pic>
      <p:pic>
        <p:nvPicPr>
          <p:cNvPr id="10247" name="Picture 7" descr="00220_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4000"/>
          </a:blip>
          <a:srcRect t="51042" b="37625"/>
          <a:stretch>
            <a:fillRect/>
          </a:stretch>
        </p:blipFill>
        <p:spPr bwMode="auto">
          <a:xfrm>
            <a:off x="971550" y="188913"/>
            <a:ext cx="2016125" cy="503237"/>
          </a:xfrm>
          <a:prstGeom prst="rect">
            <a:avLst/>
          </a:prstGeom>
          <a:noFill/>
        </p:spPr>
      </p:pic>
      <p:pic>
        <p:nvPicPr>
          <p:cNvPr id="10248" name="Picture 8" descr="00220_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250" r="22501"/>
          <a:stretch>
            <a:fillRect/>
          </a:stretch>
        </p:blipFill>
        <p:spPr bwMode="auto">
          <a:xfrm>
            <a:off x="179388" y="188913"/>
            <a:ext cx="576262" cy="2016125"/>
          </a:xfrm>
          <a:prstGeom prst="rect">
            <a:avLst/>
          </a:prstGeom>
          <a:noFill/>
        </p:spPr>
      </p:pic>
      <p:pic>
        <p:nvPicPr>
          <p:cNvPr id="10249" name="Picture 9" descr="00220_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333" b="75417"/>
          <a:stretch>
            <a:fillRect/>
          </a:stretch>
        </p:blipFill>
        <p:spPr bwMode="auto">
          <a:xfrm>
            <a:off x="3563938" y="188913"/>
            <a:ext cx="1944687" cy="647700"/>
          </a:xfrm>
          <a:prstGeom prst="rect">
            <a:avLst/>
          </a:prstGeom>
          <a:noFill/>
        </p:spPr>
      </p:pic>
      <p:pic>
        <p:nvPicPr>
          <p:cNvPr id="10251" name="Picture 11" descr="00220_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659" b="50876"/>
          <a:stretch>
            <a:fillRect/>
          </a:stretch>
        </p:blipFill>
        <p:spPr bwMode="auto">
          <a:xfrm>
            <a:off x="6011863" y="188913"/>
            <a:ext cx="2016125" cy="503237"/>
          </a:xfrm>
          <a:prstGeom prst="rect">
            <a:avLst/>
          </a:prstGeom>
          <a:noFill/>
        </p:spPr>
      </p:pic>
      <p:pic>
        <p:nvPicPr>
          <p:cNvPr id="10252" name="Picture 12" descr="00220_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0709"/>
          <a:stretch>
            <a:fillRect/>
          </a:stretch>
        </p:blipFill>
        <p:spPr bwMode="auto">
          <a:xfrm>
            <a:off x="8459788" y="188913"/>
            <a:ext cx="433387" cy="1992312"/>
          </a:xfrm>
          <a:prstGeom prst="rect">
            <a:avLst/>
          </a:prstGeom>
          <a:noFill/>
        </p:spPr>
      </p:pic>
      <p:pic>
        <p:nvPicPr>
          <p:cNvPr id="10253" name="Picture 13" descr="00220_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4000"/>
          </a:blip>
          <a:srcRect l="37625" r="51042"/>
          <a:stretch>
            <a:fillRect/>
          </a:stretch>
        </p:blipFill>
        <p:spPr bwMode="auto">
          <a:xfrm>
            <a:off x="8459788" y="2420938"/>
            <a:ext cx="504825" cy="2016125"/>
          </a:xfrm>
          <a:prstGeom prst="rect">
            <a:avLst/>
          </a:prstGeom>
          <a:noFill/>
        </p:spPr>
      </p:pic>
      <p:pic>
        <p:nvPicPr>
          <p:cNvPr id="10254" name="Picture 14" descr="00220_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501" r="64250"/>
          <a:stretch>
            <a:fillRect/>
          </a:stretch>
        </p:blipFill>
        <p:spPr bwMode="auto">
          <a:xfrm>
            <a:off x="8388350" y="4652963"/>
            <a:ext cx="576263" cy="2016125"/>
          </a:xfrm>
          <a:prstGeom prst="rect">
            <a:avLst/>
          </a:prstGeom>
          <a:noFill/>
        </p:spPr>
      </p:pic>
      <p:pic>
        <p:nvPicPr>
          <p:cNvPr id="10256" name="Picture 16" descr="cat2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67175" y="1700213"/>
            <a:ext cx="1574800" cy="2587625"/>
          </a:xfrm>
          <a:prstGeom prst="rect">
            <a:avLst/>
          </a:prstGeom>
          <a:noFill/>
        </p:spPr>
      </p:pic>
      <p:pic>
        <p:nvPicPr>
          <p:cNvPr id="10257" name="Picture 17" descr="XTREE3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00788" y="549275"/>
            <a:ext cx="2259012" cy="2859088"/>
          </a:xfrm>
          <a:prstGeom prst="rect">
            <a:avLst/>
          </a:prstGeom>
          <a:noFill/>
        </p:spPr>
      </p:pic>
      <p:pic>
        <p:nvPicPr>
          <p:cNvPr id="10258" name="Picture 18" descr="rabit"/>
          <p:cNvPicPr>
            <a:picLocks noChangeAspect="1" noChangeArrowheads="1"/>
          </p:cNvPicPr>
          <p:nvPr/>
        </p:nvPicPr>
        <p:blipFill>
          <a:blip r:embed="rId9">
            <a:lum bright="-12000"/>
          </a:blip>
          <a:srcRect/>
          <a:stretch>
            <a:fillRect/>
          </a:stretch>
        </p:blipFill>
        <p:spPr bwMode="auto">
          <a:xfrm>
            <a:off x="1042988" y="2852738"/>
            <a:ext cx="1728787" cy="1652587"/>
          </a:xfrm>
          <a:prstGeom prst="rect">
            <a:avLst/>
          </a:prstGeom>
          <a:noFill/>
        </p:spPr>
      </p:pic>
      <p:pic>
        <p:nvPicPr>
          <p:cNvPr id="10259" name="Picture 19" descr="119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2781300"/>
            <a:ext cx="1323975" cy="1582738"/>
          </a:xfrm>
          <a:prstGeom prst="rect">
            <a:avLst/>
          </a:prstGeom>
          <a:noFill/>
        </p:spPr>
      </p:pic>
      <p:pic>
        <p:nvPicPr>
          <p:cNvPr id="10260" name="Picture 20" descr="blume049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47813" y="4365625"/>
            <a:ext cx="1223962" cy="1223963"/>
          </a:xfrm>
          <a:prstGeom prst="rect">
            <a:avLst/>
          </a:prstGeom>
          <a:noFill/>
        </p:spPr>
      </p:pic>
      <p:pic>
        <p:nvPicPr>
          <p:cNvPr id="10261" name="Picture 21" descr="blume049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84663" y="3141663"/>
            <a:ext cx="1296987" cy="1296987"/>
          </a:xfrm>
          <a:prstGeom prst="rect">
            <a:avLst/>
          </a:prstGeom>
          <a:noFill/>
        </p:spPr>
      </p:pic>
      <p:pic>
        <p:nvPicPr>
          <p:cNvPr id="10262" name="Picture 22" descr="blume049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04025" y="4221163"/>
            <a:ext cx="1223963" cy="1223962"/>
          </a:xfrm>
          <a:prstGeom prst="rect">
            <a:avLst/>
          </a:prstGeom>
          <a:noFill/>
        </p:spPr>
      </p:pic>
      <p:pic>
        <p:nvPicPr>
          <p:cNvPr id="10267" name="Picture 27" descr="0a4f488923716b024ee68941527cf924">
            <a:hlinkClick r:id="rId12"/>
          </p:cNvPr>
          <p:cNvPicPr>
            <a:picLocks noChangeAspect="1" noChangeArrowheads="1" noCrop="1"/>
          </p:cNvPicPr>
          <p:nvPr/>
        </p:nvPicPr>
        <p:blipFill>
          <a:blip r:embed="rId13">
            <a:lum bright="-6000"/>
          </a:blip>
          <a:srcRect/>
          <a:stretch>
            <a:fillRect/>
          </a:stretch>
        </p:blipFill>
        <p:spPr bwMode="auto">
          <a:xfrm>
            <a:off x="1403350" y="1700213"/>
            <a:ext cx="1522413" cy="2160587"/>
          </a:xfrm>
          <a:prstGeom prst="rect">
            <a:avLst/>
          </a:prstGeom>
          <a:noFill/>
        </p:spPr>
      </p:pic>
      <p:pic>
        <p:nvPicPr>
          <p:cNvPr id="10273" name="Picture 33" descr="65faa995e8495198efec9f89623bb9a7">
            <a:hlinkClick r:id="rId14"/>
          </p:cNvPr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771775" y="2565400"/>
            <a:ext cx="1655763" cy="1373188"/>
          </a:xfrm>
          <a:prstGeom prst="rect">
            <a:avLst/>
          </a:prstGeom>
          <a:noFill/>
        </p:spPr>
      </p:pic>
      <p:pic>
        <p:nvPicPr>
          <p:cNvPr id="10274" name="Picture 3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каранд.wav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8027988" y="63087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5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0"/>
                            </p:stCondLst>
                            <p:childTnLst>
                              <p:par>
                                <p:cTn id="90" presetID="7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89 -0.05046 L -0.22135 -0.05046 L -0.22135 -0.57014 L 0.18889 -0.57014 L 0.18889 -0.05046 Z " pathEditMode="relative" rAng="10800000" ptsTypes="FFFFF">
                                      <p:cBhvr>
                                        <p:cTn id="91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00" y="-2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4000"/>
                            </p:stCondLst>
                            <p:childTnLst>
                              <p:par>
                                <p:cTn id="9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3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3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7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7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5416 L -0.16875 0.22453 C -0.20469 0.26296 -0.25833 0.28495 -0.31389 0.28495 C -0.37778 0.28495 -0.42882 0.26296 -0.46476 0.22453 L -0.63542 0.05416 " pathEditMode="relative" rAng="0" ptsTypes="FffFF">
                                      <p:cBhvr>
                                        <p:cTn id="109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0" y="1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9500"/>
                            </p:stCondLst>
                            <p:childTnLst>
                              <p:par>
                                <p:cTn id="11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542 0.05416 L -0.46458 0.225 C -0.42865 0.26342 -0.375 0.28518 -0.31927 0.28518 C -0.25538 0.28518 -0.20451 0.26342 -0.16858 0.225 L 0.00243 0.05416 " pathEditMode="relative" rAng="0" ptsTypes="FffFF">
                                      <p:cBhvr>
                                        <p:cTn id="112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0" y="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1500"/>
                            </p:stCondLst>
                            <p:childTnLst>
                              <p:par>
                                <p:cTn id="11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5416 L -0.16892 0.225 C -0.20451 0.26342 -0.25816 0.28518 -0.31406 0.28518 C -0.37778 0.28518 -0.42882 0.26342 -0.46458 0.225 L -0.63542 0.05416 " pathEditMode="relative" rAng="0" ptsTypes="FffFF">
                                      <p:cBhvr>
                                        <p:cTn id="115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0" y="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3500"/>
                            </p:stCondLst>
                            <p:childTnLst>
                              <p:par>
                                <p:cTn id="117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542 0.05416 L -0.46458 0.22476 C -0.42865 0.26342 -0.375 0.28518 -0.31927 0.28518 C -0.25538 0.28518 -0.20451 0.26342 -0.16858 0.22476 L 0.00243 0.05416 " pathEditMode="relative" rAng="0" ptsTypes="FffFF">
                                      <p:cBhvr>
                                        <p:cTn id="118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0" y="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3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3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3500"/>
                            </p:stCondLst>
                            <p:childTnLst>
                              <p:par>
                                <p:cTn id="147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5500"/>
                            </p:stCondLst>
                            <p:childTnLst>
                              <p:par>
                                <p:cTn id="151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2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10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3585 -0.00555 " pathEditMode="relative" rAng="0" ptsTypes="AA">
                                      <p:cBhvr>
                                        <p:cTn id="184" dur="5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6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74"/>
                </p:tgtEl>
              </p:cMediaNode>
            </p:audio>
          </p:childTnLst>
        </p:cTn>
      </p:par>
    </p:tnLst>
    <p:bldLst>
      <p:bldP spid="10277" grpId="0" animBg="1"/>
      <p:bldP spid="10277" grpId="1" animBg="1"/>
      <p:bldP spid="1027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086724" cy="1857388"/>
          </a:xfrm>
        </p:spPr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2060"/>
                </a:solidFill>
              </a:rPr>
              <a:t>Образуйте от данных глаголов неопределённую форму.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929066"/>
            <a:ext cx="8472518" cy="1714512"/>
          </a:xfrm>
        </p:spPr>
        <p:txBody>
          <a:bodyPr/>
          <a:lstStyle/>
          <a:p>
            <a:pPr>
              <a:buNone/>
            </a:pPr>
            <a:r>
              <a:rPr lang="ru-RU" sz="4400" b="1" dirty="0" smtClean="0"/>
              <a:t>1 в. </a:t>
            </a:r>
            <a:r>
              <a:rPr lang="ru-RU" sz="4400" b="1" dirty="0" smtClean="0">
                <a:solidFill>
                  <a:srgbClr val="006600"/>
                </a:solidFill>
              </a:rPr>
              <a:t>Писал, рисовал, лечил.</a:t>
            </a:r>
          </a:p>
          <a:p>
            <a:pPr>
              <a:buNone/>
            </a:pPr>
            <a:r>
              <a:rPr lang="ru-RU" sz="4400" b="1" dirty="0" smtClean="0"/>
              <a:t>2 в. </a:t>
            </a:r>
            <a:r>
              <a:rPr lang="ru-RU" sz="4400" b="1" dirty="0" smtClean="0">
                <a:solidFill>
                  <a:srgbClr val="006600"/>
                </a:solidFill>
              </a:rPr>
              <a:t>Стоял, копал, ловил.</a:t>
            </a:r>
            <a:endParaRPr lang="ru-RU" sz="4400" b="1" dirty="0">
              <a:solidFill>
                <a:srgbClr val="0066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5D9BF3-96EF-41DC-BF2A-E0A0F7835EA2}" type="datetime1">
              <a:rPr lang="ru-RU" smtClean="0"/>
              <a:pPr>
                <a:defRPr/>
              </a:pPr>
              <a:t>23.06.2011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E6F07-981A-4B79-8402-32542724E43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4098" name="Picture 2" descr="C:\Users\Mr_Mamont\Desktop\7852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8848" y="3214687"/>
            <a:ext cx="2589432" cy="3212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6600"/>
                </a:solidFill>
              </a:rPr>
              <a:t>Работа по учебнику</a:t>
            </a:r>
            <a:endParaRPr lang="ru-RU" sz="4800" b="1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143248"/>
            <a:ext cx="5572164" cy="1785950"/>
          </a:xfrm>
        </p:spPr>
        <p:txBody>
          <a:bodyPr/>
          <a:lstStyle/>
          <a:p>
            <a:pPr>
              <a:buNone/>
            </a:pPr>
            <a:r>
              <a:rPr lang="ru-RU" sz="4400" b="1" dirty="0" smtClean="0">
                <a:solidFill>
                  <a:srgbClr val="002560"/>
                </a:solidFill>
              </a:rPr>
              <a:t>С.28-29, упр. 44</a:t>
            </a:r>
            <a:endParaRPr lang="ru-RU" sz="4400" b="1" dirty="0">
              <a:solidFill>
                <a:srgbClr val="00256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5D9BF3-96EF-41DC-BF2A-E0A0F7835EA2}" type="datetime1">
              <a:rPr lang="ru-RU" smtClean="0"/>
              <a:pPr>
                <a:defRPr/>
              </a:pPr>
              <a:t>23.06.2011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E6F07-981A-4B79-8402-32542724E43D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1026" name="Picture 2" descr="C:\Users\Mr_Mamont\Desktop\7852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786058"/>
            <a:ext cx="2648538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90" y="4786322"/>
            <a:ext cx="8786810" cy="1285884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006600"/>
                </a:solidFill>
              </a:rPr>
              <a:t>2 уровень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b="1" dirty="0" smtClean="0"/>
              <a:t>-Составьте предложения, подчеркните глаголы.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Лиса (жить) в норе. Машина (возить) груз.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001056" cy="392909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6600"/>
                </a:solidFill>
              </a:rPr>
              <a:t>1 уровень</a:t>
            </a:r>
          </a:p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-Вместо точек вставьте глаголы.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1 ряд. Лучше хорошо …, чем … хорошо.</a:t>
            </a:r>
          </a:p>
          <a:p>
            <a:pPr>
              <a:buNone/>
            </a:pPr>
            <a:r>
              <a:rPr lang="ru-RU" b="1" dirty="0" smtClean="0"/>
              <a:t>(поступал, говорил)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2 ряд. Умение … дороже золота. </a:t>
            </a:r>
            <a:r>
              <a:rPr lang="ru-RU" b="1" dirty="0" smtClean="0"/>
              <a:t>(работал)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3 ряд. Не стыдно …, когда нечего … . </a:t>
            </a:r>
            <a:r>
              <a:rPr lang="ru-RU" b="1" dirty="0" smtClean="0"/>
              <a:t>(молчал, сказал)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E6F07-981A-4B79-8402-32542724E43D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6148" name="Picture 4" descr="C:\Users\Mr_Mamont\Desktop\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785794"/>
            <a:ext cx="1804245" cy="135732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14298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560"/>
                </a:solidFill>
              </a:rPr>
              <a:t>Что узнали нового?</a:t>
            </a:r>
            <a:endParaRPr lang="ru-RU" b="1" dirty="0">
              <a:solidFill>
                <a:srgbClr val="0025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5D9BF3-96EF-41DC-BF2A-E0A0F7835EA2}" type="datetime1">
              <a:rPr lang="ru-RU" smtClean="0"/>
              <a:pPr>
                <a:defRPr/>
              </a:pPr>
              <a:t>23.06.2011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E6F07-981A-4B79-8402-32542724E43D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5122" name="Picture 2" descr="C:\Users\Mr_Mamont\Desktop\2504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3" y="2319338"/>
            <a:ext cx="4595388" cy="3140182"/>
          </a:xfrm>
          <a:prstGeom prst="rect">
            <a:avLst/>
          </a:prstGeom>
          <a:noFill/>
        </p:spPr>
      </p:pic>
      <p:pic>
        <p:nvPicPr>
          <p:cNvPr id="5123" name="Picture 3" descr="C:\Users\Mr_Mamont\Desktop\7852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000372"/>
            <a:ext cx="2265956" cy="281146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1071546"/>
            <a:ext cx="4857784" cy="250033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C00000"/>
                </a:solidFill>
              </a:rPr>
              <a:t>Задание на дом: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6600"/>
                </a:solidFill>
              </a:rPr>
              <a:t>с. 30, упр. 45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5D9BF3-96EF-41DC-BF2A-E0A0F7835EA2}" type="datetime1">
              <a:rPr lang="ru-RU" smtClean="0"/>
              <a:pPr>
                <a:defRPr/>
              </a:pPr>
              <a:t>23.06.2011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E6F07-981A-4B79-8402-32542724E43D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857620" y="1071546"/>
            <a:ext cx="5286380" cy="235745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Mr_Mamont\Desktop\6319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05" y="2428868"/>
            <a:ext cx="2501407" cy="371477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56" y="2285992"/>
            <a:ext cx="6286544" cy="1000132"/>
          </a:xfrm>
        </p:spPr>
        <p:txBody>
          <a:bodyPr/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Поиграй со мной!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2214578" cy="585791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пишет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учить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петь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наступил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читать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играть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летают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видеть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рисует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дружить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5D9BF3-96EF-41DC-BF2A-E0A0F7835EA2}" type="datetime1">
              <a:rPr lang="ru-RU" sz="1100" smtClean="0"/>
              <a:pPr>
                <a:defRPr/>
              </a:pPr>
              <a:t>23.06.2011</a:t>
            </a:fld>
            <a:endParaRPr lang="ru-RU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E6F07-981A-4B79-8402-32542724E43D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2050" name="Picture 2" descr="C:\Users\Mr_Mamont\Desktop\7852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3038" y="3884613"/>
            <a:ext cx="1906614" cy="236561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5757874" cy="2900370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rgbClr val="002560"/>
                </a:solidFill>
              </a:rPr>
              <a:t>Если ты его отточишь,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560"/>
                </a:solidFill>
              </a:rPr>
              <a:t>Нарисуешь всё, что хочешь!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560"/>
                </a:solidFill>
              </a:rPr>
              <a:t>Солнце, море, горы, пляж –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560"/>
                </a:solidFill>
              </a:rPr>
              <a:t>Кто же это?</a:t>
            </a:r>
            <a:endParaRPr lang="ru-RU" sz="3600" b="1" dirty="0">
              <a:solidFill>
                <a:srgbClr val="00256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5D9BF3-96EF-41DC-BF2A-E0A0F7835EA2}" type="datetime1">
              <a:rPr lang="ru-RU" smtClean="0"/>
              <a:pPr>
                <a:defRPr/>
              </a:pPr>
              <a:t>23.06.2011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E6F07-981A-4B79-8402-32542724E43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4100" name="Picture 4" descr="C:\Users\Mr_Mamont\Desktop\7852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2875" y="2500306"/>
            <a:ext cx="3101469" cy="3848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6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7892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29250" y="5214938"/>
            <a:ext cx="31670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5E917D-9449-4315-A681-B691CB4FB27A}" type="datetime1">
              <a:rPr lang="ru-RU" smtClean="0"/>
              <a:pPr>
                <a:defRPr/>
              </a:pPr>
              <a:t>23.06.2011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63FB2-EA68-48E0-97EA-F3D2736667D4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132856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Использован материал книг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779187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Русский </a:t>
            </a:r>
            <a:r>
              <a:rPr lang="ru-RU" dirty="0"/>
              <a:t>язык. </a:t>
            </a:r>
            <a:r>
              <a:rPr lang="en-US" dirty="0" smtClean="0"/>
              <a:t>2</a:t>
            </a:r>
            <a:r>
              <a:rPr lang="ru-RU" dirty="0" smtClean="0"/>
              <a:t> </a:t>
            </a:r>
            <a:r>
              <a:rPr lang="ru-RU" dirty="0" err="1"/>
              <a:t>кл</a:t>
            </a:r>
            <a:r>
              <a:rPr lang="ru-RU" dirty="0"/>
              <a:t> Л.М. </a:t>
            </a:r>
            <a:r>
              <a:rPr lang="ru-RU" dirty="0" err="1"/>
              <a:t>Зеленина,Т</a:t>
            </a:r>
            <a:r>
              <a:rPr lang="ru-RU" dirty="0"/>
              <a:t>. Е. Хохлова. Москва </a:t>
            </a:r>
          </a:p>
          <a:p>
            <a:r>
              <a:rPr lang="ru-RU" dirty="0" smtClean="0"/>
              <a:t>«-</a:t>
            </a:r>
            <a:r>
              <a:rPr lang="ru-RU" dirty="0"/>
              <a:t>Просвещение» 2009 в 2 частях</a:t>
            </a:r>
          </a:p>
          <a:p>
            <a:r>
              <a:rPr lang="ru-RU" dirty="0" smtClean="0"/>
              <a:t>Русский </a:t>
            </a:r>
            <a:r>
              <a:rPr lang="ru-RU" dirty="0"/>
              <a:t>язык. Комментарии к урокам. </a:t>
            </a:r>
            <a:r>
              <a:rPr lang="en-US" dirty="0" smtClean="0"/>
              <a:t>2 </a:t>
            </a:r>
            <a:r>
              <a:rPr lang="ru-RU" dirty="0" err="1" smtClean="0"/>
              <a:t>кл</a:t>
            </a:r>
            <a:r>
              <a:rPr lang="ru-RU" dirty="0"/>
              <a:t>. 2009</a:t>
            </a:r>
          </a:p>
          <a:p>
            <a:r>
              <a:rPr lang="ru-RU" dirty="0"/>
              <a:t>Дидактический материал </a:t>
            </a:r>
            <a:r>
              <a:rPr lang="en-US" dirty="0" smtClean="0"/>
              <a:t>2</a:t>
            </a:r>
            <a:r>
              <a:rPr lang="ru-RU" dirty="0" smtClean="0"/>
              <a:t> </a:t>
            </a:r>
            <a:r>
              <a:rPr lang="ru-RU" dirty="0" err="1"/>
              <a:t>кл</a:t>
            </a:r>
            <a:r>
              <a:rPr lang="ru-RU" dirty="0"/>
              <a:t>. Л. М. Зеленина, Т. Е. Хохлова </a:t>
            </a:r>
            <a:r>
              <a:rPr lang="ru-RU" dirty="0" smtClean="0"/>
              <a:t>2010</a:t>
            </a:r>
            <a:endParaRPr lang="en-US" dirty="0" smtClean="0"/>
          </a:p>
          <a:p>
            <a:r>
              <a:rPr lang="ru-RU" dirty="0"/>
              <a:t>Ф</a:t>
            </a:r>
            <a:r>
              <a:rPr lang="ru-RU" dirty="0" smtClean="0"/>
              <a:t>изкультминутка – презентация Галкиной.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232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5E917D-9449-4315-A681-B691CB4FB27A}" type="datetime1">
              <a:rPr lang="ru-RU" smtClean="0"/>
              <a:pPr>
                <a:defRPr/>
              </a:pPr>
              <a:t>23.06.2011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63FB2-EA68-48E0-97EA-F3D2736667D4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27584" y="2308230"/>
            <a:ext cx="50615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Автор презентации: </a:t>
            </a:r>
          </a:p>
          <a:p>
            <a:r>
              <a:rPr lang="ru-RU" dirty="0" smtClean="0"/>
              <a:t>учитель начальных классов</a:t>
            </a:r>
            <a:r>
              <a:rPr lang="en-US" dirty="0" smtClean="0"/>
              <a:t> </a:t>
            </a:r>
            <a:r>
              <a:rPr lang="ru-RU" dirty="0" smtClean="0"/>
              <a:t>МОУ «СОШ №1»</a:t>
            </a:r>
          </a:p>
          <a:p>
            <a:r>
              <a:rPr lang="ru-RU" dirty="0" err="1"/>
              <a:t>г</a:t>
            </a:r>
            <a:r>
              <a:rPr lang="ru-RU" dirty="0" err="1" smtClean="0"/>
              <a:t>.Валуйки</a:t>
            </a:r>
            <a:r>
              <a:rPr lang="ru-RU" dirty="0" smtClean="0"/>
              <a:t>  Белгородской области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Григоревская</a:t>
            </a:r>
            <a:r>
              <a:rPr lang="ru-RU" dirty="0" smtClean="0"/>
              <a:t> Г.Д.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040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</a:rPr>
              <a:t>Проверка домашнего задания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5D9BF3-96EF-41DC-BF2A-E0A0F7835EA2}" type="datetime1">
              <a:rPr lang="ru-RU" smtClean="0"/>
              <a:pPr>
                <a:defRPr/>
              </a:pPr>
              <a:t>23.06.2011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E6F07-981A-4B79-8402-32542724E43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6" name="Picture 5" descr="post-44042-125840617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39586"/>
            <a:ext cx="4286280" cy="393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Mr_Mamont\Desktop\7852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4214818"/>
            <a:ext cx="1546892" cy="191929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7972452" cy="868346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ПРОВЕРЬ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357158" y="2285992"/>
            <a:ext cx="8329642" cy="392909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Что сделал? </a:t>
            </a:r>
            <a:r>
              <a:rPr lang="ru-RU" dirty="0" smtClean="0">
                <a:solidFill>
                  <a:srgbClr val="FF0000"/>
                </a:solidFill>
              </a:rPr>
              <a:t>– наступил, уселся.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Что сделали? </a:t>
            </a:r>
            <a:r>
              <a:rPr lang="ru-RU" dirty="0" smtClean="0">
                <a:solidFill>
                  <a:srgbClr val="FF0000"/>
                </a:solidFill>
              </a:rPr>
              <a:t>– легли, почернели, заснули,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завертелись.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6600"/>
                </a:solidFill>
              </a:rPr>
              <a:t>    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6600"/>
                </a:solidFill>
              </a:rPr>
              <a:t>         Действия одного или многих предметов называет каждое слово?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50A98AA-1D74-4894-B611-C14295098E3F}" type="datetime1">
              <a:rPr lang="ru-RU"/>
              <a:pPr>
                <a:defRPr/>
              </a:pPr>
              <a:t>23.06.2011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3DD07-A8EB-4474-8D35-40A269AEDF3A}" type="slidenum">
              <a:rPr lang="ru-RU"/>
              <a:pPr>
                <a:defRPr/>
              </a:pPr>
              <a:t>4</a:t>
            </a:fld>
            <a:endParaRPr lang="ru-RU"/>
          </a:p>
        </p:txBody>
      </p:sp>
      <p:pic>
        <p:nvPicPr>
          <p:cNvPr id="2050" name="Picture 2" descr="C:\Users\Mr_Mamont\Desktop\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1357298"/>
            <a:ext cx="1643074" cy="147256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Интересная часть речи</a:t>
            </a:r>
          </a:p>
          <a:p>
            <a:pPr>
              <a:buNone/>
            </a:pPr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В русском языке живет:</a:t>
            </a:r>
          </a:p>
          <a:p>
            <a:pPr>
              <a:buNone/>
            </a:pPr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Кто что делает, расскажет;</a:t>
            </a:r>
          </a:p>
          <a:p>
            <a:pPr>
              <a:buNone/>
            </a:pPr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Чертит, пишет иль поет.</a:t>
            </a:r>
          </a:p>
          <a:p>
            <a:pPr>
              <a:buNone/>
            </a:pPr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Может плакать и смеяться,</a:t>
            </a:r>
          </a:p>
          <a:p>
            <a:pPr>
              <a:buNone/>
            </a:pPr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Или забивает гол.</a:t>
            </a:r>
          </a:p>
          <a:p>
            <a:pPr>
              <a:buNone/>
            </a:pPr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Начинает удивляться –</a:t>
            </a:r>
          </a:p>
          <a:p>
            <a:pPr>
              <a:buNone/>
            </a:pPr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Растолкует всё…Кто? </a:t>
            </a:r>
          </a:p>
          <a:p>
            <a:pPr>
              <a:buNone/>
            </a:pPr>
            <a:r>
              <a:rPr lang="ru-RU" b="1" dirty="0" smtClean="0">
                <a:solidFill>
                  <a:srgbClr val="16165D"/>
                </a:solidFill>
                <a:latin typeface="+mj-lt"/>
              </a:rPr>
              <a:t> </a:t>
            </a:r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  <a:t>Глагол.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5D9BF3-96EF-41DC-BF2A-E0A0F7835EA2}" type="datetime1">
              <a:rPr lang="ru-RU" smtClean="0"/>
              <a:pPr>
                <a:defRPr/>
              </a:pPr>
              <a:t>23.06.2011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E6F07-981A-4B79-8402-32542724E43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6" name="Picture 4" descr="книг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9450" y="4143375"/>
            <a:ext cx="3384550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5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714620"/>
            <a:ext cx="9144000" cy="2286016"/>
          </a:xfrm>
        </p:spPr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Что такое глагол?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Что обозначают  глаголы?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На какие вопросы отвечают глаголы?</a:t>
            </a:r>
            <a:endParaRPr lang="ru-RU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5D9BF3-96EF-41DC-BF2A-E0A0F7835EA2}" type="datetime1">
              <a:rPr lang="ru-RU" smtClean="0"/>
              <a:pPr>
                <a:defRPr/>
              </a:pPr>
              <a:t>23.06.2011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E6F07-981A-4B79-8402-32542724E43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7072362" cy="1143008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6600"/>
                </a:solidFill>
              </a:rPr>
              <a:t>Чистописание</a:t>
            </a:r>
            <a:endParaRPr lang="ru-RU" sz="5400" b="1" dirty="0">
              <a:solidFill>
                <a:srgbClr val="0066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5D9BF3-96EF-41DC-BF2A-E0A0F7835EA2}" type="datetime1">
              <a:rPr lang="ru-RU" smtClean="0"/>
              <a:pPr>
                <a:defRPr/>
              </a:pPr>
              <a:t>23.06.2011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E6F07-981A-4B79-8402-32542724E43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6146" name="Picture 2" descr="C:\Users\Mr_Mamont\Desktop\7852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071810"/>
            <a:ext cx="2640853" cy="3276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7215238" cy="714380"/>
          </a:xfrm>
        </p:spPr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</a:rPr>
              <a:t>Словарная работа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5D9BF3-96EF-41DC-BF2A-E0A0F7835EA2}" type="datetime1">
              <a:rPr lang="ru-RU" smtClean="0"/>
              <a:pPr>
                <a:defRPr/>
              </a:pPr>
              <a:t>23.06.2011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E6F07-981A-4B79-8402-32542724E43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6" name="Рисунок 5" descr="1864200-we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1428736"/>
            <a:ext cx="3036565" cy="5076000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5D9BF3-96EF-41DC-BF2A-E0A0F7835EA2}" type="datetime1">
              <a:rPr lang="ru-RU" smtClean="0"/>
              <a:pPr>
                <a:defRPr/>
              </a:pPr>
              <a:t>23.06.2011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E6F07-981A-4B79-8402-32542724E43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8194" name="Picture 2" descr="C:\Users\Mr_Mamont\Desktop\7852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050" y="1484312"/>
            <a:ext cx="2603744" cy="3230571"/>
          </a:xfrm>
          <a:prstGeom prst="rect">
            <a:avLst/>
          </a:prstGeom>
          <a:noFill/>
        </p:spPr>
      </p:pic>
      <p:pic>
        <p:nvPicPr>
          <p:cNvPr id="8195" name="Picture 3" descr="C:\Users\Mr_Mamont\Desktop\7685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066" y="2300288"/>
            <a:ext cx="2557472" cy="2557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тература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Литература 2</Template>
  <TotalTime>754</TotalTime>
  <Words>421</Words>
  <Application>Microsoft Office PowerPoint</Application>
  <PresentationFormat>Экран (4:3)</PresentationFormat>
  <Paragraphs>121</Paragraphs>
  <Slides>22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Литература 2</vt:lpstr>
      <vt:lpstr>РУССКИЙ ЯЗЫК</vt:lpstr>
      <vt:lpstr>Презентация PowerPoint</vt:lpstr>
      <vt:lpstr>Проверка домашнего задания</vt:lpstr>
      <vt:lpstr>ПРОВЕРЬ</vt:lpstr>
      <vt:lpstr>Презентация PowerPoint</vt:lpstr>
      <vt:lpstr>Презентация PowerPoint</vt:lpstr>
      <vt:lpstr>Чистописание</vt:lpstr>
      <vt:lpstr>Словарная работа</vt:lpstr>
      <vt:lpstr>Презентация PowerPoint</vt:lpstr>
      <vt:lpstr>Презентация PowerPoint</vt:lpstr>
      <vt:lpstr>Глагол имеет начальную форму, её ещё     называют неопределённой формой.</vt:lpstr>
      <vt:lpstr>Из группы слов выпишите только глаголы в неопределённой форме.</vt:lpstr>
      <vt:lpstr>Презентация PowerPoint</vt:lpstr>
      <vt:lpstr> Образуйте от данных глаголов неопределённую форму.</vt:lpstr>
      <vt:lpstr>Работа по учебнику</vt:lpstr>
      <vt:lpstr>2 уровень -Составьте предложения, подчеркните глаголы. Лиса (жить) в норе. Машина (возить) груз.</vt:lpstr>
      <vt:lpstr>Что узнали нового?</vt:lpstr>
      <vt:lpstr>Задание на дом:  с. 30, упр. 45 </vt:lpstr>
      <vt:lpstr>Поиграй со мной!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dc:creator>Mr_Mamont</dc:creator>
  <dc:description>http://aida.ucoz.ru</dc:description>
  <cp:lastModifiedBy>Mr. Mamont</cp:lastModifiedBy>
  <cp:revision>53</cp:revision>
  <dcterms:created xsi:type="dcterms:W3CDTF">2011-02-05T10:34:12Z</dcterms:created>
  <dcterms:modified xsi:type="dcterms:W3CDTF">2011-06-23T16:35:22Z</dcterms:modified>
  <cp:category>шаблоны к Powerpoint</cp:category>
</cp:coreProperties>
</file>