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94F3A8-C1FE-490E-B46A-1D2D77CDDBF5}" type="datetimeFigureOut">
              <a:rPr lang="ru-RU" smtClean="0"/>
              <a:t>11.12.2010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DC43DD-A66E-483C-8C65-7E9F2D702A3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DC43DD-A66E-483C-8C65-7E9F2D702A37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A108F-CF62-4892-884D-FB293E294AEB}" type="datetimeFigureOut">
              <a:rPr lang="ru-RU" smtClean="0"/>
              <a:pPr/>
              <a:t>11.12.2010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97D80-BECD-4FE4-8759-5C5A7A4149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A108F-CF62-4892-884D-FB293E294AEB}" type="datetimeFigureOut">
              <a:rPr lang="ru-RU" smtClean="0"/>
              <a:pPr/>
              <a:t>11.12.2010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97D80-BECD-4FE4-8759-5C5A7A4149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A108F-CF62-4892-884D-FB293E294AEB}" type="datetimeFigureOut">
              <a:rPr lang="ru-RU" smtClean="0"/>
              <a:pPr/>
              <a:t>11.12.2010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97D80-BECD-4FE4-8759-5C5A7A4149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A108F-CF62-4892-884D-FB293E294AEB}" type="datetimeFigureOut">
              <a:rPr lang="ru-RU" smtClean="0"/>
              <a:pPr/>
              <a:t>11.12.2010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97D80-BECD-4FE4-8759-5C5A7A4149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A108F-CF62-4892-884D-FB293E294AEB}" type="datetimeFigureOut">
              <a:rPr lang="ru-RU" smtClean="0"/>
              <a:pPr/>
              <a:t>11.12.2010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97D80-BECD-4FE4-8759-5C5A7A4149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A108F-CF62-4892-884D-FB293E294AEB}" type="datetimeFigureOut">
              <a:rPr lang="ru-RU" smtClean="0"/>
              <a:pPr/>
              <a:t>11.12.2010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97D80-BECD-4FE4-8759-5C5A7A4149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A108F-CF62-4892-884D-FB293E294AEB}" type="datetimeFigureOut">
              <a:rPr lang="ru-RU" smtClean="0"/>
              <a:pPr/>
              <a:t>11.12.2010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97D80-BECD-4FE4-8759-5C5A7A4149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A108F-CF62-4892-884D-FB293E294AEB}" type="datetimeFigureOut">
              <a:rPr lang="ru-RU" smtClean="0"/>
              <a:pPr/>
              <a:t>11.12.2010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97D80-BECD-4FE4-8759-5C5A7A4149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A108F-CF62-4892-884D-FB293E294AEB}" type="datetimeFigureOut">
              <a:rPr lang="ru-RU" smtClean="0"/>
              <a:pPr/>
              <a:t>11.12.2010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97D80-BECD-4FE4-8759-5C5A7A4149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A108F-CF62-4892-884D-FB293E294AEB}" type="datetimeFigureOut">
              <a:rPr lang="ru-RU" smtClean="0"/>
              <a:pPr/>
              <a:t>11.12.2010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97D80-BECD-4FE4-8759-5C5A7A4149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A108F-CF62-4892-884D-FB293E294AEB}" type="datetimeFigureOut">
              <a:rPr lang="ru-RU" smtClean="0"/>
              <a:pPr/>
              <a:t>11.12.2010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97D80-BECD-4FE4-8759-5C5A7A4149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A108F-CF62-4892-884D-FB293E294AEB}" type="datetimeFigureOut">
              <a:rPr lang="ru-RU" smtClean="0"/>
              <a:pPr/>
              <a:t>11.12.2010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97D80-BECD-4FE4-8759-5C5A7A41499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gif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792087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МОУ «Основная общеобразовательная школа </a:t>
            </a:r>
            <a:r>
              <a:rPr lang="ru-RU" sz="2000" b="1" dirty="0" err="1" smtClean="0">
                <a:solidFill>
                  <a:srgbClr val="002060"/>
                </a:solidFill>
              </a:rPr>
              <a:t>с.Савельевка</a:t>
            </a:r>
            <a:r>
              <a:rPr lang="ru-RU" sz="2000" b="1" dirty="0" smtClean="0">
                <a:solidFill>
                  <a:srgbClr val="002060"/>
                </a:solidFill>
              </a:rPr>
              <a:t/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err="1" smtClean="0">
                <a:solidFill>
                  <a:srgbClr val="002060"/>
                </a:solidFill>
              </a:rPr>
              <a:t>Краснопартизанского</a:t>
            </a:r>
            <a:r>
              <a:rPr lang="ru-RU" sz="2000" b="1" dirty="0" smtClean="0">
                <a:solidFill>
                  <a:srgbClr val="002060"/>
                </a:solidFill>
              </a:rPr>
              <a:t> района Саратовской области»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484784"/>
            <a:ext cx="8136904" cy="5040560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Урок обучения грамоте и письму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 в 1 классе на тему 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«Знакомство с буквой Ш (</a:t>
            </a:r>
            <a:r>
              <a:rPr lang="ru-RU" b="1" dirty="0" err="1" smtClean="0">
                <a:solidFill>
                  <a:srgbClr val="C00000"/>
                </a:solidFill>
              </a:rPr>
              <a:t>ш</a:t>
            </a:r>
            <a:r>
              <a:rPr lang="ru-RU" b="1" dirty="0" smtClean="0">
                <a:solidFill>
                  <a:srgbClr val="C00000"/>
                </a:solidFill>
              </a:rPr>
              <a:t>).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Письмо заглавной и строчной буквы Ш (</a:t>
            </a:r>
            <a:r>
              <a:rPr lang="ru-RU" b="1" dirty="0" err="1" smtClean="0">
                <a:solidFill>
                  <a:srgbClr val="C00000"/>
                </a:solidFill>
              </a:rPr>
              <a:t>ш</a:t>
            </a:r>
            <a:r>
              <a:rPr lang="ru-RU" b="1" dirty="0" smtClean="0">
                <a:solidFill>
                  <a:srgbClr val="C00000"/>
                </a:solidFill>
              </a:rPr>
              <a:t>)»</a:t>
            </a:r>
          </a:p>
          <a:p>
            <a:endParaRPr lang="ru-RU" sz="1800" b="1" dirty="0" smtClean="0">
              <a:solidFill>
                <a:schemeClr val="tx1"/>
              </a:solidFill>
            </a:endParaRPr>
          </a:p>
          <a:p>
            <a:endParaRPr lang="ru-RU" sz="1800" b="1" dirty="0">
              <a:solidFill>
                <a:schemeClr val="tx1"/>
              </a:solidFill>
            </a:endParaRPr>
          </a:p>
          <a:p>
            <a:r>
              <a:rPr lang="ru-RU" sz="1800" b="1" dirty="0" smtClean="0">
                <a:solidFill>
                  <a:srgbClr val="002060"/>
                </a:solidFill>
              </a:rPr>
              <a:t>                                                                       Урок провела учитель начальных классов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                                                                 первой квалификационной категории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                                                                     МОУ «ООШ </a:t>
            </a:r>
            <a:r>
              <a:rPr lang="ru-RU" sz="1800" b="1" dirty="0" err="1" smtClean="0">
                <a:solidFill>
                  <a:srgbClr val="002060"/>
                </a:solidFill>
              </a:rPr>
              <a:t>с.Савельевка</a:t>
            </a:r>
            <a:r>
              <a:rPr lang="ru-RU" sz="1800" b="1" dirty="0" smtClean="0">
                <a:solidFill>
                  <a:srgbClr val="002060"/>
                </a:solidFill>
              </a:rPr>
              <a:t>»</a:t>
            </a:r>
            <a:r>
              <a:rPr lang="ru-RU" sz="1800" b="1" dirty="0" smtClean="0">
                <a:solidFill>
                  <a:srgbClr val="002060"/>
                </a:solidFill>
              </a:rPr>
              <a:t>  </a:t>
            </a:r>
            <a:r>
              <a:rPr lang="ru-RU" sz="1800" b="1" dirty="0" smtClean="0">
                <a:solidFill>
                  <a:srgbClr val="002060"/>
                </a:solidFill>
              </a:rPr>
              <a:t>Березина С.Н.</a:t>
            </a:r>
          </a:p>
          <a:p>
            <a:endParaRPr lang="ru-RU" sz="1800" b="1" dirty="0">
              <a:solidFill>
                <a:srgbClr val="002060"/>
              </a:solidFill>
            </a:endParaRPr>
          </a:p>
          <a:p>
            <a:endParaRPr lang="ru-RU" sz="1800" b="1" dirty="0" smtClean="0">
              <a:solidFill>
                <a:srgbClr val="002060"/>
              </a:solidFill>
            </a:endParaRPr>
          </a:p>
          <a:p>
            <a:endParaRPr lang="ru-RU" sz="1800" b="1" dirty="0">
              <a:solidFill>
                <a:srgbClr val="002060"/>
              </a:solidFill>
            </a:endParaRPr>
          </a:p>
          <a:p>
            <a:r>
              <a:rPr lang="ru-RU" sz="1800" b="1" dirty="0" smtClean="0">
                <a:solidFill>
                  <a:srgbClr val="002060"/>
                </a:solidFill>
              </a:rPr>
              <a:t>Декабрь 2010г.</a:t>
            </a:r>
            <a:endParaRPr lang="ru-RU" sz="1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3672408"/>
          </a:xfrm>
        </p:spPr>
        <p:txBody>
          <a:bodyPr>
            <a:noAutofit/>
          </a:bodyPr>
          <a:lstStyle/>
          <a:p>
            <a:pPr algn="l"/>
            <a:r>
              <a:rPr lang="ru-RU" sz="4000" b="1" dirty="0" smtClean="0">
                <a:solidFill>
                  <a:srgbClr val="7030A0"/>
                </a:solidFill>
              </a:rPr>
              <a:t>Посмотрите-ка на нас!</a:t>
            </a:r>
            <a:br>
              <a:rPr lang="ru-RU" sz="4000" b="1" dirty="0" smtClean="0">
                <a:solidFill>
                  <a:srgbClr val="7030A0"/>
                </a:solidFill>
              </a:rPr>
            </a:br>
            <a:r>
              <a:rPr lang="ru-RU" sz="4000" b="1" dirty="0" smtClean="0">
                <a:solidFill>
                  <a:srgbClr val="7030A0"/>
                </a:solidFill>
              </a:rPr>
              <a:t>Вот какой хороший класс!</a:t>
            </a:r>
            <a:br>
              <a:rPr lang="ru-RU" sz="4000" b="1" dirty="0" smtClean="0">
                <a:solidFill>
                  <a:srgbClr val="7030A0"/>
                </a:solidFill>
              </a:rPr>
            </a:br>
            <a:r>
              <a:rPr lang="ru-RU" sz="4000" b="1" dirty="0" smtClean="0">
                <a:solidFill>
                  <a:srgbClr val="7030A0"/>
                </a:solidFill>
              </a:rPr>
              <a:t>Приготовились учиться,</a:t>
            </a:r>
            <a:br>
              <a:rPr lang="ru-RU" sz="4000" b="1" dirty="0" smtClean="0">
                <a:solidFill>
                  <a:srgbClr val="7030A0"/>
                </a:solidFill>
              </a:rPr>
            </a:br>
            <a:r>
              <a:rPr lang="ru-RU" sz="4000" b="1" dirty="0" smtClean="0">
                <a:solidFill>
                  <a:srgbClr val="7030A0"/>
                </a:solidFill>
              </a:rPr>
              <a:t>Ни минутки не лениться!</a:t>
            </a:r>
            <a:br>
              <a:rPr lang="ru-RU" sz="4000" b="1" dirty="0" smtClean="0">
                <a:solidFill>
                  <a:srgbClr val="7030A0"/>
                </a:solidFill>
              </a:rPr>
            </a:br>
            <a:r>
              <a:rPr lang="ru-RU" sz="4000" b="1" dirty="0" smtClean="0">
                <a:solidFill>
                  <a:srgbClr val="7030A0"/>
                </a:solidFill>
              </a:rPr>
              <a:t>Не стучать, не отвлекаться,</a:t>
            </a:r>
            <a:br>
              <a:rPr lang="ru-RU" sz="4000" b="1" dirty="0" smtClean="0">
                <a:solidFill>
                  <a:srgbClr val="7030A0"/>
                </a:solidFill>
              </a:rPr>
            </a:br>
            <a:r>
              <a:rPr lang="ru-RU" sz="4000" b="1" dirty="0" smtClean="0">
                <a:solidFill>
                  <a:srgbClr val="7030A0"/>
                </a:solidFill>
              </a:rPr>
              <a:t>А стараться и стараться!</a:t>
            </a:r>
            <a:endParaRPr lang="ru-RU" sz="4000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4437112"/>
            <a:ext cx="7920880" cy="1944216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32657"/>
            <a:ext cx="8064896" cy="2520279"/>
          </a:xfrm>
        </p:spPr>
        <p:txBody>
          <a:bodyPr>
            <a:normAutofit/>
          </a:bodyPr>
          <a:lstStyle/>
          <a:p>
            <a:r>
              <a:rPr lang="ru-RU" sz="14000" dirty="0" smtClean="0">
                <a:solidFill>
                  <a:srgbClr val="002060"/>
                </a:solidFill>
              </a:rPr>
              <a:t>Ш (</a:t>
            </a:r>
            <a:r>
              <a:rPr lang="ru-RU" sz="14000" dirty="0" err="1" smtClean="0">
                <a:solidFill>
                  <a:srgbClr val="002060"/>
                </a:solidFill>
              </a:rPr>
              <a:t>ш</a:t>
            </a:r>
            <a:r>
              <a:rPr lang="ru-RU" sz="14000" dirty="0" smtClean="0">
                <a:solidFill>
                  <a:srgbClr val="002060"/>
                </a:solidFill>
              </a:rPr>
              <a:t>)</a:t>
            </a:r>
            <a:endParaRPr lang="ru-RU" sz="140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3356992"/>
            <a:ext cx="5256584" cy="280831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G:\картинки\Картинки\pic_2005-10-26_07182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2780928"/>
            <a:ext cx="6840760" cy="50405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3195786"/>
          </a:xfrm>
        </p:spPr>
        <p:txBody>
          <a:bodyPr>
            <a:normAutofit/>
          </a:bodyPr>
          <a:lstStyle/>
          <a:p>
            <a:pPr algn="r"/>
            <a:endParaRPr lang="ru-RU" sz="6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36296" y="4437112"/>
            <a:ext cx="432048" cy="115212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Goose 1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2420888"/>
            <a:ext cx="2592288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Green Tree Boa 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692696"/>
            <a:ext cx="5256584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Frog 3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4077072"/>
            <a:ext cx="2952328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Mouse 1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2636912"/>
            <a:ext cx="4248472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Bear with Honey 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476672"/>
            <a:ext cx="3240360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 descr="G:\картинки\Анимашки\солнышко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11760" y="1196752"/>
            <a:ext cx="714375" cy="714375"/>
          </a:xfrm>
          <a:prstGeom prst="rect">
            <a:avLst/>
          </a:prstGeom>
          <a:noFill/>
        </p:spPr>
      </p:pic>
      <p:pic>
        <p:nvPicPr>
          <p:cNvPr id="4100" name="Picture 4" descr="G:\картинки\Анимашки\солнышко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-675456"/>
            <a:ext cx="3744416" cy="37444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556792"/>
            <a:ext cx="8435280" cy="5040560"/>
          </a:xfrm>
        </p:spPr>
        <p:txBody>
          <a:bodyPr>
            <a:normAutofit fontScale="90000"/>
          </a:bodyPr>
          <a:lstStyle/>
          <a:p>
            <a:r>
              <a:rPr lang="ru-RU" sz="9600" b="1" dirty="0" smtClean="0"/>
              <a:t>Ж</a:t>
            </a:r>
            <a:r>
              <a:rPr lang="ru-RU" sz="9600" b="1" dirty="0" smtClean="0">
                <a:solidFill>
                  <a:srgbClr val="FF0000"/>
                </a:solidFill>
              </a:rPr>
              <a:t>И</a:t>
            </a:r>
            <a:r>
              <a:rPr lang="ru-RU" sz="9600" b="1" dirty="0" smtClean="0"/>
              <a:t> </a:t>
            </a:r>
            <a:r>
              <a:rPr lang="ru-RU" sz="6000" b="1" dirty="0" smtClean="0"/>
              <a:t>пиши с буквой </a:t>
            </a:r>
            <a:r>
              <a:rPr lang="ru-RU" sz="10700" b="1" dirty="0" smtClean="0">
                <a:solidFill>
                  <a:srgbClr val="FF0000"/>
                </a:solidFill>
              </a:rPr>
              <a:t>И</a:t>
            </a:r>
            <a:br>
              <a:rPr lang="ru-RU" sz="10700" b="1" dirty="0" smtClean="0">
                <a:solidFill>
                  <a:srgbClr val="FF0000"/>
                </a:solidFill>
              </a:rPr>
            </a:br>
            <a:r>
              <a:rPr lang="ru-RU" sz="6000" b="1" dirty="0" smtClean="0"/>
              <a:t/>
            </a:r>
            <a:br>
              <a:rPr lang="ru-RU" sz="6000" b="1" dirty="0" smtClean="0"/>
            </a:br>
            <a:r>
              <a:rPr lang="ru-RU" sz="6000" b="1" dirty="0" smtClean="0">
                <a:solidFill>
                  <a:srgbClr val="FF0000"/>
                </a:solidFill>
              </a:rPr>
              <a:t>ЗАПОМНИ</a:t>
            </a:r>
            <a:br>
              <a:rPr lang="ru-RU" sz="6000" b="1" dirty="0" smtClean="0">
                <a:solidFill>
                  <a:srgbClr val="FF0000"/>
                </a:solidFill>
              </a:rPr>
            </a:br>
            <a:r>
              <a:rPr lang="ru-RU" sz="6000" b="1" dirty="0" smtClean="0"/>
              <a:t/>
            </a:r>
            <a:br>
              <a:rPr lang="ru-RU" sz="6000" b="1" dirty="0" smtClean="0"/>
            </a:br>
            <a:r>
              <a:rPr lang="ru-RU" sz="9600" b="1" dirty="0" smtClean="0"/>
              <a:t>Ш</a:t>
            </a:r>
            <a:r>
              <a:rPr lang="ru-RU" sz="9600" b="1" dirty="0" smtClean="0">
                <a:solidFill>
                  <a:srgbClr val="FF0000"/>
                </a:solidFill>
              </a:rPr>
              <a:t>И</a:t>
            </a:r>
            <a:r>
              <a:rPr lang="ru-RU" sz="9600" b="1" dirty="0" smtClean="0"/>
              <a:t> </a:t>
            </a:r>
            <a:r>
              <a:rPr lang="ru-RU" sz="6000" b="1" dirty="0" smtClean="0"/>
              <a:t>пиши с буквой </a:t>
            </a:r>
            <a:r>
              <a:rPr lang="ru-RU" sz="10700" b="1" dirty="0" smtClean="0">
                <a:solidFill>
                  <a:srgbClr val="FF0000"/>
                </a:solidFill>
              </a:rPr>
              <a:t>И</a:t>
            </a:r>
            <a:r>
              <a:rPr lang="ru-RU" sz="6000" b="1" dirty="0" smtClean="0">
                <a:solidFill>
                  <a:srgbClr val="FF0000"/>
                </a:solidFill>
              </a:rPr>
              <a:t/>
            </a:r>
            <a:br>
              <a:rPr lang="ru-RU" sz="6000" b="1" dirty="0" smtClean="0">
                <a:solidFill>
                  <a:srgbClr val="FF0000"/>
                </a:solidFill>
              </a:rPr>
            </a:br>
            <a:r>
              <a:rPr lang="ru-RU" sz="6000" b="1" dirty="0" smtClean="0"/>
              <a:t/>
            </a:r>
            <a:br>
              <a:rPr lang="ru-RU" sz="6000" b="1" dirty="0" smtClean="0"/>
            </a:br>
            <a:endParaRPr lang="ru-RU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G:\картинки блестяшки\opr00YEO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04664"/>
            <a:ext cx="4229100" cy="2533650"/>
          </a:xfrm>
          <a:prstGeom prst="rect">
            <a:avLst/>
          </a:prstGeom>
          <a:noFill/>
        </p:spPr>
      </p:pic>
      <p:pic>
        <p:nvPicPr>
          <p:cNvPr id="1027" name="Picture 3" descr="G:\картинки блестяшки\opr00YEY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348880"/>
            <a:ext cx="5544616" cy="4032448"/>
          </a:xfrm>
          <a:prstGeom prst="rect">
            <a:avLst/>
          </a:prstGeom>
          <a:noFill/>
        </p:spPr>
      </p:pic>
      <p:pic>
        <p:nvPicPr>
          <p:cNvPr id="1028" name="Picture 4" descr="G:\картинки\транспорт\vaz212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4077072"/>
            <a:ext cx="3312368" cy="2448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296143"/>
          </a:xfrm>
        </p:spPr>
        <p:txBody>
          <a:bodyPr>
            <a:normAutofit/>
          </a:bodyPr>
          <a:lstStyle/>
          <a:p>
            <a:r>
              <a:rPr lang="ru-RU" sz="7200" b="1" dirty="0" smtClean="0">
                <a:solidFill>
                  <a:srgbClr val="FF0000"/>
                </a:solidFill>
              </a:rPr>
              <a:t>Спасибо за урок!</a:t>
            </a:r>
            <a:endParaRPr lang="ru-RU" sz="7200" b="1" dirty="0">
              <a:solidFill>
                <a:srgbClr val="FF000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899592" y="2708920"/>
            <a:ext cx="2592288" cy="324036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074" name="Picture 2" descr="G:\картинки блестяшки\opr00Y8R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2060848"/>
            <a:ext cx="4680520" cy="4248472"/>
          </a:xfrm>
          <a:prstGeom prst="rect">
            <a:avLst/>
          </a:prstGeom>
          <a:noFill/>
        </p:spPr>
      </p:pic>
      <p:pic>
        <p:nvPicPr>
          <p:cNvPr id="3075" name="Picture 3" descr="G:\картинки блестяшки\opr00YD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988840"/>
            <a:ext cx="3600400" cy="44644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74</Words>
  <Application>Microsoft Office PowerPoint</Application>
  <PresentationFormat>Экран (4:3)</PresentationFormat>
  <Paragraphs>19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МОУ «Основная общеобразовательная школа с.Савельевка Краснопартизанского района Саратовской области»</vt:lpstr>
      <vt:lpstr>Посмотрите-ка на нас! Вот какой хороший класс! Приготовились учиться, Ни минутки не лениться! Не стучать, не отвлекаться, А стараться и стараться!</vt:lpstr>
      <vt:lpstr>Ш (ш)</vt:lpstr>
      <vt:lpstr>Слайд 4</vt:lpstr>
      <vt:lpstr>Слайд 5</vt:lpstr>
      <vt:lpstr>ЖИ пиши с буквой И  ЗАПОМНИ  ШИ пиши с буквой И  </vt:lpstr>
      <vt:lpstr>Слайд 7</vt:lpstr>
      <vt:lpstr>Спасибо за урок!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28</cp:revision>
  <dcterms:created xsi:type="dcterms:W3CDTF">2010-12-05T10:36:22Z</dcterms:created>
  <dcterms:modified xsi:type="dcterms:W3CDTF">2010-12-11T16:28:25Z</dcterms:modified>
</cp:coreProperties>
</file>