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 Black" pitchFamily="34" charset="0"/>
              </a:rPr>
              <a:t>Система работы по предупреждению неуспеваемости по русскому языку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990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Выполнила Терских Л.Ю., учитель русского языка и литературы  </a:t>
            </a:r>
            <a:r>
              <a:rPr lang="ru-RU" sz="2400" dirty="0" err="1" smtClean="0"/>
              <a:t>сош</a:t>
            </a:r>
            <a:r>
              <a:rPr lang="ru-RU" sz="2400" dirty="0" smtClean="0"/>
              <a:t> №3 г.Сорска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28600" y="0"/>
            <a:ext cx="86106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проводится тренировка памяти?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Список словарных слов висит в течение длительного времени на доске (стенде). Потом этот список снимается и предлагается: </a:t>
            </a: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записать запомнившиеся слова</a:t>
            </a:r>
            <a:r>
              <a:rPr lang="ru-RU" sz="2800" dirty="0" smtClean="0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 под диктовку записать текст и найти в нём   словарные слова;</a:t>
            </a: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 списать слова с доски или слайда и вставить пропущенные  орфограммы.</a:t>
            </a: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При выполнении этих заданий развиваются три вида памяти и наблюдательность учащихся.</a:t>
            </a: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словарных диктантов </a:t>
            </a:r>
            <a:br>
              <a:rPr lang="ru-RU" dirty="0" smtClean="0"/>
            </a:br>
            <a:r>
              <a:rPr lang="ru-RU" dirty="0" smtClean="0"/>
              <a:t>7А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373563"/>
          </a:xfrm>
        </p:spPr>
        <p:txBody>
          <a:bodyPr/>
          <a:lstStyle/>
          <a:p>
            <a:r>
              <a:rPr lang="ru-RU" dirty="0" smtClean="0"/>
              <a:t>1-ая четверть: </a:t>
            </a:r>
            <a:r>
              <a:rPr lang="ru-RU" b="1" dirty="0" smtClean="0">
                <a:solidFill>
                  <a:srgbClr val="C00000"/>
                </a:solidFill>
              </a:rPr>
              <a:t>«5»</a:t>
            </a:r>
            <a:r>
              <a:rPr lang="ru-RU" dirty="0" smtClean="0"/>
              <a:t> -  3, </a:t>
            </a:r>
            <a:r>
              <a:rPr lang="ru-RU" b="1" dirty="0" smtClean="0">
                <a:solidFill>
                  <a:srgbClr val="C00000"/>
                </a:solidFill>
              </a:rPr>
              <a:t>«4»</a:t>
            </a:r>
            <a:r>
              <a:rPr lang="ru-RU" dirty="0" smtClean="0"/>
              <a:t> – 6,   </a:t>
            </a:r>
            <a:r>
              <a:rPr lang="ru-RU" b="1" dirty="0" smtClean="0">
                <a:solidFill>
                  <a:srgbClr val="C00000"/>
                </a:solidFill>
              </a:rPr>
              <a:t>«3»</a:t>
            </a:r>
            <a:r>
              <a:rPr lang="ru-RU" dirty="0" smtClean="0"/>
              <a:t> – 8,  </a:t>
            </a:r>
            <a:r>
              <a:rPr lang="ru-RU" b="1" dirty="0" smtClean="0">
                <a:solidFill>
                  <a:srgbClr val="C00000"/>
                </a:solidFill>
              </a:rPr>
              <a:t>«2»</a:t>
            </a:r>
            <a:r>
              <a:rPr lang="ru-RU" dirty="0" smtClean="0"/>
              <a:t> - 10</a:t>
            </a:r>
          </a:p>
          <a:p>
            <a:r>
              <a:rPr lang="ru-RU" dirty="0" smtClean="0"/>
              <a:t>2-ая четверть: </a:t>
            </a:r>
            <a:r>
              <a:rPr lang="ru-RU" b="1" dirty="0" smtClean="0">
                <a:solidFill>
                  <a:srgbClr val="C00000"/>
                </a:solidFill>
              </a:rPr>
              <a:t>«5» </a:t>
            </a:r>
            <a:r>
              <a:rPr lang="ru-RU" dirty="0" smtClean="0"/>
              <a:t>– 6, </a:t>
            </a:r>
            <a:r>
              <a:rPr lang="ru-RU" b="1" dirty="0" smtClean="0">
                <a:solidFill>
                  <a:srgbClr val="C00000"/>
                </a:solidFill>
              </a:rPr>
              <a:t>«4» </a:t>
            </a:r>
            <a:r>
              <a:rPr lang="ru-RU" dirty="0" smtClean="0"/>
              <a:t>– 10, </a:t>
            </a:r>
            <a:r>
              <a:rPr lang="ru-RU" b="1" dirty="0" smtClean="0">
                <a:solidFill>
                  <a:srgbClr val="C00000"/>
                </a:solidFill>
              </a:rPr>
              <a:t>«3»</a:t>
            </a:r>
            <a:r>
              <a:rPr lang="ru-RU" dirty="0" smtClean="0"/>
              <a:t> – 6,   </a:t>
            </a:r>
            <a:r>
              <a:rPr lang="ru-RU" b="1" dirty="0" smtClean="0">
                <a:solidFill>
                  <a:srgbClr val="C00000"/>
                </a:solidFill>
              </a:rPr>
              <a:t>«2»</a:t>
            </a:r>
            <a:r>
              <a:rPr lang="ru-RU" dirty="0" smtClean="0"/>
              <a:t> – 6</a:t>
            </a:r>
          </a:p>
          <a:p>
            <a:r>
              <a:rPr lang="ru-RU" dirty="0" smtClean="0"/>
              <a:t>3-я четверть:   </a:t>
            </a:r>
            <a:r>
              <a:rPr lang="ru-RU" b="1" dirty="0" smtClean="0">
                <a:solidFill>
                  <a:srgbClr val="C00000"/>
                </a:solidFill>
              </a:rPr>
              <a:t>«5»</a:t>
            </a:r>
            <a:r>
              <a:rPr lang="ru-RU" dirty="0" smtClean="0"/>
              <a:t> – 8, </a:t>
            </a:r>
            <a:r>
              <a:rPr lang="ru-RU" b="1" dirty="0" smtClean="0">
                <a:solidFill>
                  <a:srgbClr val="C00000"/>
                </a:solidFill>
              </a:rPr>
              <a:t>«4»</a:t>
            </a:r>
            <a:r>
              <a:rPr lang="ru-RU" dirty="0" smtClean="0"/>
              <a:t> – 10, </a:t>
            </a:r>
            <a:r>
              <a:rPr lang="ru-RU" b="1" dirty="0" smtClean="0">
                <a:solidFill>
                  <a:srgbClr val="C00000"/>
                </a:solidFill>
              </a:rPr>
              <a:t>«3»</a:t>
            </a:r>
            <a:r>
              <a:rPr lang="ru-RU" dirty="0" smtClean="0"/>
              <a:t> – 7,   </a:t>
            </a:r>
            <a:r>
              <a:rPr lang="ru-RU" b="1" dirty="0" smtClean="0">
                <a:solidFill>
                  <a:srgbClr val="C00000"/>
                </a:solidFill>
              </a:rPr>
              <a:t>«2»</a:t>
            </a:r>
            <a:r>
              <a:rPr lang="ru-RU" dirty="0" smtClean="0"/>
              <a:t> - 3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752600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Arial Black" pitchFamily="34" charset="0"/>
              </a:rPr>
              <a:t>Удачи  в работе!!!</a:t>
            </a:r>
            <a:endParaRPr lang="ru-RU" sz="6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89154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     Предлагаю  выделять </a:t>
            </a:r>
            <a:r>
              <a:rPr lang="ru-RU" sz="3200" b="1" dirty="0" smtClean="0">
                <a:solidFill>
                  <a:srgbClr val="FFC000"/>
                </a:solidFill>
              </a:rPr>
              <a:t>три группы учащихся: слабых, средних и сильных. </a:t>
            </a:r>
          </a:p>
          <a:p>
            <a:r>
              <a:rPr lang="ru-RU" sz="3200" b="1" dirty="0" smtClean="0"/>
              <a:t>     </a:t>
            </a:r>
            <a:r>
              <a:rPr lang="ru-RU" sz="3200" b="1" dirty="0" smtClean="0">
                <a:solidFill>
                  <a:srgbClr val="FFC000"/>
                </a:solidFill>
              </a:rPr>
              <a:t>Задача </a:t>
            </a:r>
            <a:r>
              <a:rPr lang="ru-RU" sz="3200" b="1" dirty="0" smtClean="0"/>
              <a:t> не только в том, чтобы подтягивать слабых до необходимого уровня, но и в том, чтобы дать посильную нагрузку для средних и сильных учащихся. </a:t>
            </a:r>
          </a:p>
          <a:p>
            <a:r>
              <a:rPr lang="ru-RU" sz="3200" b="1" dirty="0" smtClean="0"/>
              <a:t>      На тех или иных этапах урока организуется </a:t>
            </a:r>
            <a:r>
              <a:rPr lang="ru-RU" sz="3200" b="1" i="1" dirty="0" smtClean="0">
                <a:solidFill>
                  <a:srgbClr val="FFC000"/>
                </a:solidFill>
              </a:rPr>
              <a:t>самостоятельная работа по группам</a:t>
            </a:r>
            <a:r>
              <a:rPr lang="ru-RU" sz="3200" b="1" dirty="0" smtClean="0"/>
              <a:t>, и учащиеся выполняют </a:t>
            </a:r>
            <a:r>
              <a:rPr lang="ru-RU" sz="3200" b="1" i="1" dirty="0" smtClean="0"/>
              <a:t>задания разной степени трудности</a:t>
            </a:r>
            <a:r>
              <a:rPr lang="ru-RU" sz="3200" b="1" dirty="0" smtClean="0"/>
              <a:t>. Помогаю в первую очередь слабым учащимся. На последнем этапе учащиеся выступают с отчетом о выполненной самостоятельной работе.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599" y="1600200"/>
          <a:ext cx="8763000" cy="2776728"/>
        </p:xfrm>
        <a:graphic>
          <a:graphicData uri="http://schemas.openxmlformats.org/drawingml/2006/table">
            <a:tbl>
              <a:tblPr/>
              <a:tblGrid>
                <a:gridCol w="3124201"/>
                <a:gridCol w="2514600"/>
                <a:gridCol w="3124199"/>
              </a:tblGrid>
              <a:tr h="537591"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кое у кого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некто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некоторый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591"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познакомьте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никто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каменный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591"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ценный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хорошо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говоришь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591"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командовать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599" y="228600"/>
            <a:ext cx="8915401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В целях совершенствования орфографической зоркости в процессе изучения различных тем курса русского языка  можно использовать такое задание: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“Прочитайте написанные на доске слова:  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выд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…вить,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охр…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нять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б…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лезнь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ситель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чение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умн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…жать,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жур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с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л…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мался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л…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скает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7030A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Соедините первые буквы слов, в корне которых пишется гласная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вы узнаете слово, с которым мы познакомимся на уроке”.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(Искомое слово 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вокзал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.)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28599" y="0"/>
            <a:ext cx="8686801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Для дальнейшего развития основных свойств внимания, оперативной памяти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задания такого типа постепенно усложняются за счет плавного увеличения количества ориентиров при поиске искомого слова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     Например, 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читаю словосочетания: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скалистая местность, пожарная служба, морская глубина, вагонная дверь, обтачная ткань, багряная рябина, окаменелая почва, далекая деревня, дорогое украшение, акварельная краска.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Задание: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Напишите словосочетания. Соедините первые буквы прилагательных женского рода, в корне которых пишется безударная гласная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и вы узнаете новое слово из “Словарика”.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(Искомое слово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свобода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52400" y="0"/>
            <a:ext cx="89916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В следующем приеме органически сочетаются самые разнообразные виды деятельности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нетрадиционный фонетический разбор, частичный разбор слова по составу, работа по орфографии, в процессе которых совершенствуется орфографический навык, осуществляется многоплановая аналитико-синтетическая работа, развиваются объем и сосредоточенность внимания, оперативная память.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Задание 1.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Первая буква искомого слова является согласной     	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третьего слога в слове солома.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Задание 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Вторая буква является неправильной безударной   	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гласной в слове песок.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Задание 3.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Третья буква обозначает парный глухой мягкий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	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согласный в слове вернуть.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Задание 4.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Четвертая буква является последней в корне слова 	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север.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Задание 5.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Пятая буква – это окончание в корне слова яблоко.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Искомое слово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метро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52400" y="0"/>
            <a:ext cx="86868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smtClean="0">
                <a:solidFill>
                  <a:srgbClr val="FFC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екоторые эффективные приёмы самоконтроля и самоанализа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помогающие в работе по усвоению правописания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словарных слов.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результатам собственной деятельности у школьников появляется возможность осуществить самодиагностику уровня письменной грамотности.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В результате подобной работы у ребят вырабатываются терпение, ответственность и самостоятельность.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Смысл задания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каждого упражнения заключается в том, чтобы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расшифровать слова, записанные справа, путём установления соответствия со словами из левого столбика и проверить правописание каждой буквы искомого слова.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838200"/>
          <a:ext cx="8610600" cy="5608320"/>
        </p:xfrm>
        <a:graphic>
          <a:graphicData uri="http://schemas.openxmlformats.org/drawingml/2006/table">
            <a:tbl>
              <a:tblPr/>
              <a:tblGrid>
                <a:gridCol w="588373"/>
                <a:gridCol w="4010485"/>
                <a:gridCol w="4011742"/>
              </a:tblGrid>
              <a:tr h="541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Расчёт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П..</a:t>
                      </a:r>
                      <a:r>
                        <a:rPr lang="ru-RU" sz="32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..</a:t>
                      </a:r>
                      <a:r>
                        <a:rPr lang="ru-RU" sz="32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нт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Прививка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32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Фл</a:t>
                      </a: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..</a:t>
                      </a:r>
                      <a:r>
                        <a:rPr lang="ru-RU" sz="32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маст</a:t>
                      </a: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..</a:t>
                      </a:r>
                      <a:r>
                        <a:rPr lang="ru-RU" sz="32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Фломастер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Пр..</a:t>
                      </a:r>
                      <a:r>
                        <a:rPr lang="ru-RU" sz="32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</a:t>
                      </a: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..а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Чемпион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Ч..</a:t>
                      </a:r>
                      <a:r>
                        <a:rPr lang="ru-RU" sz="32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мп</a:t>
                      </a: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..он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Пациент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Ра..и..</a:t>
                      </a:r>
                      <a:r>
                        <a:rPr lang="ru-RU" sz="32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яние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Соревнование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Пр..</a:t>
                      </a:r>
                      <a:r>
                        <a:rPr lang="ru-RU" sz="32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</a:t>
                      </a: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..</a:t>
                      </a:r>
                      <a:r>
                        <a:rPr lang="ru-RU" sz="32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Ра..</a:t>
                      </a:r>
                      <a:r>
                        <a:rPr lang="ru-RU" sz="32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чё</a:t>
                      </a: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..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Творение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Сор..</a:t>
                      </a:r>
                      <a:r>
                        <a:rPr lang="ru-RU" sz="32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</a:t>
                      </a: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..</a:t>
                      </a:r>
                      <a:r>
                        <a:rPr lang="ru-RU" sz="32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вание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Природа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ТВ..о..</a:t>
                      </a:r>
                      <a:r>
                        <a:rPr lang="ru-RU" sz="32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рен</a:t>
                      </a: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..е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Расстояние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Т..</a:t>
                      </a:r>
                      <a:r>
                        <a:rPr lang="ru-RU" sz="32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мп</a:t>
                      </a:r>
                      <a:r>
                        <a:rPr lang="ru-RU" sz="3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..р..тура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81000" y="0"/>
            <a:ext cx="3352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Упражнение 1.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990599"/>
          <a:ext cx="8382001" cy="5137405"/>
        </p:xfrm>
        <a:graphic>
          <a:graphicData uri="http://schemas.openxmlformats.org/drawingml/2006/table">
            <a:tbl>
              <a:tblPr/>
              <a:tblGrid>
                <a:gridCol w="572752"/>
                <a:gridCol w="3904013"/>
                <a:gridCol w="3905236"/>
              </a:tblGrid>
              <a:tr h="733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Одиннадцать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Сиойтыпият</a:t>
                      </a:r>
                      <a:endParaRPr lang="ru-RU" sz="2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Пятимиллионный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Чепекартыхайнт</a:t>
                      </a:r>
                      <a:endParaRPr lang="ru-RU" sz="2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Собирательный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Седпьятят</a:t>
                      </a:r>
                      <a:endParaRPr lang="ru-RU" sz="2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Преодолевать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Переводалоть</a:t>
                      </a:r>
                      <a:endParaRPr lang="ru-RU" sz="2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Пятьдесят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Барительнысой</a:t>
                      </a:r>
                      <a:endParaRPr lang="ru-RU" sz="2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Четырёхкратный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Милонылийнятип</a:t>
                      </a:r>
                      <a:endParaRPr lang="ru-RU" sz="2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Пятисотый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8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Даниодонацать</a:t>
                      </a:r>
                      <a:endParaRPr lang="ru-RU" sz="2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3437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              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Упражнение 2.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641</Words>
  <Application>Microsoft Office PowerPoint</Application>
  <PresentationFormat>Экран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Система работы по предупреждению неуспеваемости по русскому языку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Результаты словарных диктантов  7А класс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работы по предупреждению неуспеваемости по русскому языку</dc:title>
  <cp:lastModifiedBy>Терских Людмила Юрьевна</cp:lastModifiedBy>
  <cp:revision>17</cp:revision>
  <dcterms:modified xsi:type="dcterms:W3CDTF">2012-03-16T02:06:25Z</dcterms:modified>
</cp:coreProperties>
</file>