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4" r:id="rId4"/>
    <p:sldId id="258" r:id="rId5"/>
    <p:sldId id="263" r:id="rId6"/>
    <p:sldId id="260" r:id="rId7"/>
    <p:sldId id="261" r:id="rId8"/>
    <p:sldId id="267" r:id="rId9"/>
    <p:sldId id="262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64" d="100"/>
          <a:sy n="64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18" Type="http://schemas.openxmlformats.org/officeDocument/2006/relationships/image" Target="../media/image9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17" Type="http://schemas.openxmlformats.org/officeDocument/2006/relationships/image" Target="../media/image91.wmf"/><Relationship Id="rId2" Type="http://schemas.openxmlformats.org/officeDocument/2006/relationships/image" Target="../media/image76.wmf"/><Relationship Id="rId16" Type="http://schemas.openxmlformats.org/officeDocument/2006/relationships/image" Target="../media/image90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3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34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19" Type="http://schemas.openxmlformats.org/officeDocument/2006/relationships/image" Target="../media/image54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0DF4D-D890-4EE2-8A63-3DF0CB6DF5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1D54-A3C1-4487-971A-B47F291712F5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oleObject" Target="../embeddings/oleObject105.bin"/><Relationship Id="rId18" Type="http://schemas.openxmlformats.org/officeDocument/2006/relationships/oleObject" Target="../embeddings/oleObject11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4.bin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7.bin"/><Relationship Id="rId10" Type="http://schemas.openxmlformats.org/officeDocument/2006/relationships/oleObject" Target="../embeddings/oleObject102.bin"/><Relationship Id="rId19" Type="http://schemas.openxmlformats.org/officeDocument/2006/relationships/oleObject" Target="../embeddings/oleObject111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Relationship Id="rId14" Type="http://schemas.openxmlformats.org/officeDocument/2006/relationships/oleObject" Target="../embeddings/oleObject10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21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73.bin"/><Relationship Id="rId3" Type="http://schemas.openxmlformats.org/officeDocument/2006/relationships/image" Target="../media/image55.gif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71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70.bin"/><Relationship Id="rId10" Type="http://schemas.openxmlformats.org/officeDocument/2006/relationships/oleObject" Target="../embeddings/oleObject57.bin"/><Relationship Id="rId19" Type="http://schemas.openxmlformats.org/officeDocument/2006/relationships/oleObject" Target="../embeddings/oleObject66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9.bin"/><Relationship Id="rId27" Type="http://schemas.openxmlformats.org/officeDocument/2006/relationships/oleObject" Target="../embeddings/oleObject7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Тригонометрия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тригонометрических уравнений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311"/>
          <a:ext cx="8572500" cy="47863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6250"/>
                <a:gridCol w="4286250"/>
              </a:tblGrid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Простейшие тригонометрические уравнения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Уравнения, </a:t>
                      </a:r>
                    </a:p>
                    <a:p>
                      <a:pPr algn="ctr"/>
                      <a:r>
                        <a:rPr lang="ru-RU" sz="2400" b="0" dirty="0" smtClean="0"/>
                        <a:t>приводимые к квадратным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Однородные тригонометрические уравнения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86446" y="1428736"/>
          <a:ext cx="2211387" cy="558800"/>
        </p:xfrm>
        <a:graphic>
          <a:graphicData uri="http://schemas.openxmlformats.org/presentationml/2006/ole">
            <p:oleObj spid="_x0000_s23554" name="Формула" r:id="rId3" imgW="106668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2000240"/>
          <a:ext cx="2500330" cy="750890"/>
        </p:xfrm>
        <a:graphic>
          <a:graphicData uri="http://schemas.openxmlformats.org/presentationml/2006/ole">
            <p:oleObj spid="_x0000_s23555" name="Формула" r:id="rId4" imgW="124452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286380" y="3000372"/>
          <a:ext cx="3143272" cy="500066"/>
        </p:xfrm>
        <a:graphic>
          <a:graphicData uri="http://schemas.openxmlformats.org/presentationml/2006/ole">
            <p:oleObj spid="_x0000_s23556" name="Формула" r:id="rId5" imgW="156204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65663" y="4714875"/>
          <a:ext cx="4171950" cy="500063"/>
        </p:xfrm>
        <a:graphic>
          <a:graphicData uri="http://schemas.openxmlformats.org/presentationml/2006/ole">
            <p:oleObj spid="_x0000_s23557" name="Формула" r:id="rId6" imgW="218412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643570" y="5214950"/>
          <a:ext cx="2286016" cy="679452"/>
        </p:xfrm>
        <a:graphic>
          <a:graphicData uri="http://schemas.openxmlformats.org/presentationml/2006/ole">
            <p:oleObj spid="_x0000_s23558" name="Формула" r:id="rId7" imgW="1168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564360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642910" y="1428736"/>
          <a:ext cx="6096000" cy="533400"/>
        </p:xfrm>
        <a:graphic>
          <a:graphicData uri="http://schemas.openxmlformats.org/presentationml/2006/ole">
            <p:oleObj spid="_x0000_s24578" name="Формула" r:id="rId3" imgW="2031840" imgH="177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2643182"/>
          <a:ext cx="5786478" cy="571504"/>
        </p:xfrm>
        <a:graphic>
          <a:graphicData uri="http://schemas.openxmlformats.org/presentationml/2006/ole">
            <p:oleObj spid="_x0000_s24579" name="Формула" r:id="rId4" imgW="182880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3643314"/>
          <a:ext cx="5572164" cy="1143008"/>
        </p:xfrm>
        <a:graphic>
          <a:graphicData uri="http://schemas.openxmlformats.org/presentationml/2006/ole">
            <p:oleObj spid="_x0000_s24580" name="Формула" r:id="rId5" imgW="195552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8488" y="5143500"/>
          <a:ext cx="5803900" cy="1143000"/>
        </p:xfrm>
        <a:graphic>
          <a:graphicData uri="http://schemas.openxmlformats.org/presentationml/2006/ole">
            <p:oleObj spid="_x0000_s24581" name="Формула" r:id="rId6" imgW="19047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929454" y="1071546"/>
          <a:ext cx="714380" cy="1071570"/>
        </p:xfrm>
        <a:graphic>
          <a:graphicData uri="http://schemas.openxmlformats.org/presentationml/2006/ole">
            <p:oleObj spid="_x0000_s24582" name="Формула" r:id="rId7" imgW="266400" imgH="431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72264" y="2643182"/>
          <a:ext cx="357190" cy="571504"/>
        </p:xfrm>
        <a:graphic>
          <a:graphicData uri="http://schemas.openxmlformats.org/presentationml/2006/ole">
            <p:oleObj spid="_x0000_s24583" name="Формула" r:id="rId8" imgW="88560" imgH="1648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357950" y="3643314"/>
          <a:ext cx="714380" cy="1071570"/>
        </p:xfrm>
        <a:graphic>
          <a:graphicData uri="http://schemas.openxmlformats.org/presentationml/2006/ole">
            <p:oleObj spid="_x0000_s24584" name="Формула" r:id="rId9" imgW="266400" imgH="431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429388" y="5138586"/>
          <a:ext cx="928694" cy="1088813"/>
        </p:xfrm>
        <a:graphic>
          <a:graphicData uri="http://schemas.openxmlformats.org/presentationml/2006/ole">
            <p:oleObj spid="_x0000_s24585" name="Формула" r:id="rId10" imgW="368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00166" y="1571612"/>
          <a:ext cx="6096000" cy="576262"/>
        </p:xfrm>
        <a:graphic>
          <a:graphicData uri="http://schemas.openxmlformats.org/presentationml/2006/ole">
            <p:oleObj spid="_x0000_s25602" name="Формула" r:id="rId3" imgW="1879560" imgH="177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14678" y="2428868"/>
          <a:ext cx="2643206" cy="714380"/>
        </p:xfrm>
        <a:graphic>
          <a:graphicData uri="http://schemas.openxmlformats.org/presentationml/2006/ole">
            <p:oleObj spid="_x0000_s25603" name="Формула" r:id="rId4" imgW="64764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24175" y="3000372"/>
          <a:ext cx="3297238" cy="1533528"/>
        </p:xfrm>
        <a:graphic>
          <a:graphicData uri="http://schemas.openxmlformats.org/presentationml/2006/ole">
            <p:oleObj spid="_x0000_s25604" name="Формула" r:id="rId5" imgW="7617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00364" y="4714884"/>
          <a:ext cx="3929090" cy="1357322"/>
        </p:xfrm>
        <a:graphic>
          <a:graphicData uri="http://schemas.openxmlformats.org/presentationml/2006/ole">
            <p:oleObj spid="_x0000_s25605" name="Формула" r:id="rId6" imgW="1155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Вычислите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230688" y="3136900"/>
          <a:ext cx="682625" cy="1439863"/>
        </p:xfrm>
        <a:graphic>
          <a:graphicData uri="http://schemas.openxmlformats.org/presentationml/2006/ole">
            <p:oleObj spid="_x0000_s26626" name="Формула" r:id="rId3" imgW="11412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785794"/>
          <a:ext cx="2905125" cy="1000125"/>
        </p:xfrm>
        <a:graphic>
          <a:graphicData uri="http://schemas.openxmlformats.org/presentationml/2006/ole">
            <p:oleObj spid="_x0000_s26628" name="Формула" r:id="rId4" imgW="110484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10" y="1857364"/>
          <a:ext cx="2713038" cy="428625"/>
        </p:xfrm>
        <a:graphic>
          <a:graphicData uri="http://schemas.openxmlformats.org/presentationml/2006/ole">
            <p:oleObj spid="_x0000_s26629" name="Формула" r:id="rId5" imgW="1091880" imgH="177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472" y="2357430"/>
          <a:ext cx="2770188" cy="965200"/>
        </p:xfrm>
        <a:graphic>
          <a:graphicData uri="http://schemas.openxmlformats.org/presentationml/2006/ole">
            <p:oleObj spid="_x0000_s26630" name="Формула" r:id="rId6" imgW="102852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5720" y="3286124"/>
          <a:ext cx="2832100" cy="965200"/>
        </p:xfrm>
        <a:graphic>
          <a:graphicData uri="http://schemas.openxmlformats.org/presentationml/2006/ole">
            <p:oleObj spid="_x0000_s26631" name="Формула" r:id="rId7" imgW="124452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14282" y="5072074"/>
          <a:ext cx="6248400" cy="534987"/>
        </p:xfrm>
        <a:graphic>
          <a:graphicData uri="http://schemas.openxmlformats.org/presentationml/2006/ole">
            <p:oleObj spid="_x0000_s26632" name="Формула" r:id="rId8" imgW="203184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571868" y="928670"/>
          <a:ext cx="1198562" cy="785812"/>
        </p:xfrm>
        <a:graphic>
          <a:graphicData uri="http://schemas.openxmlformats.org/presentationml/2006/ole">
            <p:oleObj spid="_x0000_s26633" name="Формула" r:id="rId9" imgW="50796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357554" y="1857364"/>
          <a:ext cx="1446212" cy="428625"/>
        </p:xfrm>
        <a:graphic>
          <a:graphicData uri="http://schemas.openxmlformats.org/presentationml/2006/ole">
            <p:oleObj spid="_x0000_s26634" name="Формула" r:id="rId10" imgW="571320" imgH="177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86116" y="2357430"/>
          <a:ext cx="1357322" cy="928694"/>
        </p:xfrm>
        <a:graphic>
          <a:graphicData uri="http://schemas.openxmlformats.org/presentationml/2006/ole">
            <p:oleObj spid="_x0000_s26635" name="Формула" r:id="rId11" imgW="58392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786314" y="857232"/>
          <a:ext cx="481014" cy="785818"/>
        </p:xfrm>
        <a:graphic>
          <a:graphicData uri="http://schemas.openxmlformats.org/presentationml/2006/ole">
            <p:oleObj spid="_x0000_s26636" name="Формула" r:id="rId12" imgW="266400" imgH="4316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857752" y="1714488"/>
          <a:ext cx="361952" cy="696916"/>
        </p:xfrm>
        <a:graphic>
          <a:graphicData uri="http://schemas.openxmlformats.org/presentationml/2006/ole">
            <p:oleObj spid="_x0000_s26637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714876" y="2571744"/>
          <a:ext cx="312740" cy="368302"/>
        </p:xfrm>
        <a:graphic>
          <a:graphicData uri="http://schemas.openxmlformats.org/presentationml/2006/ole">
            <p:oleObj spid="_x0000_s26638" name="Формула" r:id="rId14" imgW="88560" imgH="1648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43240" y="3286124"/>
          <a:ext cx="5286412" cy="857256"/>
        </p:xfrm>
        <a:graphic>
          <a:graphicData uri="http://schemas.openxmlformats.org/presentationml/2006/ole">
            <p:oleObj spid="_x0000_s26639" name="Формула" r:id="rId15" imgW="252720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28596" y="4286256"/>
          <a:ext cx="1366837" cy="785812"/>
        </p:xfrm>
        <a:graphic>
          <a:graphicData uri="http://schemas.openxmlformats.org/presentationml/2006/ole">
            <p:oleObj spid="_x0000_s26640" name="Формула" r:id="rId16" imgW="69840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33563" y="4214813"/>
          <a:ext cx="620712" cy="857250"/>
        </p:xfrm>
        <a:graphic>
          <a:graphicData uri="http://schemas.openxmlformats.org/presentationml/2006/ole">
            <p:oleObj spid="_x0000_s26641" name="Формула" r:id="rId17" imgW="368280" imgH="4316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215074" y="5715016"/>
          <a:ext cx="1857388" cy="571504"/>
        </p:xfrm>
        <a:graphic>
          <a:graphicData uri="http://schemas.openxmlformats.org/presentationml/2006/ole">
            <p:oleObj spid="_x0000_s26642" name="Формула" r:id="rId18" imgW="571320" imgH="177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14282" y="5786454"/>
          <a:ext cx="6130925" cy="534987"/>
        </p:xfrm>
        <a:graphic>
          <a:graphicData uri="http://schemas.openxmlformats.org/presentationml/2006/ole">
            <p:oleObj spid="_x0000_s26643" name="Формула" r:id="rId19" imgW="1993680" imgH="177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8143900" y="5572140"/>
          <a:ext cx="428628" cy="785818"/>
        </p:xfrm>
        <a:graphic>
          <a:graphicData uri="http://schemas.openxmlformats.org/presentationml/2006/ole">
            <p:oleObj spid="_x0000_s26644" name="Формула" r:id="rId20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2400" cy="64294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Единичная окружность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00" y="2000240"/>
            <a:ext cx="3571900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6"/>
          </p:cNvCxnSpPr>
          <p:nvPr/>
        </p:nvCxnSpPr>
        <p:spPr>
          <a:xfrm rot="10800000" flipH="1">
            <a:off x="1000100" y="3786190"/>
            <a:ext cx="35719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0"/>
            <a:endCxn id="5" idx="4"/>
          </p:cNvCxnSpPr>
          <p:nvPr/>
        </p:nvCxnSpPr>
        <p:spPr>
          <a:xfrm rot="16200000" flipH="1">
            <a:off x="1000100" y="3786190"/>
            <a:ext cx="35719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343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15716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9" name="Овал 78"/>
          <p:cNvSpPr/>
          <p:nvPr/>
        </p:nvSpPr>
        <p:spPr>
          <a:xfrm>
            <a:off x="2714612" y="1928802"/>
            <a:ext cx="142876" cy="14287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2714612" y="5500702"/>
            <a:ext cx="142876" cy="14287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3929058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1500166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4000496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428728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86248" y="285749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142976" y="285749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571868" y="2143116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857356" y="2143116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286248" y="45720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571868" y="5286388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857356" y="5286388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142976" y="45720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786182" y="178592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572000" y="27146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214414" y="22145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714744" y="542926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14348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71538" y="50720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endParaRPr lang="ru-RU" b="1" dirty="0"/>
          </a:p>
        </p:txBody>
      </p:sp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4714876" y="1357298"/>
          <a:ext cx="4214842" cy="1143008"/>
        </p:xfrm>
        <a:graphic>
          <a:graphicData uri="http://schemas.openxmlformats.org/presentationml/2006/ole">
            <p:oleObj spid="_x0000_s1048" name="Формула" r:id="rId3" imgW="1841400" imgH="431640" progId="Equation.3">
              <p:embed/>
            </p:oleObj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5072066" y="3000372"/>
          <a:ext cx="4071934" cy="1000132"/>
        </p:xfrm>
        <a:graphic>
          <a:graphicData uri="http://schemas.openxmlformats.org/presentationml/2006/ole">
            <p:oleObj spid="_x0000_s1049" name="Формула" r:id="rId4" imgW="1765080" imgH="431640" progId="Equation.3">
              <p:embed/>
            </p:oleObj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6072198" y="4214818"/>
          <a:ext cx="1428760" cy="928694"/>
        </p:xfrm>
        <a:graphic>
          <a:graphicData uri="http://schemas.openxmlformats.org/presentationml/2006/ole">
            <p:oleObj spid="_x0000_s1050" name="Формула" r:id="rId5" imgW="850680" imgH="507960" progId="Equation.3">
              <p:embed/>
            </p:oleObj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/>
        </p:nvGraphicFramePr>
        <p:xfrm>
          <a:off x="6072198" y="5500702"/>
          <a:ext cx="1357322" cy="785818"/>
        </p:xfrm>
        <a:graphic>
          <a:graphicData uri="http://schemas.openxmlformats.org/presentationml/2006/ole">
            <p:oleObj spid="_x0000_s1051" name="Формула" r:id="rId6" imgW="11048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Вычислить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72164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en-US" sz="3600" i="1" dirty="0" err="1" smtClean="0"/>
              <a:t>arcsin</a:t>
            </a:r>
            <a:r>
              <a:rPr lang="en-US" sz="3600" i="1" dirty="0" smtClean="0"/>
              <a:t>       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arcsin</a:t>
            </a:r>
            <a:r>
              <a:rPr lang="en-US" sz="3600" i="1" dirty="0" smtClean="0"/>
              <a:t> (        )=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arcsin</a:t>
            </a:r>
            <a:r>
              <a:rPr lang="en-US" sz="3600" i="1" dirty="0" smtClean="0"/>
              <a:t>(- 1)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arccos</a:t>
            </a:r>
            <a:r>
              <a:rPr lang="en-US" sz="3600" i="1" dirty="0" smtClean="0"/>
              <a:t>       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arccos</a:t>
            </a:r>
            <a:r>
              <a:rPr lang="en-US" sz="3600" i="1" dirty="0" smtClean="0"/>
              <a:t>           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arccos</a:t>
            </a:r>
            <a:r>
              <a:rPr lang="en-US" sz="3600" i="1" dirty="0" smtClean="0"/>
              <a:t> 0 = 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arctg</a:t>
            </a:r>
            <a:r>
              <a:rPr lang="en-US" sz="3600" i="1" dirty="0" smtClean="0"/>
              <a:t>      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arctg</a:t>
            </a:r>
            <a:r>
              <a:rPr lang="en-US" sz="3600" i="1" dirty="0" smtClean="0"/>
              <a:t>          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arctg</a:t>
            </a:r>
            <a:r>
              <a:rPr lang="en-US" sz="3600" i="1" dirty="0" smtClean="0"/>
              <a:t> 0 = 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arcctg</a:t>
            </a:r>
            <a:r>
              <a:rPr lang="en-US" sz="3600" i="1" dirty="0" smtClean="0"/>
              <a:t> 1 = 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arcctg</a:t>
            </a:r>
            <a:r>
              <a:rPr lang="en-US" sz="3600" i="1" dirty="0" smtClean="0"/>
              <a:t> (-1) =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r>
              <a:rPr lang="en-US" sz="3600" i="1" dirty="0" err="1" smtClean="0"/>
              <a:t>arcctg</a:t>
            </a:r>
            <a:r>
              <a:rPr lang="en-US" sz="3600" i="1" dirty="0" smtClean="0"/>
              <a:t> 0 =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14546" y="642918"/>
          <a:ext cx="285752" cy="714380"/>
        </p:xfrm>
        <a:graphic>
          <a:graphicData uri="http://schemas.openxmlformats.org/presentationml/2006/ole">
            <p:oleObj spid="_x0000_s20482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57290" y="642918"/>
          <a:ext cx="500066" cy="714380"/>
        </p:xfrm>
        <a:graphic>
          <a:graphicData uri="http://schemas.openxmlformats.org/presentationml/2006/ole">
            <p:oleObj spid="_x0000_s20483" name="Формула" r:id="rId4" imgW="253800" imgH="43164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28728" y="1428736"/>
          <a:ext cx="725488" cy="714375"/>
        </p:xfrm>
        <a:graphic>
          <a:graphicData uri="http://schemas.openxmlformats.org/presentationml/2006/ole">
            <p:oleObj spid="_x0000_s20484" name="Формула" r:id="rId5" imgW="368280" imgH="431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76488" y="1500188"/>
          <a:ext cx="604837" cy="714375"/>
        </p:xfrm>
        <a:graphic>
          <a:graphicData uri="http://schemas.openxmlformats.org/presentationml/2006/ole">
            <p:oleObj spid="_x0000_s20485" name="Формула" r:id="rId6" imgW="27936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214546" y="2357430"/>
          <a:ext cx="484188" cy="714375"/>
        </p:xfrm>
        <a:graphic>
          <a:graphicData uri="http://schemas.openxmlformats.org/presentationml/2006/ole">
            <p:oleObj spid="_x0000_s20487" name="Формула" r:id="rId7" imgW="279360" imgH="39348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428728" y="3214686"/>
          <a:ext cx="525462" cy="714375"/>
        </p:xfrm>
        <a:graphic>
          <a:graphicData uri="http://schemas.openxmlformats.org/presentationml/2006/ole">
            <p:oleObj spid="_x0000_s20488" name="Формула" r:id="rId8" imgW="266400" imgH="4316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357290" y="4000504"/>
          <a:ext cx="925513" cy="714375"/>
        </p:xfrm>
        <a:graphic>
          <a:graphicData uri="http://schemas.openxmlformats.org/presentationml/2006/ole">
            <p:oleObj spid="_x0000_s20489" name="Формула" r:id="rId9" imgW="46980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500298" y="4071942"/>
          <a:ext cx="522288" cy="714375"/>
        </p:xfrm>
        <a:graphic>
          <a:graphicData uri="http://schemas.openxmlformats.org/presentationml/2006/ole">
            <p:oleObj spid="_x0000_s20490" name="Формула" r:id="rId10" imgW="24120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000232" y="4857760"/>
          <a:ext cx="357190" cy="714380"/>
        </p:xfrm>
        <a:graphic>
          <a:graphicData uri="http://schemas.openxmlformats.org/presentationml/2006/ole">
            <p:oleObj spid="_x0000_s20491" name="Формула" r:id="rId11" imgW="16488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357422" y="3214686"/>
          <a:ext cx="357190" cy="714380"/>
        </p:xfrm>
        <a:graphic>
          <a:graphicData uri="http://schemas.openxmlformats.org/presentationml/2006/ole">
            <p:oleObj spid="_x0000_s20492" name="Формула" r:id="rId12" imgW="1648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149850" y="1985963"/>
          <a:ext cx="915988" cy="528637"/>
        </p:xfrm>
        <a:graphic>
          <a:graphicData uri="http://schemas.openxmlformats.org/presentationml/2006/ole">
            <p:oleObj spid="_x0000_s20493" name="Формула" r:id="rId13" imgW="419040" imgH="241200" progId="Equation.3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6000760" y="1071546"/>
          <a:ext cx="285750" cy="714375"/>
        </p:xfrm>
        <a:graphic>
          <a:graphicData uri="http://schemas.openxmlformats.org/presentationml/2006/ole">
            <p:oleObj spid="_x0000_s20494" name="Формула" r:id="rId14" imgW="164880" imgH="393480" progId="Equation.3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286375" y="1143000"/>
          <a:ext cx="500063" cy="500063"/>
        </p:xfrm>
        <a:graphic>
          <a:graphicData uri="http://schemas.openxmlformats.org/presentationml/2006/ole">
            <p:oleObj spid="_x0000_s20495" name="Формула" r:id="rId15" imgW="228600" imgH="228600" progId="Equation.3">
              <p:embed/>
            </p:oleObj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6286512" y="1857364"/>
          <a:ext cx="482600" cy="714375"/>
        </p:xfrm>
        <a:graphic>
          <a:graphicData uri="http://schemas.openxmlformats.org/presentationml/2006/ole">
            <p:oleObj spid="_x0000_s20496" name="Формула" r:id="rId16" imgW="27936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929322" y="3571876"/>
          <a:ext cx="357190" cy="714380"/>
        </p:xfrm>
        <a:graphic>
          <a:graphicData uri="http://schemas.openxmlformats.org/presentationml/2006/ole">
            <p:oleObj spid="_x0000_s20497" name="Формула" r:id="rId17" imgW="164880" imgH="393480" progId="Equation.3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6132513" y="4429125"/>
          <a:ext cx="522287" cy="712788"/>
        </p:xfrm>
        <a:graphic>
          <a:graphicData uri="http://schemas.openxmlformats.org/presentationml/2006/ole">
            <p:oleObj spid="_x0000_s20498" name="Формула" r:id="rId18" imgW="24120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786446" y="2857496"/>
          <a:ext cx="357190" cy="428628"/>
        </p:xfrm>
        <a:graphic>
          <a:graphicData uri="http://schemas.openxmlformats.org/presentationml/2006/ole">
            <p:oleObj spid="_x0000_s20499" name="Формула" r:id="rId19" imgW="126720" imgH="177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873750" y="5526088"/>
          <a:ext cx="322263" cy="331804"/>
        </p:xfrm>
        <a:graphic>
          <a:graphicData uri="http://schemas.openxmlformats.org/presentationml/2006/ole">
            <p:oleObj spid="_x0000_s20500" name="Формула" r:id="rId20" imgW="126720" imgH="75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Простейшие тригонометрические уравнения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00100" y="2000240"/>
            <a:ext cx="3571900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00100" y="3786190"/>
            <a:ext cx="50006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V="1">
            <a:off x="214282" y="3857628"/>
            <a:ext cx="5143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643438" y="3357562"/>
          <a:ext cx="630237" cy="387350"/>
        </p:xfrm>
        <a:graphic>
          <a:graphicData uri="http://schemas.openxmlformats.org/presentationml/2006/ole">
            <p:oleObj spid="_x0000_s14338" name="Формула" r:id="rId3" imgW="330120" imgH="2030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928938" y="1285875"/>
          <a:ext cx="285750" cy="681038"/>
        </p:xfrm>
        <a:graphic>
          <a:graphicData uri="http://schemas.openxmlformats.org/presentationml/2006/ole">
            <p:oleObj spid="_x0000_s14339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42938" y="3357563"/>
          <a:ext cx="496887" cy="354012"/>
        </p:xfrm>
        <a:graphic>
          <a:graphicData uri="http://schemas.openxmlformats.org/presentationml/2006/ole">
            <p:oleObj spid="_x0000_s14340" name="Формула" r:id="rId5" imgW="139680" imgH="13968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286000" y="5643563"/>
          <a:ext cx="417513" cy="681037"/>
        </p:xfrm>
        <a:graphic>
          <a:graphicData uri="http://schemas.openxmlformats.org/presentationml/2006/ole">
            <p:oleObj spid="_x0000_s14341" name="Формула" r:id="rId6" imgW="241200" imgH="39348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928794" y="1357298"/>
            <a:ext cx="68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sin </a:t>
            </a:r>
            <a:endParaRPr lang="ru-RU" sz="32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3214686"/>
            <a:ext cx="859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endParaRPr lang="ru-RU" sz="3200" i="1" dirty="0"/>
          </a:p>
        </p:txBody>
      </p:sp>
      <p:sp>
        <p:nvSpPr>
          <p:cNvPr id="15" name="Овал 14"/>
          <p:cNvSpPr/>
          <p:nvPr/>
        </p:nvSpPr>
        <p:spPr>
          <a:xfrm>
            <a:off x="2714612" y="19288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55007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714744" y="1643050"/>
          <a:ext cx="277812" cy="517525"/>
        </p:xfrm>
        <a:graphic>
          <a:graphicData uri="http://schemas.openxmlformats.org/presentationml/2006/ole">
            <p:oleObj spid="_x0000_s14342" name="Формула" r:id="rId7" imgW="126720" imgH="21564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714744" y="5429264"/>
          <a:ext cx="306388" cy="517525"/>
        </p:xfrm>
        <a:graphic>
          <a:graphicData uri="http://schemas.openxmlformats.org/presentationml/2006/ole">
            <p:oleObj spid="_x0000_s14343" name="Формула" r:id="rId8" imgW="139680" imgH="215640" progId="Equation.3">
              <p:embed/>
            </p:oleObj>
          </a:graphicData>
        </a:graphic>
      </p:graphicFrame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15008" y="1500174"/>
            <a:ext cx="2786082" cy="1714512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cos</a:t>
            </a:r>
            <a:r>
              <a:rPr lang="en-US" sz="4000" dirty="0" smtClean="0"/>
              <a:t> </a:t>
            </a:r>
            <a:r>
              <a:rPr lang="en-US" sz="4000" i="1" dirty="0" smtClean="0"/>
              <a:t>t</a:t>
            </a:r>
            <a:r>
              <a:rPr lang="en-US" sz="4000" dirty="0" smtClean="0"/>
              <a:t> = ½</a:t>
            </a:r>
          </a:p>
          <a:p>
            <a:pPr algn="ctr"/>
            <a:r>
              <a:rPr lang="en-US" sz="2400" i="1" dirty="0" smtClean="0"/>
              <a:t>t</a:t>
            </a:r>
            <a:r>
              <a:rPr lang="en-US" sz="2400" i="1" dirty="0" smtClean="0">
                <a:latin typeface="Cambria"/>
              </a:rPr>
              <a:t>₁ </a:t>
            </a:r>
            <a:r>
              <a:rPr lang="en-US" sz="2400" dirty="0" smtClean="0">
                <a:latin typeface="Cambria"/>
              </a:rPr>
              <a:t>= 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/3 + 2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k </a:t>
            </a:r>
          </a:p>
          <a:p>
            <a:pPr algn="ctr"/>
            <a:r>
              <a:rPr lang="en-US" sz="2400" i="1" dirty="0" smtClean="0">
                <a:latin typeface="Cambria"/>
              </a:rPr>
              <a:t>t₂ </a:t>
            </a:r>
            <a:r>
              <a:rPr lang="en-US" sz="2400" dirty="0" smtClean="0">
                <a:latin typeface="Cambria"/>
              </a:rPr>
              <a:t>= -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/3 + 2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k, </a:t>
            </a:r>
          </a:p>
          <a:p>
            <a:pPr algn="ctr"/>
            <a:r>
              <a:rPr lang="en-US" sz="2400" dirty="0" smtClean="0">
                <a:latin typeface="Cambria"/>
              </a:rPr>
              <a:t>k </a:t>
            </a:r>
            <a:r>
              <a:rPr lang="ru-RU" sz="2400" dirty="0" err="1" smtClean="0">
                <a:latin typeface="Cambria"/>
              </a:rPr>
              <a:t>є</a:t>
            </a:r>
            <a:r>
              <a:rPr lang="en-US" sz="2400" dirty="0" smtClean="0">
                <a:latin typeface="Cambria"/>
              </a:rPr>
              <a:t> Z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7" name="Овал 26"/>
          <p:cNvSpPr/>
          <p:nvPr/>
        </p:nvSpPr>
        <p:spPr>
          <a:xfrm>
            <a:off x="3571868" y="2143116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71868" y="5286388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27" idx="4"/>
            <a:endCxn id="28" idx="0"/>
          </p:cNvCxnSpPr>
          <p:nvPr/>
        </p:nvCxnSpPr>
        <p:spPr>
          <a:xfrm rot="5400000">
            <a:off x="2143108" y="3786190"/>
            <a:ext cx="3000396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6429388" y="3643314"/>
            <a:ext cx="2286016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i="1" dirty="0" smtClean="0"/>
              <a:t>t</a:t>
            </a:r>
            <a:r>
              <a:rPr lang="en-US" sz="2800" dirty="0" smtClean="0"/>
              <a:t> = 0 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</a:t>
            </a:r>
            <a:r>
              <a:rPr lang="el-GR" sz="2800" dirty="0" smtClean="0"/>
              <a:t>π</a:t>
            </a:r>
            <a:r>
              <a:rPr lang="en-US" sz="2800" dirty="0" smtClean="0"/>
              <a:t>/2 + 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5572132" y="4714884"/>
            <a:ext cx="2071702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i="1" dirty="0" smtClean="0"/>
              <a:t>t</a:t>
            </a:r>
            <a:r>
              <a:rPr lang="en-US" sz="2800" dirty="0" smtClean="0"/>
              <a:t> = 1 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2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4357686" y="5715016"/>
            <a:ext cx="2143140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i="1" dirty="0" smtClean="0"/>
              <a:t>t</a:t>
            </a:r>
            <a:r>
              <a:rPr lang="en-US" sz="2800" dirty="0" smtClean="0"/>
              <a:t> = -1 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</a:t>
            </a:r>
            <a:r>
              <a:rPr lang="el-GR" sz="2800" dirty="0" smtClean="0"/>
              <a:t>π</a:t>
            </a:r>
            <a:r>
              <a:rPr lang="en-US" sz="2800" dirty="0" smtClean="0"/>
              <a:t> + 2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286116" y="3071810"/>
          <a:ext cx="285750" cy="608013"/>
        </p:xfrm>
        <a:graphic>
          <a:graphicData uri="http://schemas.openxmlformats.org/presentationml/2006/ole">
            <p:oleObj spid="_x0000_s14344" name="Формула" r:id="rId9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Простейшие тригонометрические уравнения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00100" y="2000240"/>
            <a:ext cx="3571900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214282" y="3857628"/>
            <a:ext cx="5143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378619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643438" y="3357562"/>
          <a:ext cx="630237" cy="387350"/>
        </p:xfrm>
        <a:graphic>
          <a:graphicData uri="http://schemas.openxmlformats.org/presentationml/2006/ole">
            <p:oleObj spid="_x0000_s19458" name="Формула" r:id="rId3" imgW="330120" imgH="20304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928938" y="1285875"/>
          <a:ext cx="285750" cy="681038"/>
        </p:xfrm>
        <a:graphic>
          <a:graphicData uri="http://schemas.openxmlformats.org/presentationml/2006/ole">
            <p:oleObj spid="_x0000_s19459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42938" y="3357563"/>
          <a:ext cx="496887" cy="354012"/>
        </p:xfrm>
        <a:graphic>
          <a:graphicData uri="http://schemas.openxmlformats.org/presentationml/2006/ole">
            <p:oleObj spid="_x0000_s19460" name="Формула" r:id="rId5" imgW="139680" imgH="1396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286000" y="5643563"/>
          <a:ext cx="417513" cy="681037"/>
        </p:xfrm>
        <a:graphic>
          <a:graphicData uri="http://schemas.openxmlformats.org/presentationml/2006/ole">
            <p:oleObj spid="_x0000_s19461" name="Формула" r:id="rId6" imgW="241200" imgH="39348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857356" y="1428736"/>
            <a:ext cx="928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sin </a:t>
            </a:r>
            <a:r>
              <a:rPr lang="en-US" sz="3200" i="1" dirty="0" smtClean="0"/>
              <a:t>t</a:t>
            </a:r>
            <a:endParaRPr lang="ru-RU" sz="32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3214686"/>
            <a:ext cx="859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endParaRPr lang="ru-RU" sz="3200" i="1" dirty="0"/>
          </a:p>
        </p:txBody>
      </p:sp>
      <p:sp>
        <p:nvSpPr>
          <p:cNvPr id="15" name="Овал 14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14612" y="19288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714612" y="55007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000760" y="1428736"/>
            <a:ext cx="2928958" cy="1714512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sin </a:t>
            </a:r>
            <a:r>
              <a:rPr lang="en-US" sz="4000" i="1" dirty="0" smtClean="0"/>
              <a:t>t</a:t>
            </a:r>
            <a:r>
              <a:rPr lang="en-US" sz="4000" dirty="0" smtClean="0"/>
              <a:t> = ½ </a:t>
            </a:r>
          </a:p>
          <a:p>
            <a:pPr algn="ctr"/>
            <a:r>
              <a:rPr lang="en-US" sz="2400" i="1" dirty="0" smtClean="0"/>
              <a:t>t</a:t>
            </a:r>
            <a:r>
              <a:rPr lang="en-US" sz="2400" i="1" dirty="0" smtClean="0">
                <a:latin typeface="Cambria"/>
              </a:rPr>
              <a:t>₁</a:t>
            </a:r>
            <a:r>
              <a:rPr lang="en-US" sz="2400" dirty="0" smtClean="0">
                <a:latin typeface="Cambria"/>
              </a:rPr>
              <a:t> = 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/6 + 2</a:t>
            </a:r>
            <a:r>
              <a:rPr lang="el-GR" sz="2400" dirty="0" smtClean="0">
                <a:latin typeface="Cambria"/>
              </a:rPr>
              <a:t>π</a:t>
            </a:r>
            <a:r>
              <a:rPr lang="en-US" sz="2400" dirty="0" smtClean="0">
                <a:latin typeface="Cambria"/>
              </a:rPr>
              <a:t>k </a:t>
            </a:r>
          </a:p>
          <a:p>
            <a:pPr algn="ctr"/>
            <a:r>
              <a:rPr lang="en-US" sz="2400" i="1" dirty="0" smtClean="0"/>
              <a:t>t</a:t>
            </a:r>
            <a:r>
              <a:rPr lang="en-US" sz="2400" i="1" dirty="0" smtClean="0">
                <a:latin typeface="Cambria"/>
              </a:rPr>
              <a:t>₂</a:t>
            </a:r>
            <a:r>
              <a:rPr lang="en-US" sz="2400" i="1" dirty="0" smtClean="0"/>
              <a:t> = </a:t>
            </a:r>
            <a:r>
              <a:rPr lang="en-US" sz="2400" dirty="0" smtClean="0"/>
              <a:t>5</a:t>
            </a:r>
            <a:r>
              <a:rPr lang="el-GR" sz="2400" dirty="0" smtClean="0"/>
              <a:t>π</a:t>
            </a:r>
            <a:r>
              <a:rPr lang="en-US" sz="2400" dirty="0" smtClean="0"/>
              <a:t>/6 + 2</a:t>
            </a:r>
            <a:r>
              <a:rPr lang="el-GR" sz="2400" dirty="0" smtClean="0"/>
              <a:t>π</a:t>
            </a:r>
            <a:r>
              <a:rPr lang="en-US" sz="2400" dirty="0" smtClean="0"/>
              <a:t>k, </a:t>
            </a:r>
          </a:p>
          <a:p>
            <a:pPr algn="ctr"/>
            <a:r>
              <a:rPr lang="en-US" sz="2400" dirty="0" smtClean="0"/>
              <a:t>k </a:t>
            </a:r>
            <a:r>
              <a:rPr lang="ru-RU" sz="2400" dirty="0" err="1" smtClean="0">
                <a:latin typeface="Cambria"/>
              </a:rPr>
              <a:t>є</a:t>
            </a:r>
            <a:r>
              <a:rPr lang="en-US" sz="2400" dirty="0" smtClean="0">
                <a:latin typeface="Cambria"/>
              </a:rPr>
              <a:t> Z</a:t>
            </a:r>
            <a:endParaRPr lang="ru-RU" sz="2400" dirty="0"/>
          </a:p>
        </p:txBody>
      </p:sp>
      <p:sp>
        <p:nvSpPr>
          <p:cNvPr id="20" name="Овал 19"/>
          <p:cNvSpPr/>
          <p:nvPr/>
        </p:nvSpPr>
        <p:spPr>
          <a:xfrm>
            <a:off x="4286248" y="285749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42976" y="285749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0" idx="2"/>
            <a:endCxn id="21" idx="6"/>
          </p:cNvCxnSpPr>
          <p:nvPr/>
        </p:nvCxnSpPr>
        <p:spPr>
          <a:xfrm rot="10800000">
            <a:off x="1285852" y="2928934"/>
            <a:ext cx="3000396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500298" y="2285992"/>
          <a:ext cx="285752" cy="608014"/>
        </p:xfrm>
        <a:graphic>
          <a:graphicData uri="http://schemas.openxmlformats.org/presentationml/2006/ole">
            <p:oleObj spid="_x0000_s19462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4500562" y="2428868"/>
          <a:ext cx="277814" cy="517433"/>
        </p:xfrm>
        <a:graphic>
          <a:graphicData uri="http://schemas.openxmlformats.org/presentationml/2006/ole">
            <p:oleObj spid="_x0000_s19463" name="Формула" r:id="rId8" imgW="126720" imgH="2156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842963" y="2428875"/>
          <a:ext cx="306387" cy="517525"/>
        </p:xfrm>
        <a:graphic>
          <a:graphicData uri="http://schemas.openxmlformats.org/presentationml/2006/ole">
            <p:oleObj spid="_x0000_s19464" name="Формула" r:id="rId9" imgW="139680" imgH="215640" progId="Equation.3">
              <p:embed/>
            </p:oleObj>
          </a:graphicData>
        </a:graphic>
      </p:graphicFrame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6429388" y="3429000"/>
            <a:ext cx="2000264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sin </a:t>
            </a:r>
            <a:r>
              <a:rPr lang="en-US" sz="2800" i="1" dirty="0" smtClean="0"/>
              <a:t>t</a:t>
            </a:r>
            <a:r>
              <a:rPr lang="en-US" sz="2800" dirty="0" smtClean="0"/>
              <a:t> = 0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5500694" y="4572008"/>
            <a:ext cx="2357454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sin </a:t>
            </a:r>
            <a:r>
              <a:rPr lang="en-US" sz="2800" i="1" dirty="0" smtClean="0"/>
              <a:t>t</a:t>
            </a:r>
            <a:r>
              <a:rPr lang="en-US" sz="2800" dirty="0" smtClean="0"/>
              <a:t> = 1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</a:t>
            </a:r>
            <a:r>
              <a:rPr lang="el-GR" sz="2800" dirty="0" smtClean="0"/>
              <a:t>π</a:t>
            </a:r>
            <a:r>
              <a:rPr lang="en-US" sz="2800" dirty="0" smtClean="0"/>
              <a:t>/2 + 2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286248" y="5643578"/>
            <a:ext cx="2357454" cy="85725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sin </a:t>
            </a:r>
            <a:r>
              <a:rPr lang="en-US" sz="2800" i="1" dirty="0" smtClean="0"/>
              <a:t>t</a:t>
            </a:r>
            <a:r>
              <a:rPr lang="en-US" sz="2800" dirty="0" smtClean="0"/>
              <a:t> = -1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dirty="0" smtClean="0"/>
              <a:t> = -</a:t>
            </a:r>
            <a:r>
              <a:rPr lang="el-GR" sz="2800" dirty="0" smtClean="0"/>
              <a:t>π</a:t>
            </a:r>
            <a:r>
              <a:rPr lang="en-US" sz="2800" dirty="0" smtClean="0"/>
              <a:t>/2 +2</a:t>
            </a:r>
            <a:r>
              <a:rPr lang="el-GR" sz="2800" dirty="0" smtClean="0"/>
              <a:t>π</a:t>
            </a:r>
            <a:r>
              <a:rPr lang="en-US" sz="2800" dirty="0" smtClean="0"/>
              <a:t>k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Простейшие тригонометрические уравнения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00100" y="2000240"/>
            <a:ext cx="3571900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42910" y="3786190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V="1">
            <a:off x="214282" y="3857628"/>
            <a:ext cx="5143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572000" y="3357562"/>
          <a:ext cx="630237" cy="387350"/>
        </p:xfrm>
        <a:graphic>
          <a:graphicData uri="http://schemas.openxmlformats.org/presentationml/2006/ole">
            <p:oleObj spid="_x0000_s16386" name="Формула" r:id="rId3" imgW="330120" imgH="203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928938" y="1285875"/>
          <a:ext cx="285750" cy="681038"/>
        </p:xfrm>
        <a:graphic>
          <a:graphicData uri="http://schemas.openxmlformats.org/presentationml/2006/ole">
            <p:oleObj spid="_x0000_s16387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42938" y="3357563"/>
          <a:ext cx="496887" cy="354012"/>
        </p:xfrm>
        <a:graphic>
          <a:graphicData uri="http://schemas.openxmlformats.org/presentationml/2006/ole">
            <p:oleObj spid="_x0000_s16388" name="Формула" r:id="rId5" imgW="139680" imgH="13968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286000" y="5643563"/>
          <a:ext cx="417513" cy="681037"/>
        </p:xfrm>
        <a:graphic>
          <a:graphicData uri="http://schemas.openxmlformats.org/presentationml/2006/ole">
            <p:oleObj spid="_x0000_s16389" name="Формула" r:id="rId6" imgW="24120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86380" y="321468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x</a:t>
            </a:r>
            <a:endParaRPr lang="ru-RU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y</a:t>
            </a:r>
            <a:endParaRPr lang="ru-RU" sz="3200" i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356628" y="3643314"/>
            <a:ext cx="4429950" cy="79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00496" y="121442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tg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19" name="Овал 18"/>
          <p:cNvSpPr/>
          <p:nvPr/>
        </p:nvSpPr>
        <p:spPr>
          <a:xfrm>
            <a:off x="4286248" y="285749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00496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42976" y="457200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28728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214414" y="2786058"/>
            <a:ext cx="3357586" cy="18573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714612" y="1928802"/>
            <a:ext cx="142876" cy="14287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14612" y="5500702"/>
            <a:ext cx="142876" cy="14287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00562" y="2714620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643438" y="2132000"/>
          <a:ext cx="428628" cy="728668"/>
        </p:xfrm>
        <a:graphic>
          <a:graphicData uri="http://schemas.openxmlformats.org/presentationml/2006/ole">
            <p:oleObj spid="_x0000_s16390" name="Формула" r:id="rId7" imgW="253800" imgH="43164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214810" y="2285992"/>
          <a:ext cx="277812" cy="517525"/>
        </p:xfrm>
        <a:graphic>
          <a:graphicData uri="http://schemas.openxmlformats.org/presentationml/2006/ole">
            <p:oleObj spid="_x0000_s16391" name="Формула" r:id="rId8" imgW="126720" imgH="21564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857620" y="5072074"/>
          <a:ext cx="304800" cy="517525"/>
        </p:xfrm>
        <a:graphic>
          <a:graphicData uri="http://schemas.openxmlformats.org/presentationml/2006/ole">
            <p:oleObj spid="_x0000_s16392" name="Формула" r:id="rId9" imgW="139680" imgH="215640" progId="Equation.3">
              <p:embed/>
            </p:oleObj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500166" y="2500306"/>
            <a:ext cx="3021320" cy="302132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3438" y="521495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-1</a:t>
            </a:r>
            <a:endParaRPr lang="ru-RU" sz="3200" dirty="0"/>
          </a:p>
        </p:txBody>
      </p:sp>
      <p:sp>
        <p:nvSpPr>
          <p:cNvPr id="41" name="Овал 40"/>
          <p:cNvSpPr/>
          <p:nvPr/>
        </p:nvSpPr>
        <p:spPr>
          <a:xfrm>
            <a:off x="4500562" y="5500702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5715008" y="1857364"/>
            <a:ext cx="2714644" cy="1643074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tg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dirty="0" smtClean="0"/>
              <a:t> = </a:t>
            </a:r>
            <a:r>
              <a:rPr lang="en-US" sz="3200" dirty="0" smtClean="0">
                <a:latin typeface="Calibri"/>
              </a:rPr>
              <a:t>√3/3 </a:t>
            </a:r>
          </a:p>
          <a:p>
            <a:pPr algn="ctr"/>
            <a:r>
              <a:rPr lang="en-US" sz="2800" i="1" dirty="0" smtClean="0">
                <a:latin typeface="Calibri"/>
              </a:rPr>
              <a:t>t₁</a:t>
            </a:r>
            <a:r>
              <a:rPr lang="en-US" sz="2800" dirty="0" smtClean="0">
                <a:latin typeface="Calibri"/>
              </a:rPr>
              <a:t> = 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/6 + 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k, </a:t>
            </a:r>
          </a:p>
          <a:p>
            <a:pPr algn="ctr"/>
            <a:r>
              <a:rPr lang="en-US" sz="2800" dirty="0" smtClean="0">
                <a:latin typeface="Calibri"/>
              </a:rPr>
              <a:t>k </a:t>
            </a:r>
            <a:r>
              <a:rPr lang="ru-RU" sz="2800" dirty="0" err="1" smtClean="0">
                <a:latin typeface="Cambria"/>
              </a:rPr>
              <a:t>є</a:t>
            </a:r>
            <a:r>
              <a:rPr lang="en-US" sz="2800" dirty="0" smtClean="0">
                <a:latin typeface="Cambria"/>
              </a:rPr>
              <a:t> Z</a:t>
            </a:r>
            <a:endParaRPr lang="ru-RU" sz="2800" dirty="0"/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5357818" y="4429132"/>
            <a:ext cx="2714644" cy="1643074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tg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dirty="0" smtClean="0"/>
              <a:t> = </a:t>
            </a:r>
            <a:r>
              <a:rPr lang="ru-RU" sz="3200" dirty="0" smtClean="0"/>
              <a:t>-</a:t>
            </a:r>
            <a:r>
              <a:rPr lang="en-US" sz="3200" dirty="0" smtClean="0">
                <a:latin typeface="Calibri"/>
              </a:rPr>
              <a:t>1 </a:t>
            </a:r>
          </a:p>
          <a:p>
            <a:pPr algn="ctr"/>
            <a:r>
              <a:rPr lang="en-US" sz="2800" i="1" dirty="0" smtClean="0">
                <a:latin typeface="Calibri"/>
              </a:rPr>
              <a:t>t</a:t>
            </a:r>
            <a:r>
              <a:rPr lang="en-US" sz="2800" i="1" dirty="0" smtClean="0">
                <a:latin typeface="Cambria"/>
              </a:rPr>
              <a:t>₂</a:t>
            </a:r>
            <a:r>
              <a:rPr lang="en-US" sz="2800" dirty="0" smtClean="0">
                <a:latin typeface="Calibri"/>
              </a:rPr>
              <a:t> = -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/4 + 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k, </a:t>
            </a:r>
          </a:p>
          <a:p>
            <a:pPr algn="ctr"/>
            <a:r>
              <a:rPr lang="en-US" sz="2800" dirty="0" smtClean="0">
                <a:latin typeface="Calibri"/>
              </a:rPr>
              <a:t>k </a:t>
            </a:r>
            <a:r>
              <a:rPr lang="ru-RU" sz="2800" dirty="0" err="1" smtClean="0">
                <a:latin typeface="Cambria"/>
              </a:rPr>
              <a:t>є</a:t>
            </a:r>
            <a:r>
              <a:rPr lang="en-US" sz="2800" dirty="0" smtClean="0">
                <a:latin typeface="Cambria"/>
              </a:rPr>
              <a:t> Z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30" grpId="0" animBg="1"/>
      <p:bldP spid="40" grpId="0"/>
      <p:bldP spid="41" grpId="0" animBg="1"/>
      <p:bldP spid="42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Простейшие тригонометрические уравнения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00" y="2000240"/>
            <a:ext cx="3571900" cy="3571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214282" y="3857628"/>
            <a:ext cx="51435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2910" y="378619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643438" y="3286125"/>
          <a:ext cx="630237" cy="387350"/>
        </p:xfrm>
        <a:graphic>
          <a:graphicData uri="http://schemas.openxmlformats.org/presentationml/2006/ole">
            <p:oleObj spid="_x0000_s17410" name="Формула" r:id="rId3" imgW="330120" imgH="203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928938" y="1285875"/>
          <a:ext cx="285750" cy="681038"/>
        </p:xfrm>
        <a:graphic>
          <a:graphicData uri="http://schemas.openxmlformats.org/presentationml/2006/ole">
            <p:oleObj spid="_x0000_s17411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42938" y="3357563"/>
          <a:ext cx="496887" cy="354012"/>
        </p:xfrm>
        <a:graphic>
          <a:graphicData uri="http://schemas.openxmlformats.org/presentationml/2006/ole">
            <p:oleObj spid="_x0000_s17412" name="Формула" r:id="rId5" imgW="139680" imgH="13968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86000" y="5643563"/>
          <a:ext cx="417513" cy="681037"/>
        </p:xfrm>
        <a:graphic>
          <a:graphicData uri="http://schemas.openxmlformats.org/presentationml/2006/ole">
            <p:oleObj spid="_x0000_s17413" name="Формула" r:id="rId6" imgW="24120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86380" y="321468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x</a:t>
            </a:r>
            <a:endParaRPr lang="ru-RU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22" y="114298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y</a:t>
            </a:r>
            <a:endParaRPr lang="ru-RU" sz="3200" i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14348" y="2000240"/>
            <a:ext cx="500066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29190" y="135729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ctg</a:t>
            </a:r>
            <a:endParaRPr lang="ru-RU" sz="3200" dirty="0"/>
          </a:p>
        </p:txBody>
      </p:sp>
      <p:sp>
        <p:nvSpPr>
          <p:cNvPr id="16" name="Овал 15"/>
          <p:cNvSpPr/>
          <p:nvPr/>
        </p:nvSpPr>
        <p:spPr>
          <a:xfrm>
            <a:off x="4500562" y="3714752"/>
            <a:ext cx="142876" cy="14287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55007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28662" y="3714752"/>
            <a:ext cx="142876" cy="14287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14612" y="192880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571868" y="2143116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178695" y="2750339"/>
            <a:ext cx="3357586" cy="18573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857356" y="5286388"/>
            <a:ext cx="142876" cy="142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714744" y="1928802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929058" y="1357298"/>
          <a:ext cx="344581" cy="585786"/>
        </p:xfrm>
        <a:graphic>
          <a:graphicData uri="http://schemas.openxmlformats.org/presentationml/2006/ole">
            <p:oleObj spid="_x0000_s17414" name="Формула" r:id="rId7" imgW="253800" imgH="431640" progId="Equation.3">
              <p:embed/>
            </p:oleObj>
          </a:graphicData>
        </a:graphic>
      </p:graphicFrame>
      <p:cxnSp>
        <p:nvCxnSpPr>
          <p:cNvPr id="31" name="Прямая соединительная линия 30"/>
          <p:cNvCxnSpPr>
            <a:stCxn id="5" idx="5"/>
          </p:cNvCxnSpPr>
          <p:nvPr/>
        </p:nvCxnSpPr>
        <p:spPr>
          <a:xfrm rot="5400000" flipH="1">
            <a:off x="1000100" y="2000241"/>
            <a:ext cx="3048808" cy="3048807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2910" y="14287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-1</a:t>
            </a:r>
            <a:endParaRPr lang="ru-RU" sz="2800" dirty="0"/>
          </a:p>
        </p:txBody>
      </p:sp>
      <p:sp>
        <p:nvSpPr>
          <p:cNvPr id="34" name="Овал 33"/>
          <p:cNvSpPr/>
          <p:nvPr/>
        </p:nvSpPr>
        <p:spPr>
          <a:xfrm>
            <a:off x="4000496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428728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928662" y="1928802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786182" y="1928802"/>
          <a:ext cx="277812" cy="517525"/>
        </p:xfrm>
        <a:graphic>
          <a:graphicData uri="http://schemas.openxmlformats.org/presentationml/2006/ole">
            <p:oleObj spid="_x0000_s17415" name="Формула" r:id="rId8" imgW="126720" imgH="2156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071538" y="2214554"/>
          <a:ext cx="304800" cy="517525"/>
        </p:xfrm>
        <a:graphic>
          <a:graphicData uri="http://schemas.openxmlformats.org/presentationml/2006/ole">
            <p:oleObj spid="_x0000_s17416" name="Формула" r:id="rId9" imgW="139680" imgH="215640" progId="Equation.3">
              <p:embed/>
            </p:oleObj>
          </a:graphicData>
        </a:graphic>
      </p:graphicFrame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6286512" y="2143116"/>
            <a:ext cx="2428892" cy="157163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ctg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dirty="0" smtClean="0"/>
              <a:t> = </a:t>
            </a:r>
            <a:r>
              <a:rPr lang="en-US" sz="3200" dirty="0" smtClean="0">
                <a:latin typeface="Calibri"/>
              </a:rPr>
              <a:t>√3/3 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i="1" dirty="0" smtClean="0">
                <a:latin typeface="Calibri"/>
              </a:rPr>
              <a:t>₁ </a:t>
            </a:r>
            <a:r>
              <a:rPr lang="en-US" sz="2800" dirty="0" smtClean="0">
                <a:latin typeface="Calibri"/>
              </a:rPr>
              <a:t>= 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/3 +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k</a:t>
            </a:r>
            <a:r>
              <a:rPr lang="en-US" sz="2800" dirty="0" smtClean="0"/>
              <a:t>,</a:t>
            </a:r>
          </a:p>
          <a:p>
            <a:pPr algn="ctr"/>
            <a:r>
              <a:rPr lang="en-US" sz="2800" dirty="0" smtClean="0"/>
              <a:t>k </a:t>
            </a:r>
            <a:r>
              <a:rPr lang="ru-RU" sz="2800" dirty="0" err="1" smtClean="0">
                <a:latin typeface="Cambria"/>
              </a:rPr>
              <a:t>є</a:t>
            </a:r>
            <a:r>
              <a:rPr lang="en-US" sz="2800" dirty="0" smtClean="0">
                <a:latin typeface="Cambria"/>
              </a:rPr>
              <a:t> Z</a:t>
            </a:r>
            <a:endParaRPr lang="ru-RU" sz="2800" dirty="0"/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5357818" y="4500570"/>
            <a:ext cx="2428892" cy="1571636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ctg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dirty="0" smtClean="0"/>
              <a:t> = </a:t>
            </a:r>
            <a:r>
              <a:rPr lang="en-US" sz="3200" dirty="0" smtClean="0">
                <a:latin typeface="Calibri"/>
              </a:rPr>
              <a:t>-1 </a:t>
            </a:r>
          </a:p>
          <a:p>
            <a:pPr algn="ctr"/>
            <a:r>
              <a:rPr lang="en-US" sz="2800" i="1" dirty="0" smtClean="0"/>
              <a:t>t</a:t>
            </a:r>
            <a:r>
              <a:rPr lang="en-US" sz="2800" i="1" dirty="0" smtClean="0">
                <a:latin typeface="Calibri"/>
              </a:rPr>
              <a:t>₁ </a:t>
            </a:r>
            <a:r>
              <a:rPr lang="en-US" sz="2800" dirty="0" smtClean="0">
                <a:latin typeface="Calibri"/>
              </a:rPr>
              <a:t>= 3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/4 +</a:t>
            </a:r>
            <a:r>
              <a:rPr lang="el-GR" sz="2800" dirty="0" smtClean="0">
                <a:latin typeface="Calibri"/>
              </a:rPr>
              <a:t>π</a:t>
            </a:r>
            <a:r>
              <a:rPr lang="en-US" sz="2800" dirty="0" smtClean="0">
                <a:latin typeface="Calibri"/>
              </a:rPr>
              <a:t>k</a:t>
            </a:r>
            <a:r>
              <a:rPr lang="en-US" sz="2800" dirty="0" smtClean="0"/>
              <a:t>,</a:t>
            </a:r>
          </a:p>
          <a:p>
            <a:pPr algn="ctr"/>
            <a:r>
              <a:rPr lang="en-US" sz="2800" dirty="0" smtClean="0"/>
              <a:t>k </a:t>
            </a:r>
            <a:r>
              <a:rPr lang="ru-RU" sz="2800" dirty="0" err="1" smtClean="0">
                <a:latin typeface="Cambria"/>
              </a:rPr>
              <a:t>є</a:t>
            </a:r>
            <a:r>
              <a:rPr lang="en-US" sz="2800" dirty="0" smtClean="0">
                <a:latin typeface="Cambria"/>
              </a:rPr>
              <a:t> Z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 animBg="1"/>
      <p:bldP spid="28" grpId="0" animBg="1"/>
      <p:bldP spid="33" grpId="0"/>
      <p:bldP spid="34" grpId="0" animBg="1"/>
      <p:bldP spid="35" grpId="0" animBg="1"/>
      <p:bldP spid="36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Упражнение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4786314" y="1357298"/>
            <a:ext cx="3967162" cy="49292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     б)         в)         г)      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D:\data\articles\50\5060\506030\img2.gif"/>
          <p:cNvPicPr/>
          <p:nvPr/>
        </p:nvPicPr>
        <p:blipFill>
          <a:blip r:embed="rId3"/>
          <a:srcRect r="39111" b="41611"/>
          <a:stretch>
            <a:fillRect/>
          </a:stretch>
        </p:blipFill>
        <p:spPr bwMode="auto">
          <a:xfrm>
            <a:off x="214282" y="1428736"/>
            <a:ext cx="43577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215074" y="1214422"/>
          <a:ext cx="428628" cy="785818"/>
        </p:xfrm>
        <a:graphic>
          <a:graphicData uri="http://schemas.openxmlformats.org/presentationml/2006/ole">
            <p:oleObj spid="_x0000_s22530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5214942" y="1214422"/>
          <a:ext cx="500066" cy="714380"/>
        </p:xfrm>
        <a:graphic>
          <a:graphicData uri="http://schemas.openxmlformats.org/presentationml/2006/ole">
            <p:oleObj spid="_x0000_s22531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5214942" y="2786058"/>
          <a:ext cx="428628" cy="714380"/>
        </p:xfrm>
        <a:graphic>
          <a:graphicData uri="http://schemas.openxmlformats.org/presentationml/2006/ole">
            <p:oleObj spid="_x0000_s22532" name="Формула" r:id="rId6" imgW="164880" imgH="39348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6000760" y="2000240"/>
          <a:ext cx="330214" cy="714380"/>
        </p:xfrm>
        <a:graphic>
          <a:graphicData uri="http://schemas.openxmlformats.org/presentationml/2006/ole">
            <p:oleObj spid="_x0000_s22533" name="Формула" r:id="rId7" imgW="253800" imgH="39348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214942" y="4286256"/>
          <a:ext cx="428628" cy="642942"/>
        </p:xfrm>
        <a:graphic>
          <a:graphicData uri="http://schemas.openxmlformats.org/presentationml/2006/ole">
            <p:oleObj spid="_x0000_s22534" name="Формула" r:id="rId8" imgW="253800" imgH="39348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6929454" y="5214950"/>
          <a:ext cx="330200" cy="714380"/>
        </p:xfrm>
        <a:graphic>
          <a:graphicData uri="http://schemas.openxmlformats.org/presentationml/2006/ole">
            <p:oleObj spid="_x0000_s22535" name="Формула" r:id="rId9" imgW="253800" imgH="39348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786578" y="1928802"/>
          <a:ext cx="714380" cy="714374"/>
        </p:xfrm>
        <a:graphic>
          <a:graphicData uri="http://schemas.openxmlformats.org/presentationml/2006/ole">
            <p:oleObj spid="_x0000_s22536" name="Формула" r:id="rId10" imgW="279360" imgH="393480" progId="Equation.3">
              <p:embed/>
            </p:oleObj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5929322" y="4357694"/>
          <a:ext cx="719153" cy="785813"/>
        </p:xfrm>
        <a:graphic>
          <a:graphicData uri="http://schemas.openxmlformats.org/presentationml/2006/ole">
            <p:oleObj spid="_x0000_s22537" name="Формула" r:id="rId11" imgW="279360" imgH="393480" progId="Equation.3">
              <p:embed/>
            </p:oleObj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6929454" y="4357694"/>
          <a:ext cx="428625" cy="785812"/>
        </p:xfrm>
        <a:graphic>
          <a:graphicData uri="http://schemas.openxmlformats.org/presentationml/2006/ole">
            <p:oleObj spid="_x0000_s22538" name="Формула" r:id="rId12" imgW="164880" imgH="393480" progId="Equation.3">
              <p:embed/>
            </p:oleObj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7786710" y="4286256"/>
          <a:ext cx="647729" cy="785813"/>
        </p:xfrm>
        <a:graphic>
          <a:graphicData uri="http://schemas.openxmlformats.org/presentationml/2006/ole">
            <p:oleObj spid="_x0000_s22539" name="Формула" r:id="rId13" imgW="279360" imgH="393480" progId="Equation.3">
              <p:embed/>
            </p:oleObj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7786710" y="5143512"/>
          <a:ext cx="647700" cy="785813"/>
        </p:xfrm>
        <a:graphic>
          <a:graphicData uri="http://schemas.openxmlformats.org/presentationml/2006/ole">
            <p:oleObj spid="_x0000_s22540" name="Формула" r:id="rId14" imgW="279360" imgH="393480" progId="Equation.3">
              <p:embed/>
            </p:oleObj>
          </a:graphicData>
        </a:graphic>
      </p:graphicFrame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7786710" y="1857364"/>
          <a:ext cx="647700" cy="785813"/>
        </p:xfrm>
        <a:graphic>
          <a:graphicData uri="http://schemas.openxmlformats.org/presentationml/2006/ole">
            <p:oleObj spid="_x0000_s22541" name="Формула" r:id="rId15" imgW="279360" imgH="393480" progId="Equation.3">
              <p:embed/>
            </p:oleObj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6000760" y="2786058"/>
          <a:ext cx="560387" cy="785812"/>
        </p:xfrm>
        <a:graphic>
          <a:graphicData uri="http://schemas.openxmlformats.org/presentationml/2006/ole">
            <p:oleObj spid="_x0000_s22542" name="Формула" r:id="rId16" imgW="241200" imgH="393480" progId="Equation.3">
              <p:embed/>
            </p:oleObj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5072066" y="5143512"/>
          <a:ext cx="560387" cy="785812"/>
        </p:xfrm>
        <a:graphic>
          <a:graphicData uri="http://schemas.openxmlformats.org/presentationml/2006/ole">
            <p:oleObj spid="_x0000_s22543" name="Формула" r:id="rId17" imgW="241200" imgH="393480" progId="Equation.3">
              <p:embed/>
            </p:oleObj>
          </a:graphicData>
        </a:graphic>
      </p:graphicFrame>
      <p:graphicFrame>
        <p:nvGraphicFramePr>
          <p:cNvPr id="73744" name="Object 16"/>
          <p:cNvGraphicFramePr>
            <a:graphicFrameLocks noChangeAspect="1"/>
          </p:cNvGraphicFramePr>
          <p:nvPr/>
        </p:nvGraphicFramePr>
        <p:xfrm>
          <a:off x="6858016" y="2714620"/>
          <a:ext cx="382587" cy="785813"/>
        </p:xfrm>
        <a:graphic>
          <a:graphicData uri="http://schemas.openxmlformats.org/presentationml/2006/ole">
            <p:oleObj spid="_x0000_s22544" name="Формула" r:id="rId18" imgW="164880" imgH="393480" progId="Equation.3">
              <p:embed/>
            </p:oleObj>
          </a:graphicData>
        </a:graphic>
      </p:graphicFrame>
      <p:graphicFrame>
        <p:nvGraphicFramePr>
          <p:cNvPr id="73745" name="Object 17"/>
          <p:cNvGraphicFramePr>
            <a:graphicFrameLocks noChangeAspect="1"/>
          </p:cNvGraphicFramePr>
          <p:nvPr/>
        </p:nvGraphicFramePr>
        <p:xfrm>
          <a:off x="7000892" y="1142984"/>
          <a:ext cx="382587" cy="785813"/>
        </p:xfrm>
        <a:graphic>
          <a:graphicData uri="http://schemas.openxmlformats.org/presentationml/2006/ole">
            <p:oleObj spid="_x0000_s22545" name="Формула" r:id="rId19" imgW="164880" imgH="393480" progId="Equation.3">
              <p:embed/>
            </p:oleObj>
          </a:graphicData>
        </a:graphic>
      </p:graphicFrame>
      <p:graphicFrame>
        <p:nvGraphicFramePr>
          <p:cNvPr id="73746" name="Object 18"/>
          <p:cNvGraphicFramePr>
            <a:graphicFrameLocks noChangeAspect="1"/>
          </p:cNvGraphicFramePr>
          <p:nvPr/>
        </p:nvGraphicFramePr>
        <p:xfrm>
          <a:off x="7000892" y="3500438"/>
          <a:ext cx="382587" cy="785813"/>
        </p:xfrm>
        <a:graphic>
          <a:graphicData uri="http://schemas.openxmlformats.org/presentationml/2006/ole">
            <p:oleObj spid="_x0000_s22546" name="Формула" r:id="rId20" imgW="164880" imgH="393480" progId="Equation.3">
              <p:embed/>
            </p:oleObj>
          </a:graphicData>
        </a:graphic>
      </p:graphicFrame>
      <p:graphicFrame>
        <p:nvGraphicFramePr>
          <p:cNvPr id="73747" name="Object 19"/>
          <p:cNvGraphicFramePr>
            <a:graphicFrameLocks noChangeAspect="1"/>
          </p:cNvGraphicFramePr>
          <p:nvPr/>
        </p:nvGraphicFramePr>
        <p:xfrm>
          <a:off x="5072066" y="3429000"/>
          <a:ext cx="647700" cy="785813"/>
        </p:xfrm>
        <a:graphic>
          <a:graphicData uri="http://schemas.openxmlformats.org/presentationml/2006/ole">
            <p:oleObj spid="_x0000_s22547" name="Формула" r:id="rId21" imgW="279360" imgH="393480" progId="Equation.3">
              <p:embed/>
            </p:oleObj>
          </a:graphicData>
        </a:graphic>
      </p:graphicFrame>
      <p:graphicFrame>
        <p:nvGraphicFramePr>
          <p:cNvPr id="73748" name="Object 20"/>
          <p:cNvGraphicFramePr>
            <a:graphicFrameLocks noChangeAspect="1"/>
          </p:cNvGraphicFramePr>
          <p:nvPr/>
        </p:nvGraphicFramePr>
        <p:xfrm>
          <a:off x="6127750" y="3571875"/>
          <a:ext cx="558800" cy="785813"/>
        </p:xfrm>
        <a:graphic>
          <a:graphicData uri="http://schemas.openxmlformats.org/presentationml/2006/ole">
            <p:oleObj spid="_x0000_s22548" name="Формула" r:id="rId22" imgW="241200" imgH="393480" progId="Equation.3">
              <p:embed/>
            </p:oleObj>
          </a:graphicData>
        </a:graphic>
      </p:graphicFrame>
      <p:graphicFrame>
        <p:nvGraphicFramePr>
          <p:cNvPr id="73749" name="Object 21"/>
          <p:cNvGraphicFramePr>
            <a:graphicFrameLocks noChangeAspect="1"/>
          </p:cNvGraphicFramePr>
          <p:nvPr/>
        </p:nvGraphicFramePr>
        <p:xfrm>
          <a:off x="6000760" y="5143512"/>
          <a:ext cx="558800" cy="785813"/>
        </p:xfrm>
        <a:graphic>
          <a:graphicData uri="http://schemas.openxmlformats.org/presentationml/2006/ole">
            <p:oleObj spid="_x0000_s22549" name="Формула" r:id="rId23" imgW="241200" imgH="393480" progId="Equation.3">
              <p:embed/>
            </p:oleObj>
          </a:graphicData>
        </a:graphic>
      </p:graphicFrame>
      <p:graphicFrame>
        <p:nvGraphicFramePr>
          <p:cNvPr id="73750" name="Object 22"/>
          <p:cNvGraphicFramePr>
            <a:graphicFrameLocks noChangeAspect="1"/>
          </p:cNvGraphicFramePr>
          <p:nvPr/>
        </p:nvGraphicFramePr>
        <p:xfrm>
          <a:off x="7858148" y="1214422"/>
          <a:ext cx="382587" cy="785812"/>
        </p:xfrm>
        <a:graphic>
          <a:graphicData uri="http://schemas.openxmlformats.org/presentationml/2006/ole">
            <p:oleObj spid="_x0000_s22550" name="Формула" r:id="rId24" imgW="164880" imgH="393480" progId="Equation.3">
              <p:embed/>
            </p:oleObj>
          </a:graphicData>
        </a:graphic>
      </p:graphicFrame>
      <p:graphicFrame>
        <p:nvGraphicFramePr>
          <p:cNvPr id="73751" name="Object 23"/>
          <p:cNvGraphicFramePr>
            <a:graphicFrameLocks noChangeAspect="1"/>
          </p:cNvGraphicFramePr>
          <p:nvPr/>
        </p:nvGraphicFramePr>
        <p:xfrm>
          <a:off x="7858148" y="2643182"/>
          <a:ext cx="382587" cy="785812"/>
        </p:xfrm>
        <a:graphic>
          <a:graphicData uri="http://schemas.openxmlformats.org/presentationml/2006/ole">
            <p:oleObj spid="_x0000_s22551" name="Формула" r:id="rId25" imgW="164880" imgH="393480" progId="Equation.3">
              <p:embed/>
            </p:oleObj>
          </a:graphicData>
        </a:graphic>
      </p:graphicFrame>
      <p:graphicFrame>
        <p:nvGraphicFramePr>
          <p:cNvPr id="73752" name="Object 24"/>
          <p:cNvGraphicFramePr>
            <a:graphicFrameLocks noChangeAspect="1"/>
          </p:cNvGraphicFramePr>
          <p:nvPr/>
        </p:nvGraphicFramePr>
        <p:xfrm>
          <a:off x="7786710" y="3500438"/>
          <a:ext cx="382587" cy="785812"/>
        </p:xfrm>
        <a:graphic>
          <a:graphicData uri="http://schemas.openxmlformats.org/presentationml/2006/ole">
            <p:oleObj spid="_x0000_s22552" name="Формула" r:id="rId26" imgW="164880" imgH="393480" progId="Equation.3">
              <p:embed/>
            </p:oleObj>
          </a:graphicData>
        </a:graphic>
      </p:graphicFrame>
      <p:graphicFrame>
        <p:nvGraphicFramePr>
          <p:cNvPr id="73753" name="Object 25"/>
          <p:cNvGraphicFramePr>
            <a:graphicFrameLocks noChangeAspect="1"/>
          </p:cNvGraphicFramePr>
          <p:nvPr/>
        </p:nvGraphicFramePr>
        <p:xfrm>
          <a:off x="5286380" y="2000240"/>
          <a:ext cx="382587" cy="785812"/>
        </p:xfrm>
        <a:graphic>
          <a:graphicData uri="http://schemas.openxmlformats.org/presentationml/2006/ole">
            <p:oleObj spid="_x0000_s22553" name="Формула" r:id="rId27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400" dirty="0" smtClean="0"/>
              <a:t>Простейшие тригонометрические уравнения</a:t>
            </a:r>
            <a:endParaRPr lang="ru-RU" sz="3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7"/>
          <a:ext cx="8715435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1128720"/>
                <a:gridCol w="1743087"/>
                <a:gridCol w="1743087"/>
                <a:gridCol w="1743087"/>
              </a:tblGrid>
              <a:tr h="7856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Общий вид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Ограничение</a:t>
                      </a:r>
                      <a:endParaRPr lang="ru-RU" sz="2400" dirty="0"/>
                    </a:p>
                  </a:txBody>
                  <a:tcPr marL="45720" marR="4572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Частные случаи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42162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 smtClean="0"/>
                        <a:t>cos</a:t>
                      </a:r>
                      <a:r>
                        <a:rPr lang="en-US" sz="2000" i="1" baseline="0" dirty="0" smtClean="0"/>
                        <a:t> x = a,</a:t>
                      </a:r>
                    </a:p>
                    <a:p>
                      <a:pPr algn="ctr"/>
                      <a:r>
                        <a:rPr lang="en-US" sz="2000" i="0" baseline="0" dirty="0" smtClean="0"/>
                        <a:t>|</a:t>
                      </a:r>
                      <a:r>
                        <a:rPr lang="en-US" sz="2000" i="1" baseline="0" dirty="0" smtClean="0"/>
                        <a:t>a</a:t>
                      </a:r>
                      <a:r>
                        <a:rPr lang="en-US" sz="2000" i="0" baseline="0" dirty="0" smtClean="0"/>
                        <a:t>|</a:t>
                      </a:r>
                      <a:r>
                        <a:rPr lang="en-US" sz="2000" i="0" baseline="0" dirty="0" smtClean="0">
                          <a:sym typeface="Symbol"/>
                        </a:rPr>
                        <a:t> 1,</a:t>
                      </a:r>
                    </a:p>
                    <a:p>
                      <a:pPr algn="ctr"/>
                      <a:r>
                        <a:rPr lang="en-US" sz="2000" i="1" baseline="0" dirty="0" smtClean="0">
                          <a:sym typeface="Symbol"/>
                        </a:rPr>
                        <a:t>x= </a:t>
                      </a:r>
                      <a:r>
                        <a:rPr lang="en-US" sz="2000" i="0" baseline="0" dirty="0" smtClean="0">
                          <a:sym typeface="Symbol"/>
                        </a:rPr>
                        <a:t></a:t>
                      </a:r>
                      <a:r>
                        <a:rPr lang="en-US" sz="2000" i="1" baseline="0" dirty="0" err="1" smtClean="0">
                          <a:sym typeface="Symbol"/>
                        </a:rPr>
                        <a:t>arccos</a:t>
                      </a:r>
                      <a:r>
                        <a:rPr lang="en-US" sz="2000" i="1" baseline="0" dirty="0" smtClean="0">
                          <a:sym typeface="Symbol"/>
                        </a:rPr>
                        <a:t> a+2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  <a:endParaRPr lang="ru-RU" sz="2000" i="1" baseline="0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2000" i="1" baseline="0" dirty="0" smtClean="0">
                          <a:sym typeface="Symbol"/>
                        </a:rPr>
                        <a:t>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baseline="0" dirty="0" smtClean="0"/>
                        <a:t>|</a:t>
                      </a:r>
                      <a:r>
                        <a:rPr lang="en-US" sz="2000" i="1" baseline="0" dirty="0" smtClean="0"/>
                        <a:t>a</a:t>
                      </a:r>
                      <a:r>
                        <a:rPr lang="en-US" sz="2000" i="0" baseline="0" dirty="0" smtClean="0"/>
                        <a:t>|&gt; 1,</a:t>
                      </a:r>
                      <a:r>
                        <a:rPr lang="ru-RU" sz="2000" i="0" baseline="0" dirty="0" smtClean="0"/>
                        <a:t> корней 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1,</a:t>
                      </a:r>
                    </a:p>
                    <a:p>
                      <a:pPr algn="ctr"/>
                      <a:r>
                        <a:rPr lang="en-US" sz="2000" i="1" dirty="0" err="1" smtClean="0"/>
                        <a:t>cos</a:t>
                      </a:r>
                      <a:r>
                        <a:rPr lang="en-US" sz="2000" i="1" baseline="0" dirty="0" smtClean="0"/>
                        <a:t> x = 1,</a:t>
                      </a:r>
                    </a:p>
                    <a:p>
                      <a:pPr algn="ctr"/>
                      <a:r>
                        <a:rPr lang="en-US" sz="2000" i="1" dirty="0" smtClean="0"/>
                        <a:t>x = 2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>
                          <a:sym typeface="Symbol"/>
                        </a:rPr>
                        <a:t>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i="0" dirty="0" smtClean="0"/>
                    </a:p>
                    <a:p>
                      <a:pPr algn="ctr"/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0,</a:t>
                      </a:r>
                    </a:p>
                    <a:p>
                      <a:pPr algn="ctr"/>
                      <a:r>
                        <a:rPr lang="en-US" sz="2000" i="1" dirty="0" err="1" smtClean="0"/>
                        <a:t>cos</a:t>
                      </a:r>
                      <a:r>
                        <a:rPr lang="en-US" sz="2000" i="1" baseline="0" dirty="0" smtClean="0"/>
                        <a:t> x = 0,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i="1" dirty="0" smtClean="0"/>
                        <a:t>x =     + 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baseline="0" dirty="0" smtClean="0">
                          <a:sym typeface="Symbol"/>
                        </a:rPr>
                        <a:t>              n </a:t>
                      </a:r>
                      <a:r>
                        <a:rPr lang="ru-RU" sz="2000" b="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b="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- 1,</a:t>
                      </a:r>
                    </a:p>
                    <a:p>
                      <a:pPr algn="ctr"/>
                      <a:r>
                        <a:rPr lang="en-US" sz="2000" i="1" dirty="0" err="1" smtClean="0"/>
                        <a:t>cos</a:t>
                      </a:r>
                      <a:r>
                        <a:rPr lang="en-US" sz="2000" i="1" baseline="0" dirty="0" smtClean="0"/>
                        <a:t> x = - 1,</a:t>
                      </a:r>
                    </a:p>
                    <a:p>
                      <a:pPr algn="ctr"/>
                      <a:r>
                        <a:rPr lang="en-US" sz="2000" i="1" dirty="0" smtClean="0"/>
                        <a:t>x = 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dirty="0" smtClean="0"/>
                        <a:t> +2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>
                          <a:sym typeface="Symbol"/>
                        </a:rPr>
                        <a:t>              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dirty="0"/>
                    </a:p>
                  </a:txBody>
                  <a:tcPr/>
                </a:tc>
              </a:tr>
              <a:tr h="1251188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sin x = a,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baseline="0" dirty="0" smtClean="0"/>
                        <a:t>|</a:t>
                      </a:r>
                      <a:r>
                        <a:rPr lang="en-US" sz="2000" i="1" baseline="0" dirty="0" smtClean="0"/>
                        <a:t>a</a:t>
                      </a:r>
                      <a:r>
                        <a:rPr lang="en-US" sz="2000" i="0" baseline="0" dirty="0" smtClean="0"/>
                        <a:t>|</a:t>
                      </a:r>
                      <a:r>
                        <a:rPr lang="en-US" sz="2000" i="0" baseline="0" dirty="0" smtClean="0">
                          <a:sym typeface="Symbol"/>
                        </a:rPr>
                        <a:t> 1,</a:t>
                      </a:r>
                    </a:p>
                    <a:p>
                      <a:pPr algn="ctr"/>
                      <a:r>
                        <a:rPr lang="en-US" sz="2000" i="1" dirty="0" smtClean="0"/>
                        <a:t>x =(-1)</a:t>
                      </a:r>
                      <a:r>
                        <a:rPr lang="en-US" sz="2000" i="1" dirty="0" err="1" smtClean="0">
                          <a:latin typeface="Cambria"/>
                        </a:rPr>
                        <a:t>ⁿarcsin</a:t>
                      </a:r>
                      <a:r>
                        <a:rPr lang="en-US" sz="2000" i="1" baseline="0" dirty="0" smtClean="0">
                          <a:latin typeface="Cambria"/>
                        </a:rPr>
                        <a:t> a+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>
                          <a:sym typeface="Symbol"/>
                        </a:rPr>
                        <a:t>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baseline="0" dirty="0" smtClean="0"/>
                        <a:t>|</a:t>
                      </a:r>
                      <a:r>
                        <a:rPr lang="en-US" sz="2000" i="1" baseline="0" dirty="0" smtClean="0"/>
                        <a:t>a</a:t>
                      </a:r>
                      <a:r>
                        <a:rPr lang="en-US" sz="2000" i="0" baseline="0" dirty="0" smtClean="0"/>
                        <a:t>|&gt; 1,</a:t>
                      </a:r>
                      <a:r>
                        <a:rPr lang="ru-RU" sz="2000" i="0" baseline="0" dirty="0" smtClean="0"/>
                        <a:t> корней 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1,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sin x = 1,</a:t>
                      </a:r>
                    </a:p>
                    <a:p>
                      <a:pPr algn="ctr"/>
                      <a:r>
                        <a:rPr lang="en-US" sz="2000" i="1" baseline="0" dirty="0" smtClean="0"/>
                        <a:t>x =      +</a:t>
                      </a:r>
                      <a:r>
                        <a:rPr lang="en-US" sz="2000" i="1" dirty="0" smtClean="0"/>
                        <a:t>2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algn="ctr"/>
                      <a:r>
                        <a:rPr lang="en-US" sz="2000" b="0" i="1" baseline="0" dirty="0" smtClean="0">
                          <a:sym typeface="Symbol"/>
                        </a:rPr>
                        <a:t>             n </a:t>
                      </a:r>
                      <a:r>
                        <a:rPr lang="ru-RU" sz="2000" b="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b="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en-US" sz="200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0,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sin x = 0,</a:t>
                      </a:r>
                    </a:p>
                    <a:p>
                      <a:pPr algn="ctr"/>
                      <a:r>
                        <a:rPr lang="en-US" sz="2000" i="1" baseline="0" dirty="0" smtClean="0"/>
                        <a:t>x = 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baseline="0" dirty="0" smtClean="0">
                          <a:sym typeface="Symbol"/>
                        </a:rPr>
                        <a:t>n </a:t>
                      </a:r>
                      <a:r>
                        <a:rPr lang="ru-RU" sz="2000" b="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b="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a</a:t>
                      </a:r>
                      <a:r>
                        <a:rPr lang="en-US" sz="2000" i="1" baseline="0" dirty="0" smtClean="0"/>
                        <a:t> = - 1,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sin x = </a:t>
                      </a:r>
                      <a:r>
                        <a:rPr lang="ru-RU" sz="2000" i="1" dirty="0" smtClean="0"/>
                        <a:t>-1</a:t>
                      </a:r>
                      <a:r>
                        <a:rPr lang="en-US" sz="2000" i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x =</a:t>
                      </a:r>
                      <a:r>
                        <a:rPr lang="en-US" sz="2000" i="1" baseline="0" dirty="0" smtClean="0"/>
                        <a:t> -     +</a:t>
                      </a:r>
                      <a:r>
                        <a:rPr lang="en-US" sz="2000" i="1" dirty="0" smtClean="0"/>
                        <a:t>2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b="0" i="1" baseline="0" dirty="0" smtClean="0">
                          <a:sym typeface="Symbol"/>
                        </a:rPr>
                        <a:t>               n </a:t>
                      </a:r>
                      <a:r>
                        <a:rPr lang="ru-RU" sz="2000" b="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b="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dirty="0"/>
                    </a:p>
                  </a:txBody>
                  <a:tcPr/>
                </a:tc>
              </a:tr>
              <a:tr h="6358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/>
                        <a:t>tg</a:t>
                      </a:r>
                      <a:r>
                        <a:rPr lang="en-US" sz="2000" i="1" dirty="0" smtClean="0"/>
                        <a:t> x =a,</a:t>
                      </a:r>
                      <a:r>
                        <a:rPr lang="en-US" sz="2000" i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i="1" baseline="0" dirty="0" smtClean="0"/>
                        <a:t>a = </a:t>
                      </a:r>
                      <a:r>
                        <a:rPr lang="en-US" sz="2000" i="1" baseline="0" dirty="0" err="1" smtClean="0"/>
                        <a:t>arctg</a:t>
                      </a:r>
                      <a:r>
                        <a:rPr lang="en-US" sz="2000" i="1" baseline="0" dirty="0" smtClean="0"/>
                        <a:t> a +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 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i="1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baseline="0" dirty="0" smtClean="0"/>
                        <a:t>----</a:t>
                      </a:r>
                      <a:endParaRPr lang="en-US" sz="200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----</a:t>
                      </a:r>
                      <a:endParaRPr lang="ru-RU" sz="2000" dirty="0"/>
                    </a:p>
                  </a:txBody>
                  <a:tcPr/>
                </a:tc>
              </a:tr>
              <a:tr h="6358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/>
                        <a:t>ctg</a:t>
                      </a:r>
                      <a:r>
                        <a:rPr lang="en-US" sz="2000" i="1" dirty="0" smtClean="0"/>
                        <a:t> x = a,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/>
                        <a:t>a = </a:t>
                      </a:r>
                      <a:r>
                        <a:rPr lang="en-US" sz="2000" i="1" baseline="0" dirty="0" err="1" smtClean="0"/>
                        <a:t>arcctg</a:t>
                      </a:r>
                      <a:r>
                        <a:rPr lang="en-US" sz="2000" i="1" baseline="0" dirty="0" smtClean="0"/>
                        <a:t> a +</a:t>
                      </a:r>
                      <a:r>
                        <a:rPr lang="el-GR" sz="2000" i="1" baseline="0" dirty="0" smtClean="0">
                          <a:sym typeface="Symbol"/>
                        </a:rPr>
                        <a:t>π</a:t>
                      </a:r>
                      <a:r>
                        <a:rPr lang="en-US" sz="2000" i="1" baseline="0" dirty="0" smtClean="0">
                          <a:sym typeface="Symbol"/>
                        </a:rPr>
                        <a:t>n, n </a:t>
                      </a:r>
                      <a:r>
                        <a:rPr lang="ru-RU" sz="2000" i="0" baseline="0" dirty="0" err="1" smtClean="0">
                          <a:latin typeface="Cambria"/>
                          <a:sym typeface="Symbol"/>
                        </a:rPr>
                        <a:t>є</a:t>
                      </a:r>
                      <a:r>
                        <a:rPr lang="en-US" sz="2000" i="0" baseline="0" dirty="0" smtClean="0">
                          <a:latin typeface="Cambria"/>
                          <a:sym typeface="Symbol"/>
                        </a:rPr>
                        <a:t> Z</a:t>
                      </a: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baseline="0" dirty="0" smtClean="0"/>
                        <a:t>----</a:t>
                      </a:r>
                      <a:endParaRPr lang="en-US" sz="2000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----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072198" y="2786058"/>
          <a:ext cx="285752" cy="571504"/>
        </p:xfrm>
        <a:graphic>
          <a:graphicData uri="http://schemas.openxmlformats.org/presentationml/2006/ole">
            <p:oleObj spid="_x0000_s18434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286248" y="4429132"/>
          <a:ext cx="285750" cy="571500"/>
        </p:xfrm>
        <a:graphic>
          <a:graphicData uri="http://schemas.openxmlformats.org/presentationml/2006/ole">
            <p:oleObj spid="_x0000_s18436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858148" y="4429132"/>
          <a:ext cx="285750" cy="571500"/>
        </p:xfrm>
        <a:graphic>
          <a:graphicData uri="http://schemas.openxmlformats.org/presentationml/2006/ole">
            <p:oleObj spid="_x0000_s18437" name="Формула" r:id="rId5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562</Words>
  <Application>Microsoft Office PowerPoint</Application>
  <PresentationFormat>Экран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Формула</vt:lpstr>
      <vt:lpstr>Microsoft Equation 3.0</vt:lpstr>
      <vt:lpstr>Тригонометрия</vt:lpstr>
      <vt:lpstr>Единичная окружность</vt:lpstr>
      <vt:lpstr>Вычислить</vt:lpstr>
      <vt:lpstr>Простейшие тригонометрические уравнения</vt:lpstr>
      <vt:lpstr>Простейшие тригонометрические уравнения</vt:lpstr>
      <vt:lpstr>Простейшие тригонометрические уравнения</vt:lpstr>
      <vt:lpstr>Простейшие тригонометрические уравнения</vt:lpstr>
      <vt:lpstr>Упражнение </vt:lpstr>
      <vt:lpstr>Простейшие тригонометрические уравнения</vt:lpstr>
      <vt:lpstr>Типы тригонометрических уравнений </vt:lpstr>
      <vt:lpstr>Вычислите</vt:lpstr>
      <vt:lpstr>Решите уравнение</vt:lpstr>
      <vt:lpstr>Вычислите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Единичная окружность</dc:title>
  <dc:creator>Николай</dc:creator>
  <cp:lastModifiedBy>Николай</cp:lastModifiedBy>
  <cp:revision>29</cp:revision>
  <dcterms:created xsi:type="dcterms:W3CDTF">2009-10-06T16:23:54Z</dcterms:created>
  <dcterms:modified xsi:type="dcterms:W3CDTF">2010-01-31T16:59:43Z</dcterms:modified>
</cp:coreProperties>
</file>