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0" autoAdjust="0"/>
  </p:normalViewPr>
  <p:slideViewPr>
    <p:cSldViewPr>
      <p:cViewPr>
        <p:scale>
          <a:sx n="33" d="100"/>
          <a:sy n="33" d="100"/>
        </p:scale>
        <p:origin x="-1950" y="-14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0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9F47E-24D3-4666-B770-1E4C0D462A99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74E88-53FF-4A72-8C1D-DA21FE71A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EB88A-F16B-4605-9D26-7DF455841229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CEE86-4D98-4BB8-B656-A8293B763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CDB3-DF49-4EE6-A6D7-3F64862A39FC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C979D-E1E0-4BED-B2E3-0C92FE820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70578-F7A3-4960-8CB9-CB396BA62202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2E643-5411-405C-87E8-DABBC13E5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5BC87-85C9-4F55-8D64-DD515D8D86D2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ED95D-8A24-4875-BCE7-79F617F1E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81421-0391-45CB-8074-18A297361141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A997-B172-4C94-8FCD-E63D36343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C3417-1DF9-4136-8A9A-59868759DEBC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BDD9E-2C51-4665-A5C3-AFCBB24FF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C7B5B-FDDE-401D-BA9B-F70A3300E213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651B-4CCC-4FD6-9AA6-8BD8D5094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C8D11-E73C-4090-B716-BF24CB004650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EFC4B-D046-476F-B791-B29EFD905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0B4E-B3B7-43A4-BE55-3634A71BDEFC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E99AC-FEDD-4EDC-A6C2-4526027E1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FCD08-D04E-4054-A8E8-B473A9FB9F15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D2CDC-99E1-4D29-AB07-375B47038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C8CB4-3302-450D-9DDF-026975FE7376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023507-A340-4834-93A0-CD748CAC0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5" r:id="rId5"/>
    <p:sldLayoutId id="2147483730" r:id="rId6"/>
    <p:sldLayoutId id="2147483736" r:id="rId7"/>
    <p:sldLayoutId id="2147483737" r:id="rId8"/>
    <p:sldLayoutId id="2147483738" r:id="rId9"/>
    <p:sldLayoutId id="2147483729" r:id="rId10"/>
    <p:sldLayoutId id="2147483739" r:id="rId11"/>
  </p:sldLayoutIdLst>
  <p:transition spd="slow" advClick="0" advTm="15000">
    <p:newsflash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13315" name="Picture 2" descr="C:\Users\Елена\Desktop\image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5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9906" y="4247355"/>
            <a:ext cx="6345238" cy="2144713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253" y="-459432"/>
            <a:ext cx="7570788" cy="210343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25" y="5934075"/>
            <a:ext cx="72151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00647" y="6211669"/>
            <a:ext cx="18473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/>
          <a:lstStyle/>
          <a:p>
            <a:r>
              <a:rPr lang="ru-RU" b="1" dirty="0" smtClean="0"/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Обязанности ребенка: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643578"/>
          </a:xfrm>
        </p:spPr>
        <p:txBody>
          <a:bodyPr/>
          <a:lstStyle/>
          <a:p>
            <a:r>
              <a:rPr lang="ru-RU" dirty="0" smtClean="0"/>
              <a:t>Ребенок обязан соблюдать законы государства, </a:t>
            </a:r>
          </a:p>
          <a:p>
            <a:r>
              <a:rPr lang="ru-RU" dirty="0" smtClean="0"/>
              <a:t>заботиться о родителях,</a:t>
            </a:r>
          </a:p>
          <a:p>
            <a:r>
              <a:rPr lang="ru-RU" dirty="0" smtClean="0"/>
              <a:t> уважать права и интересы других граждан</a:t>
            </a:r>
          </a:p>
          <a:p>
            <a:r>
              <a:rPr lang="ru-RU" dirty="0" smtClean="0"/>
              <a:t> традиции и культурные ценности народа, других наций и народностей,</a:t>
            </a:r>
          </a:p>
          <a:p>
            <a:r>
              <a:rPr lang="ru-RU" dirty="0" smtClean="0"/>
              <a:t> овладевать знаниями, умениями и навыками</a:t>
            </a:r>
          </a:p>
          <a:p>
            <a:r>
              <a:rPr lang="ru-RU" dirty="0" smtClean="0"/>
              <a:t> бережно относиться к окружающей среде, всем видам собственности.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12e4d39a89d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357188"/>
            <a:ext cx="8096250" cy="6072187"/>
          </a:xfrm>
        </p:spPr>
      </p:pic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428625"/>
            <a:ext cx="93186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514350" indent="-514350"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Человеку много нужно, чтобы счастливо прожить.</a:t>
            </a:r>
            <a:endParaRPr lang="ru-RU" sz="2800" dirty="0">
              <a:ea typeface="Calibri" pitchFamily="34" charset="0"/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Нужен дождь и даже лужи, нужно с кем-нибудь дружить.</a:t>
            </a:r>
            <a:endParaRPr lang="ru-RU" sz="2800" dirty="0">
              <a:ea typeface="Calibri" pitchFamily="34" charset="0"/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Нужен ветер, нужно поле, нужно море и леса,</a:t>
            </a:r>
            <a:endParaRPr lang="ru-RU" sz="2800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</a:rPr>
              <a:t>     Нужно счастье, нужно горе и родные голоса.</a:t>
            </a:r>
            <a:endParaRPr lang="ru-RU" sz="2800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</a:rPr>
              <a:t>Невозможно без природы, без синеющих небес.</a:t>
            </a:r>
            <a:endParaRPr lang="ru-RU" sz="2800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</a:rPr>
              <a:t>     Хорошо иметь свободу, мир загадок и чудес.</a:t>
            </a:r>
            <a:endParaRPr lang="ru-RU" sz="2800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</a:rPr>
              <a:t>Чтобы жить на белом свете, чтоб остался рядом друг,</a:t>
            </a:r>
            <a:endParaRPr lang="ru-RU" sz="2800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</a:rPr>
              <a:t>    Надо главное заметить, все почувствовать вокруг.</a:t>
            </a:r>
            <a:endParaRPr lang="ru-RU" sz="2800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</a:rPr>
              <a:t>Главное для всех на свете это- мама, дом, семья.</a:t>
            </a:r>
            <a:endParaRPr lang="ru-RU" sz="2800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</a:rPr>
              <a:t>    Не обижайте близких, дети - это лучшие друзья.</a:t>
            </a:r>
            <a:endParaRPr lang="ru-RU" sz="2800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dirty="0" smtClean="0">
                <a:latin typeface="Times New Roman" pitchFamily="18" charset="0"/>
              </a:rPr>
              <a:t>Все знают </a:t>
            </a:r>
            <a:r>
              <a:rPr lang="ru-RU" sz="2800" dirty="0">
                <a:latin typeface="Times New Roman" pitchFamily="18" charset="0"/>
              </a:rPr>
              <a:t>о законе мало, не больше всех иных,</a:t>
            </a:r>
            <a:endParaRPr lang="ru-RU" sz="2800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</a:rPr>
              <a:t>Мы </a:t>
            </a:r>
            <a:r>
              <a:rPr lang="ru-RU" sz="2800" dirty="0">
                <a:latin typeface="Times New Roman" pitchFamily="18" charset="0"/>
              </a:rPr>
              <a:t>знаем, важно делать то, что благо для других.</a:t>
            </a:r>
            <a:endParaRPr lang="ru-RU" sz="2800" dirty="0">
              <a:cs typeface="Arial" charset="0"/>
            </a:endParaRPr>
          </a:p>
        </p:txBody>
      </p:sp>
    </p:spTree>
  </p:cSld>
  <p:clrMapOvr>
    <a:masterClrMapping/>
  </p:clrMapOvr>
  <p:transition spd="slow" advClick="0" advTm="1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Давным-давно, тысячи лет назад на Земле появились люди. Одновременно с ними возникли и главные вопросы: что люди могут делать по отношению друг к другу и что не могут? На что имеют право и на что не имеют?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И люди взялись за решение этих вопросов. В беседах между собой они пытались  об этом договориться и установить правила жизни в человеческом обществе.</a:t>
            </a:r>
            <a:endParaRPr lang="ru-RU" dirty="0"/>
          </a:p>
        </p:txBody>
      </p:sp>
      <p:pic>
        <p:nvPicPr>
          <p:cNvPr id="5" name="Рисунок 4" descr="71654380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1857375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7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Эти правила записаны во Всеобщую декларацию прав человека. В ней изложены права взрослых людей. </a:t>
            </a:r>
          </a:p>
        </p:txBody>
      </p:sp>
      <p:pic>
        <p:nvPicPr>
          <p:cNvPr id="4" name="Рисунок 3" descr="declara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2928938"/>
            <a:ext cx="2603500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Дети тоже являются полноценными членами общества людей. У них тоже есть права и обязанности. Люди из разных стран собрались вместе, договорились и приняли одинаковые права для всех, независимо от того,  в каком государстве живет маленький человек. В 1989 году Организация Объединенных Наций создала и приняла документ, в котором прописаны права и обязанности детей. Этот документ  называется Конвенция о правах «ребенка».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Рисунок 3" descr="img12583_15-1_Konventsiya_o_pravah_rebenk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85750"/>
            <a:ext cx="6143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 каждой стране есть еще и своя Конституция это основной закон, по  которому должны жить и взрослые, и дети.  </a:t>
            </a:r>
          </a:p>
          <a:p>
            <a:r>
              <a:rPr lang="ru-RU" smtClean="0"/>
              <a:t>Права взрослого и права ребенка важно знать. Не менее важно помнить, что кроме прав и у взрослых и у детей есть обязанности, которые необходимо выполнять.</a:t>
            </a:r>
          </a:p>
          <a:p>
            <a:endParaRPr lang="ru-RU" smtClean="0"/>
          </a:p>
        </p:txBody>
      </p:sp>
      <p:pic>
        <p:nvPicPr>
          <p:cNvPr id="4" name="Рисунок 3" descr="06bc7af0d5b5eb01988f162730fde1c9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8300" y="1195388"/>
            <a:ext cx="3389313" cy="47545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9" presetID="2" presetClass="exit" presetSubtype="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0" y="1142984"/>
            <a:ext cx="8991600" cy="542928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Право на жизнь.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Право на имя при рождении.</a:t>
            </a:r>
          </a:p>
          <a:p>
            <a:pPr marL="514350" indent="-514350">
              <a:buAutoNum type="arabicPeriod"/>
            </a:pPr>
            <a:r>
              <a:rPr lang="ru-RU" dirty="0" smtClean="0"/>
              <a:t> Право на образование.</a:t>
            </a:r>
          </a:p>
          <a:p>
            <a:pPr marL="514350" indent="-514350">
              <a:buAutoNum type="arabicPeriod"/>
            </a:pPr>
            <a:r>
              <a:rPr lang="ru-RU" dirty="0" smtClean="0"/>
              <a:t> Право на медицинскую помощь.</a:t>
            </a:r>
          </a:p>
          <a:p>
            <a:pPr marL="514350" indent="-514350">
              <a:buAutoNum type="arabicPeriod"/>
            </a:pPr>
            <a:r>
              <a:rPr lang="ru-RU" dirty="0" smtClean="0"/>
              <a:t> Право на заботу и воспитание родителями.</a:t>
            </a:r>
          </a:p>
          <a:p>
            <a:pPr marL="514350" indent="-514350">
              <a:buAutoNum type="arabicPeriod"/>
            </a:pPr>
            <a:r>
              <a:rPr lang="ru-RU" dirty="0" smtClean="0"/>
              <a:t> Право на всестороннее развитие и уважение человеческого достоинства.</a:t>
            </a:r>
          </a:p>
          <a:p>
            <a:pPr marL="514350" indent="-514350">
              <a:buAutoNum type="arabicPeriod"/>
            </a:pPr>
            <a:r>
              <a:rPr lang="ru-RU" dirty="0" smtClean="0"/>
              <a:t> Право на отдых и досуг.</a:t>
            </a:r>
          </a:p>
          <a:p>
            <a:pPr marL="514350" indent="-514350">
              <a:buAutoNum type="arabicPeriod"/>
            </a:pPr>
            <a:r>
              <a:rPr lang="ru-RU" dirty="0" smtClean="0"/>
              <a:t> Право на защиту своих прав и законных интересов родителями</a:t>
            </a:r>
            <a:endParaRPr lang="ru-RU" dirty="0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05880" cy="857256"/>
          </a:xfrm>
        </p:spPr>
        <p:txBody>
          <a:bodyPr/>
          <a:lstStyle/>
          <a:p>
            <a:r>
              <a:rPr lang="ru-RU" dirty="0" smtClean="0"/>
              <a:t>            « </a:t>
            </a:r>
            <a:r>
              <a:rPr lang="ru-RU" dirty="0" smtClean="0">
                <a:solidFill>
                  <a:srgbClr val="FF0000"/>
                </a:solidFill>
              </a:rPr>
              <a:t>Имею право»</a:t>
            </a:r>
            <a:endParaRPr lang="ru-RU" dirty="0"/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с вами живем не одни, не в лесу, а среди людей. Поэтому очень важно научиться различать хорошее и плохое, принимать правильное решение в различных жизненных ситуациях, контролировать свое поведение при общении с другими людьми.</a:t>
            </a:r>
          </a:p>
          <a:p>
            <a:endParaRPr lang="ru-RU" dirty="0" smtClean="0"/>
          </a:p>
        </p:txBody>
      </p:sp>
      <p:pic>
        <p:nvPicPr>
          <p:cNvPr id="4" name="Рисунок 3" descr="427528_f5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495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9263" y="-1122363"/>
            <a:ext cx="9528175" cy="137048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" dur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Franklin Gothic Book"/>
              </a:rPr>
              <a:t>Мы говорили, что в Конституции прописаны не только права, но обязанности. Подумайте, какие обязанности есть у школьников. </a:t>
            </a:r>
            <a:endParaRPr lang="ru-RU" sz="2400" dirty="0">
              <a:latin typeface="Franklin Gothic Book"/>
            </a:endParaRPr>
          </a:p>
        </p:txBody>
      </p:sp>
      <p:pic>
        <p:nvPicPr>
          <p:cNvPr id="1026" name="Picture 2" descr="C:\Users\Галя\Desktop\3б\DSC001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54" y="1988840"/>
            <a:ext cx="7299342" cy="486915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142984"/>
            <a:ext cx="828680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charset="0"/>
              <a:buChar char="•"/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Уважать родителей и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взрослых людей</a:t>
            </a:r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Культурно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вести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себя в семье, классе, в школе и за их пределами.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Ходить опрятными,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аккуратными</a:t>
            </a:r>
          </a:p>
          <a:p>
            <a:pPr eaLnBrk="0" hangingPunct="0">
              <a:buFont typeface="Arial" charset="0"/>
              <a:buChar char="•"/>
              <a:tabLst>
                <a:tab pos="2047875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.Выполнять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устав школы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buFont typeface="Arial" charset="0"/>
              <a:buChar char="•"/>
              <a:tabLst>
                <a:tab pos="2047875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Умейте выслушать не перебивая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Умейте признать, что были не правы.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Помогайте товарищу, старайтесь договориться.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Говорите всегда только правду.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Радуйтесь успеху товарища.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Дал слово - сдержи его, дал обещание - выполни.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  <a:tabLst>
                <a:tab pos="2047875" algn="l"/>
              </a:tabLst>
            </a:pPr>
            <a:endParaRPr lang="ru-RU" sz="3200" dirty="0" smtClean="0">
              <a:latin typeface="Times New Roman" pitchFamily="18" charset="0"/>
            </a:endParaRPr>
          </a:p>
          <a:p>
            <a:pPr eaLnBrk="0" hangingPunct="0">
              <a:buFont typeface="Arial" charset="0"/>
              <a:buChar char="•"/>
              <a:tabLst>
                <a:tab pos="2047875" algn="l"/>
              </a:tabLst>
            </a:pPr>
            <a:r>
              <a:rPr lang="ru-RU" sz="3200" dirty="0" smtClean="0">
                <a:cs typeface="Arial" charset="0"/>
              </a:rPr>
              <a:t> </a:t>
            </a:r>
            <a:endParaRPr lang="ru-RU" sz="3200" dirty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28604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</a:t>
            </a:r>
            <a:r>
              <a:rPr lang="ru-RU" sz="4000" b="1" dirty="0" smtClean="0">
                <a:solidFill>
                  <a:srgbClr val="FF0000"/>
                </a:solidFill>
              </a:rPr>
              <a:t>Обязанности ребенка: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00298" y="6034405"/>
            <a:ext cx="6643702" cy="4571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3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3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0"/>
                            </p:stCondLst>
                            <p:childTnLst>
                              <p:par>
                                <p:cTn id="3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3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3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3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0"/>
                            </p:stCondLst>
                            <p:childTnLst>
                              <p:par>
                                <p:cTn id="4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3000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599</TotalTime>
  <Words>584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« Имею право»</vt:lpstr>
      <vt:lpstr>Презентация PowerPoint</vt:lpstr>
      <vt:lpstr>Презентация PowerPoint</vt:lpstr>
      <vt:lpstr>Презентация PowerPoint</vt:lpstr>
      <vt:lpstr>         Обязанности ребенка: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47</cp:revision>
  <dcterms:created xsi:type="dcterms:W3CDTF">2011-11-24T13:17:04Z</dcterms:created>
  <dcterms:modified xsi:type="dcterms:W3CDTF">2013-04-17T06:13:01Z</dcterms:modified>
</cp:coreProperties>
</file>