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1" r:id="rId6"/>
    <p:sldId id="267" r:id="rId7"/>
    <p:sldId id="260" r:id="rId8"/>
    <p:sldId id="262" r:id="rId9"/>
    <p:sldId id="264" r:id="rId10"/>
    <p:sldId id="266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94" d="100"/>
          <a:sy n="94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35C24-29AA-4AC7-B63D-1F465BFF7D8A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E642-6C89-4218-9965-1E9705F111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044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53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67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951B9-01D5-49DE-AC79-291029FEE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63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40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259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096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111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49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578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472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634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2D5E-6F47-4D7D-9198-D5908E4BFF00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7E60-2950-4A17-895B-AC4A355A3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419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live.mephist.ru/tests/mathege2010/get_att_jsp__att_id-2712.png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hem.h1.ru/examples/ex16_1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gsha.com/ru/learning/images/matematika_yakovenko/2/3/4/42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10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live.mephist.ru/tests/mathege2010-2/GetFormula__formId-3310.png" TargetMode="External"/><Relationship Id="rId7" Type="http://schemas.openxmlformats.org/officeDocument/2006/relationships/image" Target="http://live.mephist.ru/tests/mathege2010-2/GetFormula__formId-635.png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http://live.mephist.ru/tests/mathege2010-2/GetPicture__picId-2575.png" TargetMode="Externa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ЭКСТРЕМУМЫ ФУНКЦИИ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3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4" descr="MA.E10.B8.91_dop/innerimg0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633730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15"/>
          <p:cNvSpPr txBox="1">
            <a:spLocks noChangeArrowheads="1"/>
          </p:cNvSpPr>
          <p:nvPr/>
        </p:nvSpPr>
        <p:spPr bwMode="auto">
          <a:xfrm>
            <a:off x="395536" y="188640"/>
            <a:ext cx="7416824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 smtClean="0"/>
              <a:t> </a:t>
            </a:r>
            <a:r>
              <a:rPr lang="ru-RU" sz="2000" dirty="0">
                <a:latin typeface="Comic Sans MS" pitchFamily="66" charset="0"/>
              </a:rPr>
              <a:t>На рисунке изображен график 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производной </a:t>
            </a:r>
            <a:r>
              <a:rPr lang="ru-RU" sz="2000" dirty="0" smtClean="0">
                <a:latin typeface="Comic Sans MS" pitchFamily="66" charset="0"/>
              </a:rPr>
              <a:t>функции </a:t>
            </a:r>
            <a:r>
              <a:rPr lang="en-US" sz="2000" dirty="0" smtClean="0">
                <a:latin typeface="Comic Sans MS" pitchFamily="66" charset="0"/>
              </a:rPr>
              <a:t>f(x)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>
                <a:latin typeface="Comic Sans MS" pitchFamily="66" charset="0"/>
              </a:rPr>
              <a:t>определенной на интервале  </a:t>
            </a:r>
            <a:r>
              <a:rPr lang="ru-RU" sz="2000" dirty="0" smtClean="0">
                <a:latin typeface="Comic Sans MS" pitchFamily="66" charset="0"/>
              </a:rPr>
              <a:t>(-9;8) . </a:t>
            </a:r>
            <a:r>
              <a:rPr lang="ru-RU" sz="2000" dirty="0">
                <a:latin typeface="Comic Sans MS" pitchFamily="66" charset="0"/>
              </a:rPr>
              <a:t>Найдите точку экстремума функции на интервале  </a:t>
            </a:r>
            <a:r>
              <a:rPr lang="ru-RU" sz="2000" dirty="0" smtClean="0">
                <a:latin typeface="Comic Sans MS" pitchFamily="66" charset="0"/>
              </a:rPr>
              <a:t>(-3;3)           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2484438" y="3141663"/>
            <a:ext cx="18716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268538" y="2781300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-3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4140200" y="321310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0979" name="Oval 19"/>
          <p:cNvSpPr>
            <a:spLocks noChangeArrowheads="1"/>
          </p:cNvSpPr>
          <p:nvPr/>
        </p:nvSpPr>
        <p:spPr bwMode="auto">
          <a:xfrm>
            <a:off x="2700338" y="3068638"/>
            <a:ext cx="215900" cy="2159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1002" name="Group 42"/>
          <p:cNvGraphicFramePr>
            <a:graphicFrameLocks noGrp="1"/>
          </p:cNvGraphicFramePr>
          <p:nvPr>
            <p:ph/>
          </p:nvPr>
        </p:nvGraphicFramePr>
        <p:xfrm>
          <a:off x="6429375" y="5500688"/>
          <a:ext cx="2376489" cy="579437"/>
        </p:xfrm>
        <a:graphic>
          <a:graphicData uri="http://schemas.openxmlformats.org/drawingml/2006/table">
            <a:tbl>
              <a:tblPr/>
              <a:tblGrid>
                <a:gridCol w="928695"/>
                <a:gridCol w="642943"/>
                <a:gridCol w="804851"/>
              </a:tblGrid>
              <a:tr h="579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В8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2916238" y="278130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CC00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41007" name="Text Box 47"/>
          <p:cNvSpPr txBox="1">
            <a:spLocks noChangeArrowheads="1"/>
          </p:cNvSpPr>
          <p:nvPr/>
        </p:nvSpPr>
        <p:spPr bwMode="auto">
          <a:xfrm>
            <a:off x="2411413" y="3141663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  <a:latin typeface="Arial Black" pitchFamily="34" charset="0"/>
              </a:rPr>
              <a:t>-</a:t>
            </a:r>
          </a:p>
        </p:txBody>
      </p:sp>
    </p:spTree>
    <p:extLst>
      <p:ext uri="{BB962C8B-B14F-4D97-AF65-F5344CB8AC3E}">
        <p14:creationId xmlns="" xmlns:p14="http://schemas.microsoft.com/office/powerpoint/2010/main" val="9679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6" grpId="0" animBg="1"/>
      <p:bldP spid="40977" grpId="0"/>
      <p:bldP spid="40978" grpId="0"/>
      <p:bldP spid="40979" grpId="0" animBg="1"/>
      <p:bldP spid="41006" grpId="0"/>
      <p:bldP spid="410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161" y="2658957"/>
            <a:ext cx="64960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08912" cy="19442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Точки из области определения функции, в которых: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 f′ (x) =0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      или      не существует,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 называются  </a:t>
            </a:r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</a:rPr>
              <a:t>критическими точками</a:t>
            </a:r>
            <a:r>
              <a:rPr lang="ru-RU" sz="1800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этой функции. 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omic Sans MS" pitchFamily="66" charset="0"/>
              </a:rPr>
              <a:t>Т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олько они могут быть точками экстремума функции. (рис. 1 и 2). </a:t>
            </a:r>
            <a:endParaRPr lang="ru-RU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454666" y="3045527"/>
            <a:ext cx="100811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864777"/>
            <a:ext cx="10112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18390" y="2780928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Comic Sans MS" pitchFamily="66" charset="0"/>
              </a:rPr>
              <a:t>f′ (</a:t>
            </a:r>
            <a:r>
              <a:rPr lang="en-US" sz="1600" b="1" i="1" dirty="0" smtClean="0">
                <a:solidFill>
                  <a:schemeClr val="bg1"/>
                </a:solidFill>
                <a:latin typeface="Comic Sans MS" pitchFamily="66" charset="0"/>
              </a:rPr>
              <a:t>x</a:t>
            </a:r>
            <a:r>
              <a:rPr lang="ru-RU" sz="1600" b="1" i="1" baseline="-25000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1600" b="1" i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r>
              <a:rPr lang="en-US" i="1" dirty="0" smtClean="0">
                <a:solidFill>
                  <a:schemeClr val="bg1"/>
                </a:solidFill>
                <a:latin typeface="Comic Sans MS" pitchFamily="66" charset="0"/>
              </a:rPr>
              <a:t> =0</a:t>
            </a:r>
            <a:r>
              <a:rPr lang="ru-RU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62769" y="3563840"/>
            <a:ext cx="10935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Comic Sans MS" pitchFamily="66" charset="0"/>
              </a:rPr>
              <a:t>f′ (</a:t>
            </a:r>
            <a:r>
              <a:rPr lang="en-US" sz="1600" b="1" i="1" dirty="0" smtClean="0">
                <a:solidFill>
                  <a:schemeClr val="bg1"/>
                </a:solidFill>
                <a:latin typeface="Comic Sans MS" pitchFamily="66" charset="0"/>
              </a:rPr>
              <a:t>x</a:t>
            </a:r>
            <a:r>
              <a:rPr lang="ru-RU" sz="1600" b="1" i="1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1600" b="1" i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r>
              <a:rPr lang="en-US" sz="1600" i="1" dirty="0" smtClean="0">
                <a:solidFill>
                  <a:schemeClr val="bg1"/>
                </a:solidFill>
                <a:latin typeface="Comic Sans MS" pitchFamily="66" charset="0"/>
              </a:rPr>
              <a:t> =0</a:t>
            </a:r>
            <a:r>
              <a:rPr lang="ru-RU" sz="1600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ru-RU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600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085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18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18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Точки </a:t>
            </a:r>
            <a: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из области определения функции, в которых:</a:t>
            </a:r>
            <a:b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en-US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f′ (x) =0</a:t>
            </a:r>
            <a: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     </a:t>
            </a:r>
            <a:r>
              <a:rPr lang="en-US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en-US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endParaRPr lang="ru-RU" sz="2000" dirty="0"/>
          </a:p>
        </p:txBody>
      </p:sp>
      <p:pic>
        <p:nvPicPr>
          <p:cNvPr id="1030" name="Picture 6" descr="http://www.toehelp.ru/theory/math/lecture10/l10image032.gi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59471"/>
            <a:ext cx="3096344" cy="338437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38" name="Picture 14" descr="Картинка 125 из 53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63" y="3068960"/>
            <a:ext cx="3065923" cy="338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8561" y="2503349"/>
            <a:ext cx="306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  <a:latin typeface="Comic Sans MS" pitchFamily="66" charset="0"/>
              </a:rPr>
              <a:t>Экстремумы</a:t>
            </a:r>
            <a:endParaRPr lang="ru-RU" sz="2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4908" y="2626459"/>
            <a:ext cx="39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B0F0"/>
                </a:solidFill>
                <a:latin typeface="Comic Sans MS" pitchFamily="66" charset="0"/>
              </a:rPr>
              <a:t>Не являются экстремумами</a:t>
            </a:r>
            <a:endParaRPr lang="ru-RU" sz="20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6819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5002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Пусть 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</a:rPr>
              <a:t>x</a:t>
            </a:r>
            <a:r>
              <a:rPr lang="ru-RU" sz="2000" baseline="-25000" dirty="0">
                <a:solidFill>
                  <a:prstClr val="white"/>
                </a:solidFill>
                <a:latin typeface="Comic Sans MS" pitchFamily="66" charset="0"/>
              </a:rPr>
              <a:t>о </a:t>
            </a:r>
            <a:r>
              <a:rPr lang="ru-RU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точка </a:t>
            </a:r>
            <a: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из области определения </a:t>
            </a:r>
            <a:r>
              <a:rPr lang="ru-RU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функции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 f(x)</a:t>
            </a:r>
            <a:r>
              <a:rPr lang="ru-RU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и</a:t>
            </a:r>
            <a: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f</a:t>
            </a:r>
            <a:r>
              <a:rPr lang="en-US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′ (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x</a:t>
            </a:r>
            <a:r>
              <a:rPr lang="ru-RU" sz="2000" baseline="-25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о</a:t>
            </a:r>
            <a:r>
              <a:rPr lang="en-US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)</a:t>
            </a:r>
            <a:r>
              <a:rPr lang="ru-RU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= 0, если производная  функции меняет свой знак с «+» на «-» в точке </a:t>
            </a:r>
            <a:r>
              <a:rPr lang="en-US" sz="2000" dirty="0">
                <a:solidFill>
                  <a:prstClr val="white"/>
                </a:solidFill>
                <a:latin typeface="Comic Sans MS" pitchFamily="66" charset="0"/>
              </a:rPr>
              <a:t>x</a:t>
            </a:r>
            <a:r>
              <a:rPr lang="ru-RU" sz="2000" baseline="-25000" dirty="0">
                <a:solidFill>
                  <a:prstClr val="white"/>
                </a:solidFill>
                <a:latin typeface="Comic Sans MS" pitchFamily="66" charset="0"/>
              </a:rPr>
              <a:t>о</a:t>
            </a:r>
            <a:r>
              <a:rPr lang="ru-RU" sz="2000" dirty="0" smtClean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или наоборот,  то эта точка    </a:t>
            </a:r>
            <a:r>
              <a:rPr lang="en-US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/>
            </a:r>
            <a:br>
              <a:rPr lang="en-US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ru-RU" sz="2000" dirty="0">
                <a:solidFill>
                  <a:prstClr val="white"/>
                </a:solidFill>
                <a:latin typeface="Comic Sans MS" pitchFamily="66" charset="0"/>
                <a:ea typeface="+mn-ea"/>
                <a:cs typeface="+mn-cs"/>
              </a:rPr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288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является</a:t>
            </a:r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Экстремумом</a:t>
            </a:r>
            <a:r>
              <a:rPr lang="ru-RU" dirty="0" smtClean="0">
                <a:solidFill>
                  <a:prstClr val="white"/>
                </a:solidFill>
                <a:latin typeface="Comic Sans MS" pitchFamily="66" charset="0"/>
              </a:rPr>
              <a:t>. </a:t>
            </a:r>
            <a:r>
              <a:rPr lang="en-US" dirty="0">
                <a:solidFill>
                  <a:prstClr val="white"/>
                </a:solidFill>
                <a:latin typeface="Comic Sans MS" pitchFamily="66" charset="0"/>
              </a:rPr>
              <a:t/>
            </a:r>
            <a:br>
              <a:rPr lang="en-US" dirty="0">
                <a:solidFill>
                  <a:prstClr val="white"/>
                </a:solidFill>
                <a:latin typeface="Comic Sans MS" pitchFamily="66" charset="0"/>
              </a:rPr>
            </a:br>
            <a:r>
              <a:rPr lang="ru-RU" dirty="0">
                <a:solidFill>
                  <a:prstClr val="white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prstClr val="white"/>
                </a:solidFill>
                <a:latin typeface="Comic Sans MS" pitchFamily="66" charset="0"/>
              </a:rPr>
            </a:br>
            <a:endParaRPr lang="ru-RU" dirty="0"/>
          </a:p>
        </p:txBody>
      </p:sp>
      <p:pic>
        <p:nvPicPr>
          <p:cNvPr id="3074" name="Picture 2" descr="Картинка 191 из 5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77072"/>
            <a:ext cx="3600400" cy="2466942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7" name="Группа 6"/>
          <p:cNvGrpSpPr/>
          <p:nvPr/>
        </p:nvGrpSpPr>
        <p:grpSpPr>
          <a:xfrm>
            <a:off x="3203848" y="4728416"/>
            <a:ext cx="1232939" cy="1815598"/>
            <a:chOff x="3071292" y="4509120"/>
            <a:chExt cx="1232939" cy="181559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3324455" y="4509120"/>
              <a:ext cx="0" cy="1368152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4107486" y="5373216"/>
              <a:ext cx="0" cy="504056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071292" y="595538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solidFill>
                    <a:schemeClr val="bg1"/>
                  </a:solidFill>
                  <a:latin typeface="Monotype Corsiva" pitchFamily="66" charset="0"/>
                </a:rPr>
                <a:t>Х</a:t>
              </a:r>
              <a:r>
                <a:rPr lang="ru-RU" b="1" i="1" baseline="-25000" dirty="0" smtClean="0">
                  <a:solidFill>
                    <a:schemeClr val="bg1"/>
                  </a:solidFill>
                  <a:latin typeface="Monotype Corsiva" pitchFamily="66" charset="0"/>
                </a:rPr>
                <a:t>1</a:t>
              </a:r>
              <a:endParaRPr lang="ru-RU" b="1" i="1" dirty="0">
                <a:solidFill>
                  <a:schemeClr val="bg1"/>
                </a:solidFill>
                <a:latin typeface="Monotype Corsiva" pitchFamily="66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22395" y="5932423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b="1" i="1" dirty="0" smtClean="0">
                  <a:solidFill>
                    <a:prstClr val="black"/>
                  </a:solidFill>
                  <a:latin typeface="Monotype Corsiva" pitchFamily="66" charset="0"/>
                </a:rPr>
                <a:t>Х</a:t>
              </a:r>
              <a:r>
                <a:rPr lang="ru-RU" b="1" i="1" baseline="-25000" dirty="0" smtClean="0">
                  <a:solidFill>
                    <a:prstClr val="black"/>
                  </a:solidFill>
                  <a:latin typeface="Monotype Corsiva" pitchFamily="66" charset="0"/>
                </a:rPr>
                <a:t>2</a:t>
              </a:r>
              <a:endParaRPr lang="ru-RU" b="1" i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1" y="2136631"/>
            <a:ext cx="60356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203848" y="3000464"/>
            <a:ext cx="381836" cy="4285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2931968"/>
            <a:ext cx="504056" cy="641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i="1" dirty="0" smtClean="0">
                <a:solidFill>
                  <a:prstClr val="black"/>
                </a:solidFill>
                <a:latin typeface="Monotype Corsiva" pitchFamily="66" charset="0"/>
              </a:rPr>
              <a:t>Х</a:t>
            </a:r>
            <a:r>
              <a:rPr lang="ru-RU" b="1" i="1" baseline="-25000" dirty="0" smtClean="0">
                <a:solidFill>
                  <a:prstClr val="black"/>
                </a:solidFill>
                <a:latin typeface="Monotype Corsiva" pitchFamily="66" charset="0"/>
              </a:rPr>
              <a:t>1</a:t>
            </a:r>
          </a:p>
          <a:p>
            <a:pPr lvl="0"/>
            <a:r>
              <a:rPr lang="en-US" b="1" i="1" baseline="-25000" dirty="0" smtClean="0">
                <a:solidFill>
                  <a:prstClr val="black"/>
                </a:solidFill>
                <a:latin typeface="Monotype Corsiva" pitchFamily="66" charset="0"/>
              </a:rPr>
              <a:t>max</a:t>
            </a:r>
            <a:endParaRPr lang="ru-RU" b="1" i="1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1" y="2931968"/>
            <a:ext cx="432048" cy="675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i="1" dirty="0" smtClean="0">
                <a:solidFill>
                  <a:prstClr val="black"/>
                </a:solidFill>
                <a:latin typeface="Monotype Corsiva" pitchFamily="66" charset="0"/>
              </a:rPr>
              <a:t>Х</a:t>
            </a:r>
            <a:r>
              <a:rPr lang="ru-RU" b="1" i="1" baseline="-25000" dirty="0" smtClean="0">
                <a:solidFill>
                  <a:prstClr val="black"/>
                </a:solidFill>
                <a:latin typeface="Monotype Corsiva" pitchFamily="66" charset="0"/>
              </a:rPr>
              <a:t>2</a:t>
            </a:r>
            <a:endParaRPr lang="en-US" b="1" i="1" baseline="-25000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lvl="0"/>
            <a:r>
              <a:rPr lang="en-US" b="1" i="1" baseline="-25000" dirty="0" smtClean="0">
                <a:solidFill>
                  <a:prstClr val="black"/>
                </a:solidFill>
                <a:latin typeface="Monotype Corsiva" pitchFamily="66" charset="0"/>
              </a:rPr>
              <a:t>min</a:t>
            </a:r>
            <a:endParaRPr lang="ru-RU" b="1" i="1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2985096"/>
            <a:ext cx="353857" cy="569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16016" y="2852936"/>
            <a:ext cx="72008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2276872"/>
            <a:ext cx="1152128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852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  <a:ea typeface="+mn-ea"/>
                <a:cs typeface="+mn-cs"/>
              </a:rPr>
              <a:t>Экстремумы функции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>
            <a:off x="4572000" y="1417638"/>
            <a:ext cx="2592288" cy="15073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2195736" y="1417638"/>
            <a:ext cx="2376264" cy="1435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3202245"/>
            <a:ext cx="43204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Х</a:t>
            </a:r>
            <a:r>
              <a:rPr lang="ru-RU" b="1" baseline="-25000" dirty="0" smtClean="0">
                <a:latin typeface="Monotype Corsiva" pitchFamily="66" charset="0"/>
              </a:rPr>
              <a:t>0</a:t>
            </a:r>
            <a:r>
              <a:rPr lang="ru-RU" dirty="0" smtClean="0"/>
              <a:t>  - </a:t>
            </a:r>
            <a:r>
              <a:rPr lang="ru-RU" sz="2400" dirty="0" smtClean="0">
                <a:solidFill>
                  <a:srgbClr val="FF0000"/>
                </a:solidFill>
                <a:latin typeface="Segoe Print" pitchFamily="2" charset="0"/>
              </a:rPr>
              <a:t>точка максимума </a:t>
            </a:r>
            <a:r>
              <a:rPr lang="ru-RU" dirty="0" smtClean="0"/>
              <a:t>(</a:t>
            </a:r>
            <a:r>
              <a:rPr lang="en-US" dirty="0" smtClean="0"/>
              <a:t>max)</a:t>
            </a:r>
            <a:r>
              <a:rPr lang="ru-RU" dirty="0" smtClean="0"/>
              <a:t> функции, если существует такая окрестность точки </a:t>
            </a:r>
            <a:r>
              <a:rPr lang="ru-RU" dirty="0" smtClean="0">
                <a:latin typeface="Monotype Corsiva" pitchFamily="66" charset="0"/>
              </a:rPr>
              <a:t>х</a:t>
            </a:r>
            <a:r>
              <a:rPr lang="ru-RU" baseline="-25000" dirty="0" smtClean="0">
                <a:latin typeface="Monotype Corsiva" pitchFamily="66" charset="0"/>
              </a:rPr>
              <a:t>0</a:t>
            </a:r>
            <a:r>
              <a:rPr lang="ru-RU" baseline="-25000" dirty="0" smtClean="0"/>
              <a:t> , </a:t>
            </a:r>
            <a:r>
              <a:rPr lang="ru-RU" dirty="0" smtClean="0"/>
              <a:t> что для всех </a:t>
            </a:r>
            <a:r>
              <a:rPr lang="ru-RU" dirty="0" smtClean="0">
                <a:latin typeface="Monotype Corsiva" pitchFamily="66" charset="0"/>
              </a:rPr>
              <a:t>х ≠</a:t>
            </a:r>
            <a:r>
              <a:rPr lang="ru-RU" dirty="0">
                <a:solidFill>
                  <a:prstClr val="white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Monotype Corsiva" pitchFamily="66" charset="0"/>
              </a:rPr>
              <a:t>х</a:t>
            </a:r>
            <a:r>
              <a:rPr lang="ru-RU" baseline="-25000" dirty="0" smtClean="0">
                <a:solidFill>
                  <a:prstClr val="white"/>
                </a:solidFill>
                <a:latin typeface="Monotype Corsiva" pitchFamily="66" charset="0"/>
              </a:rPr>
              <a:t>0 </a:t>
            </a:r>
            <a:r>
              <a:rPr lang="ru-RU" dirty="0" smtClean="0">
                <a:solidFill>
                  <a:prstClr val="white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из этой окрестности выполняется неравенство 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f(x) ˂ f(x</a:t>
            </a:r>
            <a:r>
              <a:rPr lang="en-US" baseline="-25000" dirty="0" smtClean="0">
                <a:solidFill>
                  <a:prstClr val="white"/>
                </a:solidFill>
              </a:rPr>
              <a:t>0</a:t>
            </a:r>
            <a:r>
              <a:rPr lang="en-US" dirty="0" smtClean="0">
                <a:solidFill>
                  <a:prstClr val="white"/>
                </a:solidFill>
              </a:rPr>
              <a:t> )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3205141"/>
            <a:ext cx="4464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Monotype Corsiva" pitchFamily="66" charset="0"/>
              </a:rPr>
              <a:t>Х</a:t>
            </a:r>
            <a:r>
              <a:rPr lang="ru-RU" b="1" baseline="-25000" dirty="0" smtClean="0">
                <a:latin typeface="Monotype Corsiva" pitchFamily="66" charset="0"/>
              </a:rPr>
              <a:t>0</a:t>
            </a:r>
            <a:r>
              <a:rPr lang="ru-RU" dirty="0" smtClean="0"/>
              <a:t>  - </a:t>
            </a:r>
            <a:r>
              <a:rPr lang="ru-RU" sz="2400" dirty="0" smtClean="0">
                <a:solidFill>
                  <a:srgbClr val="FF0000"/>
                </a:solidFill>
                <a:latin typeface="Segoe Print" pitchFamily="2" charset="0"/>
              </a:rPr>
              <a:t>точка минимума </a:t>
            </a:r>
            <a:r>
              <a:rPr lang="ru-RU" dirty="0" smtClean="0"/>
              <a:t>(</a:t>
            </a:r>
            <a:r>
              <a:rPr lang="en-US" dirty="0" smtClean="0"/>
              <a:t>min)</a:t>
            </a:r>
            <a:r>
              <a:rPr lang="ru-RU" dirty="0" smtClean="0"/>
              <a:t> </a:t>
            </a:r>
          </a:p>
          <a:p>
            <a:pPr algn="r"/>
            <a:r>
              <a:rPr lang="ru-RU" dirty="0" smtClean="0"/>
              <a:t>функции, если существует такая окрестность точки </a:t>
            </a:r>
            <a:r>
              <a:rPr lang="ru-RU" dirty="0" smtClean="0">
                <a:latin typeface="Monotype Corsiva" pitchFamily="66" charset="0"/>
              </a:rPr>
              <a:t>х</a:t>
            </a:r>
            <a:r>
              <a:rPr lang="ru-RU" baseline="-25000" dirty="0" smtClean="0">
                <a:latin typeface="Monotype Corsiva" pitchFamily="66" charset="0"/>
              </a:rPr>
              <a:t>0</a:t>
            </a:r>
            <a:r>
              <a:rPr lang="ru-RU" baseline="-25000" dirty="0" smtClean="0"/>
              <a:t> , </a:t>
            </a:r>
            <a:r>
              <a:rPr lang="ru-RU" dirty="0" smtClean="0"/>
              <a:t> что</a:t>
            </a:r>
          </a:p>
          <a:p>
            <a:pPr algn="r"/>
            <a:r>
              <a:rPr lang="ru-RU" dirty="0"/>
              <a:t>д</a:t>
            </a:r>
            <a:r>
              <a:rPr lang="ru-RU" dirty="0" smtClean="0"/>
              <a:t>ля всех </a:t>
            </a:r>
            <a:r>
              <a:rPr lang="ru-RU" dirty="0" smtClean="0">
                <a:latin typeface="Monotype Corsiva" pitchFamily="66" charset="0"/>
              </a:rPr>
              <a:t>х ≠</a:t>
            </a:r>
            <a:r>
              <a:rPr lang="ru-RU" dirty="0">
                <a:solidFill>
                  <a:prstClr val="white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Monotype Corsiva" pitchFamily="66" charset="0"/>
              </a:rPr>
              <a:t>х</a:t>
            </a:r>
            <a:r>
              <a:rPr lang="ru-RU" baseline="-25000" dirty="0" smtClean="0">
                <a:solidFill>
                  <a:prstClr val="white"/>
                </a:solidFill>
                <a:latin typeface="Monotype Corsiva" pitchFamily="66" charset="0"/>
              </a:rPr>
              <a:t>0 </a:t>
            </a:r>
            <a:r>
              <a:rPr lang="ru-RU" dirty="0" smtClean="0">
                <a:solidFill>
                  <a:prstClr val="white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из этой окрестности выполняется неравенство</a:t>
            </a:r>
          </a:p>
          <a:p>
            <a:pPr algn="r"/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f(x) ˃ f(x</a:t>
            </a:r>
            <a:r>
              <a:rPr lang="en-US" baseline="-25000" dirty="0" smtClean="0">
                <a:solidFill>
                  <a:prstClr val="white"/>
                </a:solidFill>
              </a:rPr>
              <a:t>0</a:t>
            </a:r>
            <a:r>
              <a:rPr lang="en-US" dirty="0" smtClean="0">
                <a:solidFill>
                  <a:prstClr val="white"/>
                </a:solidFill>
              </a:rPr>
              <a:t> )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63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нирование00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4226" t="72227" r="17276" b="8681"/>
          <a:stretch>
            <a:fillRect/>
          </a:stretch>
        </p:blipFill>
        <p:spPr>
          <a:xfrm>
            <a:off x="395536" y="2348880"/>
            <a:ext cx="4200467" cy="2520280"/>
          </a:xfrm>
        </p:spPr>
      </p:pic>
      <p:pic>
        <p:nvPicPr>
          <p:cNvPr id="5" name="Рисунок 4" descr="сканирование0002.gif"/>
          <p:cNvPicPr>
            <a:picLocks noChangeAspect="1"/>
          </p:cNvPicPr>
          <p:nvPr/>
        </p:nvPicPr>
        <p:blipFill>
          <a:blip r:embed="rId3" cstate="print"/>
          <a:srcRect l="42913" t="7196" r="20075" b="3419"/>
          <a:stretch>
            <a:fillRect/>
          </a:stretch>
        </p:blipFill>
        <p:spPr>
          <a:xfrm rot="16200000">
            <a:off x="5468270" y="3324818"/>
            <a:ext cx="2664296" cy="4024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486916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34290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Рисунок 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76672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По заданным графикам функций </a:t>
            </a:r>
            <a:r>
              <a:rPr lang="en-US" sz="2400" dirty="0" smtClean="0">
                <a:latin typeface="Comic Sans MS" pitchFamily="66" charset="0"/>
              </a:rPr>
              <a:t>y</a:t>
            </a:r>
            <a:r>
              <a:rPr lang="en-US" sz="2400" dirty="0" smtClean="0">
                <a:latin typeface="Comic Sans MS" pitchFamily="66" charset="0"/>
              </a:rPr>
              <a:t>=f(x) </a:t>
            </a:r>
            <a:r>
              <a:rPr lang="ru-RU" sz="2400" dirty="0" smtClean="0">
                <a:latin typeface="Comic Sans MS" pitchFamily="66" charset="0"/>
              </a:rPr>
              <a:t> укажите:</a:t>
            </a:r>
          </a:p>
          <a:p>
            <a:r>
              <a:rPr lang="ru-RU" sz="2400" dirty="0" smtClean="0">
                <a:latin typeface="Comic Sans MS" pitchFamily="66" charset="0"/>
              </a:rPr>
              <a:t>-критические точки;</a:t>
            </a:r>
          </a:p>
          <a:p>
            <a:r>
              <a:rPr lang="ru-RU" sz="2400" dirty="0" smtClean="0">
                <a:latin typeface="Comic Sans MS" pitchFamily="66" charset="0"/>
              </a:rPr>
              <a:t>-стационарные точки;</a:t>
            </a:r>
          </a:p>
          <a:p>
            <a:r>
              <a:rPr lang="ru-RU" sz="2400" dirty="0" smtClean="0">
                <a:latin typeface="Comic Sans MS" pitchFamily="66" charset="0"/>
              </a:rPr>
              <a:t>-экстремумы функции.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Алгоритм поиска точек экстремума функции: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1" y="1854558"/>
            <a:ext cx="4221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1. Найти производную функции;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780928"/>
            <a:ext cx="8246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2.Приравнять производную к нулю – найти стационарные точки;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717032"/>
            <a:ext cx="7226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3. Исследовать производную на «знак»  - сделать вывод.</a:t>
            </a: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33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Выполните задание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052" name="Picture 4" descr="y~=~(9-x){{e}^{x+9}}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GlowEdges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898" y="1757324"/>
            <a:ext cx="1440160" cy="2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1700808"/>
            <a:ext cx="4355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1.Найдите точку максимума функции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056" name="Picture 8" descr="y~=~\ln (x+5)-2x+9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778" y="2027587"/>
            <a:ext cx="2501331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y~=~(3x^2-36x+36){{e}^{x-36}}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370" y="4267156"/>
            <a:ext cx="2513734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4226506"/>
            <a:ext cx="431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2.Наидите точку минимума функции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060" name="Picture 12" descr="y~=~2x-\ln (x+3)+7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47" y="4555188"/>
            <a:ext cx="2501331" cy="28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y=x^3-48x+17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640" y="2395844"/>
            <a:ext cx="1503151" cy="242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y=x^3-2x^2+x+3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370" y="4856464"/>
            <a:ext cx="1909016" cy="2727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y=x\sqrt{x}-3x+1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03" y="5129181"/>
            <a:ext cx="1737510" cy="2705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y=7+6x-2x\sqrt{x}"/>
          <p:cNvPicPr>
            <a:picLocks noChangeAspect="1" noChangeArrowheads="1"/>
          </p:cNvPicPr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640" y="2696282"/>
            <a:ext cx="1600637" cy="228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y=-\frac{x^2+289}{x}"/>
          <p:cNvPicPr>
            <a:picLocks noChangeAspect="1" noChangeArrowheads="1"/>
          </p:cNvPicPr>
          <p:nvPr/>
        </p:nvPicPr>
        <p:blipFill>
          <a:blip r:embed="rId11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778" y="2899544"/>
            <a:ext cx="1134123" cy="432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y=-\frac{x^2+1}{x}"/>
          <p:cNvPicPr>
            <a:picLocks noChangeAspect="1" noChangeArrowheads="1"/>
          </p:cNvPicPr>
          <p:nvPr/>
        </p:nvPicPr>
        <p:blipFill>
          <a:blip r:embed="rId1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47" y="5419070"/>
            <a:ext cx="977625" cy="4494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y=(2x-3)\cos x-2\sin x+5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08" y="3340703"/>
            <a:ext cx="2560573" cy="2393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380312" y="3262342"/>
                <a:ext cx="1064715" cy="459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Comic Sans MS" pitchFamily="66" charset="0"/>
                  </a:rPr>
                  <a:t>на (0;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latin typeface="Comic Sans MS" pitchFamily="66" charset="0"/>
                  </a:rPr>
                  <a:t>)</a:t>
                </a:r>
                <a:endParaRPr lang="ru-RU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3262342"/>
                <a:ext cx="1064715" cy="459741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l="-5172" r="-4023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76" name="Picture 28" descr="y=(0,5-x)\cos x+\sin x"/>
          <p:cNvPicPr>
            <a:picLocks noChangeAspect="1" noChangeArrowheads="1"/>
          </p:cNvPicPr>
          <p:nvPr/>
        </p:nvPicPr>
        <p:blipFill>
          <a:blip r:embed="rId15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03" y="5912321"/>
            <a:ext cx="1952183" cy="2072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6707423" y="5786057"/>
                <a:ext cx="1064715" cy="459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dirty="0">
                    <a:solidFill>
                      <a:prstClr val="white"/>
                    </a:solidFill>
                    <a:latin typeface="Comic Sans MS" pitchFamily="66" charset="0"/>
                  </a:rPr>
                  <a:t>на (0;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solidFill>
                              <a:prstClr val="white"/>
                            </a:solidFill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ru-RU" i="1">
                            <a:solidFill>
                              <a:prstClr val="white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prstClr val="white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423" y="5786057"/>
                <a:ext cx="1064715" cy="459741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 l="-4571" r="-4000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78" name="Picture 30" descr="y=\sqrt{4-4x-x^2}"/>
          <p:cNvPicPr>
            <a:picLocks noChangeAspect="1" noChangeArrowheads="1"/>
          </p:cNvPicPr>
          <p:nvPr/>
        </p:nvPicPr>
        <p:blipFill>
          <a:blip r:embed="rId17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777" y="3722804"/>
            <a:ext cx="1250665" cy="231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y=\sqrt{x^2-6x+11}"/>
          <p:cNvPicPr>
            <a:picLocks noChangeAspect="1" noChangeArrowheads="1"/>
          </p:cNvPicPr>
          <p:nvPr/>
        </p:nvPicPr>
        <p:blipFill>
          <a:blip r:embed="rId18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587" y="6245798"/>
            <a:ext cx="1361907" cy="235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85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87" name="Group 75"/>
          <p:cNvGraphicFramePr>
            <a:graphicFrameLocks noGrp="1"/>
          </p:cNvGraphicFramePr>
          <p:nvPr>
            <p:ph sz="half" idx="1"/>
          </p:nvPr>
        </p:nvGraphicFramePr>
        <p:xfrm>
          <a:off x="5286375" y="5643563"/>
          <a:ext cx="3381376" cy="762000"/>
        </p:xfrm>
        <a:graphic>
          <a:graphicData uri="http://schemas.openxmlformats.org/drawingml/2006/table">
            <a:tbl>
              <a:tblPr/>
              <a:tblGrid>
                <a:gridCol w="931229"/>
                <a:gridCol w="520710"/>
                <a:gridCol w="401876"/>
                <a:gridCol w="448329"/>
                <a:gridCol w="498024"/>
                <a:gridCol w="581208"/>
              </a:tblGrid>
              <a:tr h="552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30" name="Picture 42" descr="(-3; 11)"/>
          <p:cNvPicPr>
            <a:picLocks noChangeAspect="1" noChangeArrowheads="1"/>
          </p:cNvPicPr>
          <p:nvPr/>
        </p:nvPicPr>
        <p:blipFill>
          <a:blip r:embed="rId2" r:link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548481"/>
            <a:ext cx="9366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40" descr="task-3/ps/task-3.105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6553200" cy="43688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13332" name="Text Box 49"/>
          <p:cNvSpPr txBox="1">
            <a:spLocks noChangeArrowheads="1"/>
          </p:cNvSpPr>
          <p:nvPr/>
        </p:nvSpPr>
        <p:spPr bwMode="auto">
          <a:xfrm>
            <a:off x="274494" y="127933"/>
            <a:ext cx="8713787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dirty="0" smtClean="0">
                <a:latin typeface="Comic Sans MS" pitchFamily="66" charset="0"/>
              </a:rPr>
              <a:t> На рисунке изображен график функции                 , определенной на интервале                . </a:t>
            </a:r>
            <a:r>
              <a:rPr lang="en-US" sz="2000" dirty="0" smtClean="0">
                <a:latin typeface="Comic Sans MS" pitchFamily="66" charset="0"/>
              </a:rPr>
              <a:t>  </a:t>
            </a:r>
            <a:r>
              <a:rPr lang="ru-RU" sz="2000" dirty="0" smtClean="0">
                <a:latin typeface="Comic Sans MS" pitchFamily="66" charset="0"/>
              </a:rPr>
              <a:t>Найдите сумму точек экстремума функции.</a:t>
            </a:r>
          </a:p>
        </p:txBody>
      </p:sp>
      <p:pic>
        <p:nvPicPr>
          <p:cNvPr id="13333" name="Picture 43" descr="y=f(x)"/>
          <p:cNvPicPr>
            <a:picLocks noChangeAspect="1" noChangeArrowheads="1"/>
          </p:cNvPicPr>
          <p:nvPr/>
        </p:nvPicPr>
        <p:blipFill>
          <a:blip r:embed="rId6" r:link="rId7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4" y="200671"/>
            <a:ext cx="100806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1258888" y="2060575"/>
            <a:ext cx="4392612" cy="2736850"/>
            <a:chOff x="793" y="1298"/>
            <a:chExt cx="2767" cy="1724"/>
          </a:xfrm>
        </p:grpSpPr>
        <p:sp>
          <p:nvSpPr>
            <p:cNvPr id="13354" name="Line 57"/>
            <p:cNvSpPr>
              <a:spLocks noChangeShapeType="1"/>
            </p:cNvSpPr>
            <p:nvPr/>
          </p:nvSpPr>
          <p:spPr bwMode="auto">
            <a:xfrm flipV="1">
              <a:off x="793" y="2160"/>
              <a:ext cx="0" cy="68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55" name="Line 58"/>
            <p:cNvSpPr>
              <a:spLocks noChangeShapeType="1"/>
            </p:cNvSpPr>
            <p:nvPr/>
          </p:nvSpPr>
          <p:spPr bwMode="auto">
            <a:xfrm>
              <a:off x="1519" y="1344"/>
              <a:ext cx="0" cy="86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56" name="Line 59"/>
            <p:cNvSpPr>
              <a:spLocks noChangeShapeType="1"/>
            </p:cNvSpPr>
            <p:nvPr/>
          </p:nvSpPr>
          <p:spPr bwMode="auto">
            <a:xfrm flipV="1">
              <a:off x="1973" y="2160"/>
              <a:ext cx="0" cy="635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57" name="Line 60"/>
            <p:cNvSpPr>
              <a:spLocks noChangeShapeType="1"/>
            </p:cNvSpPr>
            <p:nvPr/>
          </p:nvSpPr>
          <p:spPr bwMode="auto">
            <a:xfrm flipV="1">
              <a:off x="2426" y="2160"/>
              <a:ext cx="0" cy="86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58" name="Line 61"/>
            <p:cNvSpPr>
              <a:spLocks noChangeShapeType="1"/>
            </p:cNvSpPr>
            <p:nvPr/>
          </p:nvSpPr>
          <p:spPr bwMode="auto">
            <a:xfrm>
              <a:off x="3107" y="1298"/>
              <a:ext cx="0" cy="86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59" name="Line 62"/>
            <p:cNvSpPr>
              <a:spLocks noChangeShapeType="1"/>
            </p:cNvSpPr>
            <p:nvPr/>
          </p:nvSpPr>
          <p:spPr bwMode="auto">
            <a:xfrm>
              <a:off x="3560" y="1888"/>
              <a:ext cx="0" cy="2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60" name="Line 63"/>
            <p:cNvSpPr>
              <a:spLocks noChangeShapeType="1"/>
            </p:cNvSpPr>
            <p:nvPr/>
          </p:nvSpPr>
          <p:spPr bwMode="auto">
            <a:xfrm flipV="1">
              <a:off x="2200" y="2160"/>
              <a:ext cx="0" cy="181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1187450" y="1916113"/>
            <a:ext cx="4537075" cy="3025775"/>
            <a:chOff x="748" y="1207"/>
            <a:chExt cx="2858" cy="1906"/>
          </a:xfrm>
        </p:grpSpPr>
        <p:sp>
          <p:nvSpPr>
            <p:cNvPr id="13346" name="Oval 53"/>
            <p:cNvSpPr>
              <a:spLocks noChangeArrowheads="1"/>
            </p:cNvSpPr>
            <p:nvPr/>
          </p:nvSpPr>
          <p:spPr bwMode="auto">
            <a:xfrm>
              <a:off x="2154" y="2341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grpSp>
          <p:nvGrpSpPr>
            <p:cNvPr id="13347" name="Group 77"/>
            <p:cNvGrpSpPr>
              <a:grpSpLocks/>
            </p:cNvGrpSpPr>
            <p:nvPr/>
          </p:nvGrpSpPr>
          <p:grpSpPr bwMode="auto">
            <a:xfrm>
              <a:off x="748" y="1207"/>
              <a:ext cx="2858" cy="1906"/>
              <a:chOff x="748" y="1207"/>
              <a:chExt cx="2858" cy="1906"/>
            </a:xfrm>
          </p:grpSpPr>
          <p:sp>
            <p:nvSpPr>
              <p:cNvPr id="13348" name="Oval 50"/>
              <p:cNvSpPr>
                <a:spLocks noChangeArrowheads="1"/>
              </p:cNvSpPr>
              <p:nvPr/>
            </p:nvSpPr>
            <p:spPr bwMode="auto">
              <a:xfrm>
                <a:off x="748" y="279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3349" name="Oval 52"/>
              <p:cNvSpPr>
                <a:spLocks noChangeArrowheads="1"/>
              </p:cNvSpPr>
              <p:nvPr/>
            </p:nvSpPr>
            <p:spPr bwMode="auto">
              <a:xfrm>
                <a:off x="1927" y="279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3350" name="Oval 54"/>
              <p:cNvSpPr>
                <a:spLocks noChangeArrowheads="1"/>
              </p:cNvSpPr>
              <p:nvPr/>
            </p:nvSpPr>
            <p:spPr bwMode="auto">
              <a:xfrm>
                <a:off x="2381" y="3022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3351" name="Oval 55"/>
              <p:cNvSpPr>
                <a:spLocks noChangeArrowheads="1"/>
              </p:cNvSpPr>
              <p:nvPr/>
            </p:nvSpPr>
            <p:spPr bwMode="auto">
              <a:xfrm>
                <a:off x="3061" y="120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3352" name="Oval 56"/>
              <p:cNvSpPr>
                <a:spLocks noChangeArrowheads="1"/>
              </p:cNvSpPr>
              <p:nvPr/>
            </p:nvSpPr>
            <p:spPr bwMode="auto">
              <a:xfrm>
                <a:off x="3515" y="1797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3353" name="Oval 51"/>
              <p:cNvSpPr>
                <a:spLocks noChangeArrowheads="1"/>
              </p:cNvSpPr>
              <p:nvPr/>
            </p:nvSpPr>
            <p:spPr bwMode="auto">
              <a:xfrm>
                <a:off x="1474" y="1298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2916238" y="3068638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116013" y="2997200"/>
            <a:ext cx="4751387" cy="900113"/>
            <a:chOff x="703" y="1888"/>
            <a:chExt cx="2993" cy="567"/>
          </a:xfrm>
        </p:grpSpPr>
        <p:sp>
          <p:nvSpPr>
            <p:cNvPr id="13339" name="Rectangle 47"/>
            <p:cNvSpPr>
              <a:spLocks noChangeArrowheads="1"/>
            </p:cNvSpPr>
            <p:nvPr/>
          </p:nvSpPr>
          <p:spPr bwMode="auto">
            <a:xfrm>
              <a:off x="1901" y="1944"/>
              <a:ext cx="14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900" smtClean="0">
                <a:solidFill>
                  <a:prstClr val="black"/>
                </a:solidFill>
                <a:latin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340" name="Text Box 66"/>
            <p:cNvSpPr txBox="1">
              <a:spLocks noChangeArrowheads="1"/>
            </p:cNvSpPr>
            <p:nvPr/>
          </p:nvSpPr>
          <p:spPr bwMode="auto">
            <a:xfrm>
              <a:off x="703" y="1888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FF0000"/>
                  </a:solidFill>
                </a:rPr>
                <a:t>-2</a:t>
              </a:r>
            </a:p>
          </p:txBody>
        </p:sp>
        <p:sp>
          <p:nvSpPr>
            <p:cNvPr id="13341" name="Text Box 68"/>
            <p:cNvSpPr txBox="1">
              <a:spLocks noChangeArrowheads="1"/>
            </p:cNvSpPr>
            <p:nvPr/>
          </p:nvSpPr>
          <p:spPr bwMode="auto">
            <a:xfrm>
              <a:off x="1429" y="2205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342" name="Text Box 70"/>
            <p:cNvSpPr txBox="1">
              <a:spLocks noChangeArrowheads="1"/>
            </p:cNvSpPr>
            <p:nvPr/>
          </p:nvSpPr>
          <p:spPr bwMode="auto">
            <a:xfrm>
              <a:off x="2064" y="1933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343" name="Text Box 71"/>
            <p:cNvSpPr txBox="1">
              <a:spLocks noChangeArrowheads="1"/>
            </p:cNvSpPr>
            <p:nvPr/>
          </p:nvSpPr>
          <p:spPr bwMode="auto">
            <a:xfrm>
              <a:off x="2336" y="1933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3344" name="Text Box 72"/>
            <p:cNvSpPr txBox="1">
              <a:spLocks noChangeArrowheads="1"/>
            </p:cNvSpPr>
            <p:nvPr/>
          </p:nvSpPr>
          <p:spPr bwMode="auto">
            <a:xfrm>
              <a:off x="3016" y="2205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3345" name="Text Box 73"/>
            <p:cNvSpPr txBox="1">
              <a:spLocks noChangeArrowheads="1"/>
            </p:cNvSpPr>
            <p:nvPr/>
          </p:nvSpPr>
          <p:spPr bwMode="auto">
            <a:xfrm>
              <a:off x="3379" y="2205"/>
              <a:ext cx="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ru-RU" sz="2000" b="1" smtClean="0">
                  <a:solidFill>
                    <a:srgbClr val="FF0000"/>
                  </a:solidFill>
                </a:rPr>
                <a:t>10</a:t>
              </a:r>
            </a:p>
          </p:txBody>
        </p:sp>
      </p:grp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6516688" y="1700213"/>
            <a:ext cx="2484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-2+1+3+4+5+8+10=…</a:t>
            </a:r>
          </a:p>
        </p:txBody>
      </p:sp>
    </p:spTree>
    <p:extLst>
      <p:ext uri="{BB962C8B-B14F-4D97-AF65-F5344CB8AC3E}">
        <p14:creationId xmlns="" xmlns:p14="http://schemas.microsoft.com/office/powerpoint/2010/main" val="267839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1" grpId="0"/>
      <p:bldP spid="1338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296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ЭКСТРЕМУМЫ ФУНКЦИИ</vt:lpstr>
      <vt:lpstr>Слайд 2</vt:lpstr>
      <vt:lpstr>    Точки из области определения функции, в которых:  f′ (x) =0        </vt:lpstr>
      <vt:lpstr>Пусть xо точка из области определения функции  f(x) и f′ (xо) = 0, если производная  функции меняет свой знак с «+» на «-» в точке xо или наоборот,  то эта точка      </vt:lpstr>
      <vt:lpstr>Экстремумы функции</vt:lpstr>
      <vt:lpstr>Слайд 6</vt:lpstr>
      <vt:lpstr>Алгоритм поиска точек экстремума функции:</vt:lpstr>
      <vt:lpstr>Выполните задание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 Алексеевна</cp:lastModifiedBy>
  <cp:revision>31</cp:revision>
  <dcterms:created xsi:type="dcterms:W3CDTF">2011-12-23T15:33:41Z</dcterms:created>
  <dcterms:modified xsi:type="dcterms:W3CDTF">2012-01-10T08:17:59Z</dcterms:modified>
</cp:coreProperties>
</file>