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FAD6449-D84B-487A-A4D4-53EC7E42513D}" type="datetimeFigureOut">
              <a:rPr lang="ru-RU" smtClean="0"/>
              <a:t>21.05.2012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92206A-CF41-4194-A1B9-E6F1D7B43C1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FAD6449-D84B-487A-A4D4-53EC7E42513D}" type="datetimeFigureOut">
              <a:rPr lang="ru-RU" smtClean="0"/>
              <a:t>21.05.2012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92206A-CF41-4194-A1B9-E6F1D7B43C1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FAD6449-D84B-487A-A4D4-53EC7E42513D}" type="datetimeFigureOut">
              <a:rPr lang="ru-RU" smtClean="0"/>
              <a:t>21.05.2012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92206A-CF41-4194-A1B9-E6F1D7B43C1D}"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FAD6449-D84B-487A-A4D4-53EC7E42513D}" type="datetimeFigureOut">
              <a:rPr lang="ru-RU" smtClean="0"/>
              <a:t>21.05.2012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92206A-CF41-4194-A1B9-E6F1D7B43C1D}"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AD6449-D84B-487A-A4D4-53EC7E42513D}" type="datetimeFigureOut">
              <a:rPr lang="ru-RU" smtClean="0"/>
              <a:t>21.05.2012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92206A-CF41-4194-A1B9-E6F1D7B43C1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DFAD6449-D84B-487A-A4D4-53EC7E42513D}" type="datetimeFigureOut">
              <a:rPr lang="ru-RU" smtClean="0"/>
              <a:t>21.05.2012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92206A-CF41-4194-A1B9-E6F1D7B43C1D}"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FAD6449-D84B-487A-A4D4-53EC7E42513D}" type="datetimeFigureOut">
              <a:rPr lang="ru-RU" smtClean="0"/>
              <a:t>21.05.2012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92206A-CF41-4194-A1B9-E6F1D7B43C1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FAD6449-D84B-487A-A4D4-53EC7E42513D}" type="datetimeFigureOut">
              <a:rPr lang="ru-RU" smtClean="0"/>
              <a:t>21.05.2012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92206A-CF41-4194-A1B9-E6F1D7B43C1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FAD6449-D84B-487A-A4D4-53EC7E42513D}" type="datetimeFigureOut">
              <a:rPr lang="ru-RU" smtClean="0"/>
              <a:t>21.05.2012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92206A-CF41-4194-A1B9-E6F1D7B43C1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FAD6449-D84B-487A-A4D4-53EC7E42513D}" type="datetimeFigureOut">
              <a:rPr lang="ru-RU" smtClean="0"/>
              <a:t>21.05.2012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92206A-CF41-4194-A1B9-E6F1D7B43C1D}"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AD6449-D84B-487A-A4D4-53EC7E42513D}" type="datetimeFigureOut">
              <a:rPr lang="ru-RU" smtClean="0"/>
              <a:t>21.05.2012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92206A-CF41-4194-A1B9-E6F1D7B43C1D}"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FAD6449-D84B-487A-A4D4-53EC7E42513D}" type="datetimeFigureOut">
              <a:rPr lang="ru-RU" smtClean="0"/>
              <a:t>21.05.2012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292206A-CF41-4194-A1B9-E6F1D7B43C1D}"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3730426"/>
          </a:xfrm>
        </p:spPr>
        <p:txBody>
          <a:bodyPr>
            <a:normAutofit/>
          </a:bodyPr>
          <a:lstStyle/>
          <a:p>
            <a:r>
              <a:rPr lang="ru-RU" b="1" dirty="0" smtClean="0">
                <a:solidFill>
                  <a:srgbClr val="C00000"/>
                </a:solidFill>
                <a:latin typeface="Times New Roman" pitchFamily="18" charset="0"/>
                <a:cs typeface="Times New Roman" pitchFamily="18" charset="0"/>
              </a:rPr>
              <a:t>Родительское благословение – духовно-нравственная ценность семьи в мировых религиях.</a:t>
            </a:r>
            <a:endParaRPr lang="ru-RU"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79949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60648"/>
            <a:ext cx="8208912" cy="6120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9192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700808"/>
            <a:ext cx="7704856" cy="4986814"/>
          </a:xfrm>
          <a:prstGeom prst="rect">
            <a:avLst/>
          </a:prstGeom>
        </p:spPr>
        <p:txBody>
          <a:bodyPr wrap="square">
            <a:spAutoFit/>
          </a:bodyPr>
          <a:lstStyle/>
          <a:p>
            <a:pPr>
              <a:lnSpc>
                <a:spcPct val="115000"/>
              </a:lnSpc>
              <a:spcAft>
                <a:spcPts val="1000"/>
              </a:spcAft>
            </a:pPr>
            <a:r>
              <a:rPr lang="ru-RU" sz="2400" dirty="0">
                <a:latin typeface="Times New Roman" pitchFamily="18" charset="0"/>
                <a:ea typeface="Calibri"/>
                <a:cs typeface="Times New Roman" pitchFamily="18" charset="0"/>
              </a:rPr>
              <a:t>В наше время дети и взрослые относятся к этому равнодушно. Многие не понимают значения родительского благословения. Считают этот обычай устаревшим и стыдятся его.</a:t>
            </a:r>
          </a:p>
          <a:p>
            <a:pPr>
              <a:lnSpc>
                <a:spcPct val="115000"/>
              </a:lnSpc>
              <a:spcAft>
                <a:spcPts val="1000"/>
              </a:spcAft>
            </a:pPr>
            <a:r>
              <a:rPr lang="ru-RU" sz="2400" dirty="0">
                <a:latin typeface="Times New Roman" pitchFamily="18" charset="0"/>
                <a:ea typeface="Calibri"/>
                <a:cs typeface="Times New Roman" pitchFamily="18" charset="0"/>
              </a:rPr>
              <a:t>Часто дети не слушают не только совета родителей, но и запретов и наставлений. Ведь родители прожили долгую жизнь и лучше знают, что полезно, а что не полезно для своих детей.</a:t>
            </a:r>
          </a:p>
          <a:p>
            <a:pPr>
              <a:lnSpc>
                <a:spcPct val="115000"/>
              </a:lnSpc>
              <a:spcAft>
                <a:spcPts val="1000"/>
              </a:spcAft>
            </a:pPr>
            <a:r>
              <a:rPr lang="ru-RU" sz="2400" dirty="0">
                <a:latin typeface="Times New Roman" pitchFamily="18" charset="0"/>
                <a:ea typeface="Calibri"/>
                <a:cs typeface="Times New Roman" pitchFamily="18" charset="0"/>
              </a:rPr>
              <a:t>Да и сами родители не благословляют своих детей, забыв о том, что это залог благополучия и Божьего покровительства.</a:t>
            </a:r>
          </a:p>
        </p:txBody>
      </p:sp>
    </p:spTree>
    <p:extLst>
      <p:ext uri="{BB962C8B-B14F-4D97-AF65-F5344CB8AC3E}">
        <p14:creationId xmlns:p14="http://schemas.microsoft.com/office/powerpoint/2010/main" val="1293240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tretch>
            <a:fillRect/>
          </a:stretch>
        </p:blipFill>
        <p:spPr>
          <a:xfrm>
            <a:off x="539552" y="400050"/>
            <a:ext cx="1524000" cy="2019300"/>
          </a:xfrm>
          <a:prstGeom prst="rect">
            <a:avLst/>
          </a:prstGeom>
        </p:spPr>
      </p:pic>
      <p:sp>
        <p:nvSpPr>
          <p:cNvPr id="3" name="Прямоугольник 2"/>
          <p:cNvSpPr/>
          <p:nvPr/>
        </p:nvSpPr>
        <p:spPr>
          <a:xfrm>
            <a:off x="2339752" y="548680"/>
            <a:ext cx="6246440" cy="5078313"/>
          </a:xfrm>
          <a:prstGeom prst="rect">
            <a:avLst/>
          </a:prstGeom>
        </p:spPr>
        <p:txBody>
          <a:bodyPr wrap="square">
            <a:spAutoFit/>
          </a:bodyPr>
          <a:lstStyle/>
          <a:p>
            <a:r>
              <a:rPr lang="ru-RU" i="1" dirty="0" smtClean="0"/>
              <a:t>Михаил Леонтьев, телеведущий</a:t>
            </a:r>
            <a:r>
              <a:rPr lang="ru-RU" b="1" dirty="0" smtClean="0"/>
              <a:t>.</a:t>
            </a:r>
          </a:p>
          <a:p>
            <a:r>
              <a:rPr lang="ru-RU" b="1" dirty="0" smtClean="0"/>
              <a:t>Если </a:t>
            </a:r>
            <a:r>
              <a:rPr lang="ru-RU" b="1" dirty="0"/>
              <a:t>нет веры - нет и благословения </a:t>
            </a:r>
          </a:p>
          <a:p>
            <a:r>
              <a:rPr lang="ru-RU" dirty="0"/>
              <a:t> </a:t>
            </a:r>
          </a:p>
          <a:p>
            <a:r>
              <a:rPr lang="ru-RU" dirty="0"/>
              <a:t> </a:t>
            </a:r>
            <a:r>
              <a:rPr lang="ru-RU" dirty="0">
                <a:latin typeface="Times New Roman" pitchFamily="18" charset="0"/>
                <a:cs typeface="Times New Roman" pitchFamily="18" charset="0"/>
              </a:rPr>
              <a:t>Родительское благословение нужно современному человеку в той же степени, что и несовременному. Что, собственно говоря, изменилось? </a:t>
            </a:r>
          </a:p>
          <a:p>
            <a:r>
              <a:rPr lang="ru-RU" dirty="0">
                <a:latin typeface="Times New Roman" pitchFamily="18" charset="0"/>
                <a:cs typeface="Times New Roman" pitchFamily="18" charset="0"/>
              </a:rPr>
              <a:t> Конечно, утверждая это, я не рассматриваю имущественный аспект, потому что раньше отказ от благословения означал отказ от наследства, да и вообще какой бы то ни было материальной поддержки. Но это вопрос отдельный. Мы сейчас говорим о духовном аспекте, а это уже зависит от отношений человека с собственными родителями, и если эти отношения по разным причинам не сложились, наверное, и благословение не нужно. </a:t>
            </a:r>
          </a:p>
          <a:p>
            <a:r>
              <a:rPr lang="ru-RU" dirty="0">
                <a:latin typeface="Times New Roman" pitchFamily="18" charset="0"/>
                <a:cs typeface="Times New Roman" pitchFamily="18" charset="0"/>
              </a:rPr>
              <a:t> Но даже для религиозных родителей мера влияния на детей зависит от авторитета. Если родители реально могут повлиять на тот или иной выбор своего ребенка, то они всегда, при всех обстоятельствах это сделают. </a:t>
            </a:r>
          </a:p>
        </p:txBody>
      </p:sp>
    </p:spTree>
    <p:extLst>
      <p:ext uri="{BB962C8B-B14F-4D97-AF65-F5344CB8AC3E}">
        <p14:creationId xmlns:p14="http://schemas.microsoft.com/office/powerpoint/2010/main" val="388556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tretch>
            <a:fillRect/>
          </a:stretch>
        </p:blipFill>
        <p:spPr>
          <a:xfrm>
            <a:off x="395536" y="872731"/>
            <a:ext cx="1524000" cy="2028825"/>
          </a:xfrm>
          <a:prstGeom prst="rect">
            <a:avLst/>
          </a:prstGeom>
        </p:spPr>
      </p:pic>
      <p:sp>
        <p:nvSpPr>
          <p:cNvPr id="3" name="Прямоугольник 2"/>
          <p:cNvSpPr/>
          <p:nvPr/>
        </p:nvSpPr>
        <p:spPr>
          <a:xfrm>
            <a:off x="2699792" y="612845"/>
            <a:ext cx="5436096" cy="5632311"/>
          </a:xfrm>
          <a:prstGeom prst="rect">
            <a:avLst/>
          </a:prstGeom>
        </p:spPr>
        <p:txBody>
          <a:bodyPr wrap="square">
            <a:spAutoFit/>
          </a:bodyPr>
          <a:lstStyle/>
          <a:p>
            <a:r>
              <a:rPr lang="ru-RU" sz="1600" i="1" dirty="0">
                <a:latin typeface="Times New Roman" pitchFamily="18" charset="0"/>
                <a:ea typeface="Calibri"/>
                <a:cs typeface="Times New Roman" pitchFamily="18" charset="0"/>
              </a:rPr>
              <a:t>Священник Андрей ЛОБАШИНСКИЙ, настоятель храма Покрова Богородицы села </a:t>
            </a:r>
            <a:r>
              <a:rPr lang="ru-RU" sz="1600" i="1" dirty="0" err="1">
                <a:latin typeface="Times New Roman" pitchFamily="18" charset="0"/>
                <a:ea typeface="Calibri"/>
                <a:cs typeface="Times New Roman" pitchFamily="18" charset="0"/>
              </a:rPr>
              <a:t>Карижа</a:t>
            </a:r>
            <a:r>
              <a:rPr lang="ru-RU" sz="1600" i="1" dirty="0">
                <a:latin typeface="Times New Roman" pitchFamily="18" charset="0"/>
                <a:ea typeface="Calibri"/>
                <a:cs typeface="Times New Roman" pitchFamily="18" charset="0"/>
              </a:rPr>
              <a:t>, преподаватель Калужской духовной </a:t>
            </a:r>
            <a:r>
              <a:rPr lang="ru-RU" sz="1600" i="1" dirty="0" smtClean="0">
                <a:latin typeface="Times New Roman" pitchFamily="18" charset="0"/>
                <a:ea typeface="Calibri"/>
                <a:cs typeface="Times New Roman" pitchFamily="18" charset="0"/>
              </a:rPr>
              <a:t>семинарии</a:t>
            </a:r>
          </a:p>
          <a:p>
            <a:endParaRPr lang="ru-RU" sz="1600" b="1"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Молитвы </a:t>
            </a:r>
            <a:r>
              <a:rPr lang="ru-RU" b="1" dirty="0">
                <a:latin typeface="Times New Roman" pitchFamily="18" charset="0"/>
                <a:cs typeface="Times New Roman" pitchFamily="18" charset="0"/>
              </a:rPr>
              <a:t>родителей утверждают основания домов </a:t>
            </a:r>
          </a:p>
          <a:p>
            <a:r>
              <a:rPr lang="ru-RU" b="1" dirty="0">
                <a:latin typeface="Times New Roman" pitchFamily="18" charset="0"/>
                <a:cs typeface="Times New Roman" pitchFamily="18" charset="0"/>
              </a:rPr>
              <a:t> </a:t>
            </a:r>
          </a:p>
          <a:p>
            <a:r>
              <a:rPr lang="ru-RU" dirty="0">
                <a:latin typeface="Times New Roman" pitchFamily="18" charset="0"/>
                <a:cs typeface="Times New Roman" pitchFamily="18" charset="0"/>
              </a:rPr>
              <a:t>Я думаю, с точки зрения современного мышления этот вопрос вполне уместен и оправдан, хотя с тем же успехом можно было бы спросить: а нужна ли человеку вода, пища, кров, любовь и т.д. Родительское благословение – одна из фундаментальных ценностей человеческой культуры, тем более культуры христианской. </a:t>
            </a:r>
          </a:p>
          <a:p>
            <a:r>
              <a:rPr lang="ru-RU" dirty="0">
                <a:latin typeface="Times New Roman" pitchFamily="18" charset="0"/>
                <a:cs typeface="Times New Roman" pitchFamily="18" charset="0"/>
              </a:rPr>
              <a:t> Мы знаем из Священного Писания, что родительское благословение – главное наследство, которое ребенок мог получить от родителей, потому что сила родительского слова обладала поистине пророческой властью. Вспомним историю с Иаковом, чья жизнь является развернутым примером силы и важности родительского благословения. </a:t>
            </a:r>
          </a:p>
        </p:txBody>
      </p:sp>
    </p:spTree>
    <p:extLst>
      <p:ext uri="{BB962C8B-B14F-4D97-AF65-F5344CB8AC3E}">
        <p14:creationId xmlns:p14="http://schemas.microsoft.com/office/powerpoint/2010/main" val="3384602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026"/>
          </a:xfrm>
        </p:spPr>
        <p:txBody>
          <a:bodyPr>
            <a:normAutofit fontScale="90000"/>
          </a:bodyPr>
          <a:lstStyle/>
          <a:p>
            <a:endParaRPr lang="ru-RU" dirty="0"/>
          </a:p>
        </p:txBody>
      </p:sp>
      <p:sp>
        <p:nvSpPr>
          <p:cNvPr id="3" name="Скругленный прямоугольник 2"/>
          <p:cNvSpPr/>
          <p:nvPr/>
        </p:nvSpPr>
        <p:spPr>
          <a:xfrm>
            <a:off x="2915816" y="2503934"/>
            <a:ext cx="2952328"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203848" y="2508577"/>
            <a:ext cx="2664296" cy="1723549"/>
          </a:xfrm>
          <a:prstGeom prst="rect">
            <a:avLst/>
          </a:prstGeom>
          <a:noFill/>
        </p:spPr>
        <p:txBody>
          <a:bodyPr wrap="square" rtlCol="0">
            <a:spAutoFit/>
          </a:bodyPr>
          <a:lstStyle/>
          <a:p>
            <a:r>
              <a:rPr lang="ru-RU" sz="4400" dirty="0">
                <a:solidFill>
                  <a:prstClr val="black"/>
                </a:solidFill>
                <a:latin typeface="Times New Roman" pitchFamily="18" charset="0"/>
                <a:ea typeface="+mj-ea"/>
                <a:cs typeface="Times New Roman" pitchFamily="18" charset="0"/>
              </a:rPr>
              <a:t>Народная мудрость.</a:t>
            </a:r>
            <a:br>
              <a:rPr lang="ru-RU" sz="4400" dirty="0">
                <a:solidFill>
                  <a:prstClr val="black"/>
                </a:solidFill>
                <a:latin typeface="Times New Roman" pitchFamily="18" charset="0"/>
                <a:ea typeface="+mj-ea"/>
                <a:cs typeface="Times New Roman" pitchFamily="18" charset="0"/>
              </a:rPr>
            </a:br>
            <a:endParaRPr lang="ru-RU" dirty="0">
              <a:latin typeface="Times New Roman" pitchFamily="18" charset="0"/>
              <a:cs typeface="Times New Roman" pitchFamily="18" charset="0"/>
            </a:endParaRPr>
          </a:p>
        </p:txBody>
      </p:sp>
      <p:sp>
        <p:nvSpPr>
          <p:cNvPr id="7" name="TextBox 6"/>
          <p:cNvSpPr txBox="1"/>
          <p:nvPr/>
        </p:nvSpPr>
        <p:spPr>
          <a:xfrm>
            <a:off x="251520" y="3501008"/>
            <a:ext cx="3384376" cy="3046988"/>
          </a:xfrm>
          <a:prstGeom prst="rect">
            <a:avLst/>
          </a:prstGeom>
          <a:noFill/>
        </p:spPr>
        <p:txBody>
          <a:bodyPr wrap="square" rtlCol="0">
            <a:spAutoFit/>
          </a:bodyPr>
          <a:lstStyle/>
          <a:p>
            <a:r>
              <a:rPr lang="ru-RU" sz="2400" b="1" u="sng" dirty="0" smtClean="0">
                <a:solidFill>
                  <a:srgbClr val="FF0000"/>
                </a:solidFill>
                <a:latin typeface="Times New Roman" pitchFamily="18" charset="0"/>
                <a:cs typeface="Times New Roman" pitchFamily="18" charset="0"/>
              </a:rPr>
              <a:t>Ислам</a:t>
            </a:r>
          </a:p>
          <a:p>
            <a:r>
              <a:rPr lang="ru-RU" sz="2400" dirty="0" smtClean="0">
                <a:latin typeface="Times New Roman" pitchFamily="18" charset="0"/>
                <a:cs typeface="Times New Roman" pitchFamily="18" charset="0"/>
              </a:rPr>
              <a:t>Благословение родителей приносит счастье и мир.</a:t>
            </a:r>
          </a:p>
          <a:p>
            <a:r>
              <a:rPr lang="ru-RU" sz="2400" dirty="0" smtClean="0">
                <a:latin typeface="Times New Roman" pitchFamily="18" charset="0"/>
                <a:cs typeface="Times New Roman" pitchFamily="18" charset="0"/>
              </a:rPr>
              <a:t>Благословенен тот, кто бежит к Богу.</a:t>
            </a:r>
          </a:p>
          <a:p>
            <a:r>
              <a:rPr lang="ru-RU" sz="2400" dirty="0" smtClean="0">
                <a:latin typeface="Times New Roman" pitchFamily="18" charset="0"/>
                <a:cs typeface="Times New Roman" pitchFamily="18" charset="0"/>
              </a:rPr>
              <a:t>Место, где добро будет благословенно.</a:t>
            </a:r>
            <a:endParaRPr lang="ru-RU" sz="2400" dirty="0">
              <a:latin typeface="Times New Roman" pitchFamily="18" charset="0"/>
              <a:cs typeface="Times New Roman" pitchFamily="18" charset="0"/>
            </a:endParaRPr>
          </a:p>
        </p:txBody>
      </p:sp>
      <p:sp>
        <p:nvSpPr>
          <p:cNvPr id="8" name="TextBox 7"/>
          <p:cNvSpPr txBox="1"/>
          <p:nvPr/>
        </p:nvSpPr>
        <p:spPr>
          <a:xfrm>
            <a:off x="467544" y="692696"/>
            <a:ext cx="2808312" cy="2954655"/>
          </a:xfrm>
          <a:prstGeom prst="rect">
            <a:avLst/>
          </a:prstGeom>
          <a:noFill/>
        </p:spPr>
        <p:txBody>
          <a:bodyPr wrap="square" rtlCol="0">
            <a:spAutoFit/>
          </a:bodyPr>
          <a:lstStyle/>
          <a:p>
            <a:r>
              <a:rPr lang="ru-RU" sz="2400" b="1" u="sng" dirty="0" smtClean="0">
                <a:solidFill>
                  <a:srgbClr val="FF0000"/>
                </a:solidFill>
                <a:latin typeface="Times New Roman" pitchFamily="18" charset="0"/>
                <a:cs typeface="Times New Roman" pitchFamily="18" charset="0"/>
              </a:rPr>
              <a:t>Буддизм</a:t>
            </a:r>
          </a:p>
          <a:p>
            <a:r>
              <a:rPr lang="ru-RU" sz="2400" dirty="0" smtClean="0">
                <a:latin typeface="Times New Roman" pitchFamily="18" charset="0"/>
                <a:cs typeface="Times New Roman" pitchFamily="18" charset="0"/>
              </a:rPr>
              <a:t>Без крыл не летай, без благословения дел не начинай.</a:t>
            </a:r>
          </a:p>
          <a:p>
            <a:r>
              <a:rPr lang="ru-RU" sz="2400" dirty="0" smtClean="0">
                <a:latin typeface="Times New Roman" pitchFamily="18" charset="0"/>
                <a:cs typeface="Times New Roman" pitchFamily="18" charset="0"/>
              </a:rPr>
              <a:t>Как родители жили, так и нас благословили</a:t>
            </a:r>
            <a:r>
              <a:rPr lang="ru-RU" sz="2400" dirty="0" smtClean="0"/>
              <a:t>.</a:t>
            </a:r>
          </a:p>
          <a:p>
            <a:endParaRPr lang="ru-RU" dirty="0"/>
          </a:p>
        </p:txBody>
      </p:sp>
      <p:sp>
        <p:nvSpPr>
          <p:cNvPr id="9" name="TextBox 8"/>
          <p:cNvSpPr txBox="1"/>
          <p:nvPr/>
        </p:nvSpPr>
        <p:spPr>
          <a:xfrm>
            <a:off x="6156176" y="692696"/>
            <a:ext cx="2664296" cy="2677656"/>
          </a:xfrm>
          <a:prstGeom prst="rect">
            <a:avLst/>
          </a:prstGeom>
          <a:noFill/>
        </p:spPr>
        <p:txBody>
          <a:bodyPr wrap="square" rtlCol="0">
            <a:spAutoFit/>
          </a:bodyPr>
          <a:lstStyle/>
          <a:p>
            <a:r>
              <a:rPr lang="ru-RU" sz="2400" b="1" u="sng" dirty="0" smtClean="0">
                <a:solidFill>
                  <a:srgbClr val="FF0000"/>
                </a:solidFill>
                <a:latin typeface="Times New Roman" pitchFamily="18" charset="0"/>
                <a:cs typeface="Times New Roman" pitchFamily="18" charset="0"/>
              </a:rPr>
              <a:t>Иудаизм</a:t>
            </a:r>
          </a:p>
          <a:p>
            <a:r>
              <a:rPr lang="ru-RU" sz="2400" dirty="0" smtClean="0">
                <a:latin typeface="Times New Roman" pitchFamily="18" charset="0"/>
                <a:cs typeface="Times New Roman" pitchFamily="18" charset="0"/>
              </a:rPr>
              <a:t>Хорошие слова получают хороший ответ.</a:t>
            </a:r>
          </a:p>
          <a:p>
            <a:r>
              <a:rPr lang="ru-RU" sz="2400" dirty="0" smtClean="0">
                <a:latin typeface="Times New Roman" pitchFamily="18" charset="0"/>
                <a:cs typeface="Times New Roman" pitchFamily="18" charset="0"/>
              </a:rPr>
              <a:t>Радость дана тому, кто произносит благословение.</a:t>
            </a:r>
            <a:endParaRPr lang="ru-RU" sz="2400" dirty="0">
              <a:latin typeface="Times New Roman" pitchFamily="18" charset="0"/>
              <a:cs typeface="Times New Roman" pitchFamily="18" charset="0"/>
            </a:endParaRPr>
          </a:p>
        </p:txBody>
      </p:sp>
      <p:sp>
        <p:nvSpPr>
          <p:cNvPr id="10" name="TextBox 9"/>
          <p:cNvSpPr txBox="1"/>
          <p:nvPr/>
        </p:nvSpPr>
        <p:spPr>
          <a:xfrm>
            <a:off x="6012159" y="3641252"/>
            <a:ext cx="3073713" cy="2677656"/>
          </a:xfrm>
          <a:prstGeom prst="rect">
            <a:avLst/>
          </a:prstGeom>
          <a:noFill/>
        </p:spPr>
        <p:txBody>
          <a:bodyPr wrap="square" rtlCol="0">
            <a:spAutoFit/>
          </a:bodyPr>
          <a:lstStyle/>
          <a:p>
            <a:r>
              <a:rPr lang="ru-RU" sz="2400" b="1" u="sng" dirty="0" smtClean="0">
                <a:solidFill>
                  <a:srgbClr val="FF0000"/>
                </a:solidFill>
                <a:latin typeface="Times New Roman" pitchFamily="18" charset="0"/>
                <a:cs typeface="Times New Roman" pitchFamily="18" charset="0"/>
              </a:rPr>
              <a:t>Православие</a:t>
            </a:r>
          </a:p>
          <a:p>
            <a:r>
              <a:rPr lang="ru-RU" sz="2400" dirty="0" smtClean="0">
                <a:latin typeface="Times New Roman" pitchFamily="18" charset="0"/>
                <a:cs typeface="Times New Roman" pitchFamily="18" charset="0"/>
              </a:rPr>
              <a:t>Благословение отца наградой будет до конца.</a:t>
            </a:r>
          </a:p>
          <a:p>
            <a:r>
              <a:rPr lang="ru-RU" sz="2400" dirty="0" smtClean="0">
                <a:latin typeface="Times New Roman" pitchFamily="18" charset="0"/>
                <a:cs typeface="Times New Roman" pitchFamily="18" charset="0"/>
              </a:rPr>
              <a:t>Детям жить умом, да родительским благословением.</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6941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endParaRPr lang="ru-RU"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32656"/>
            <a:ext cx="8206279"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3595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Список литературы для семейного чтения:</a:t>
            </a:r>
            <a:endParaRPr lang="ru-RU" dirty="0">
              <a:latin typeface="Times New Roman" pitchFamily="18" charset="0"/>
              <a:cs typeface="Times New Roman" pitchFamily="18" charset="0"/>
            </a:endParaRP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32856"/>
            <a:ext cx="828092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009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18258"/>
          </a:xfrm>
        </p:spPr>
        <p:txBody>
          <a:bodyPr>
            <a:normAutofit/>
          </a:bodyPr>
          <a:lstStyle/>
          <a:p>
            <a:r>
              <a:rPr lang="ru-RU" b="1" i="1" dirty="0" smtClean="0">
                <a:solidFill>
                  <a:srgbClr val="C00000"/>
                </a:solidFill>
                <a:latin typeface="Times New Roman" pitchFamily="18" charset="0"/>
                <a:cs typeface="Times New Roman" pitchFamily="18" charset="0"/>
              </a:rPr>
              <a:t>Родительское благословение со дна моря достанет, оно в огне не горит и в воде не тонет.</a:t>
            </a:r>
            <a:endParaRPr lang="ru-RU" b="1" i="1" dirty="0">
              <a:solidFill>
                <a:srgbClr val="C0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780928"/>
            <a:ext cx="4608512"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400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476672"/>
            <a:ext cx="8229600" cy="5688632"/>
          </a:xfrm>
        </p:spPr>
        <p:txBody>
          <a:bodyPr>
            <a:normAutofit fontScale="90000"/>
          </a:bodyPr>
          <a:lstStyle/>
          <a:p>
            <a:pPr algn="l"/>
            <a:r>
              <a:rPr lang="ru-RU" sz="3200" b="1" u="sng" dirty="0" smtClean="0">
                <a:solidFill>
                  <a:schemeClr val="tx1"/>
                </a:solidFill>
                <a:latin typeface="Times New Roman" pitchFamily="18" charset="0"/>
                <a:cs typeface="Times New Roman" pitchFamily="18" charset="0"/>
              </a:rPr>
              <a:t>Цель</a:t>
            </a:r>
            <a:r>
              <a:rPr lang="ru-RU" sz="3200" u="sng" dirty="0" smtClean="0">
                <a:solidFill>
                  <a:schemeClr val="tx1"/>
                </a:solidFill>
                <a:latin typeface="Times New Roman" pitchFamily="18" charset="0"/>
                <a:cs typeface="Times New Roman" pitchFamily="18" charset="0"/>
              </a:rPr>
              <a:t>: </a:t>
            </a:r>
            <a:r>
              <a:rPr lang="ru-RU" sz="3200" dirty="0" smtClean="0">
                <a:solidFill>
                  <a:schemeClr val="tx1"/>
                </a:solidFill>
                <a:latin typeface="Times New Roman" pitchFamily="18" charset="0"/>
                <a:cs typeface="Times New Roman" pitchFamily="18" charset="0"/>
              </a:rPr>
              <a:t>определение значения родительского благословения в жизни людей разных вероисповеданий.</a:t>
            </a:r>
            <a:br>
              <a:rPr lang="ru-RU" sz="3200" dirty="0" smtClean="0">
                <a:solidFill>
                  <a:schemeClr val="tx1"/>
                </a:solidFill>
                <a:latin typeface="Times New Roman" pitchFamily="18" charset="0"/>
                <a:cs typeface="Times New Roman" pitchFamily="18" charset="0"/>
              </a:rPr>
            </a:br>
            <a:r>
              <a:rPr lang="ru-RU" sz="3200" b="1" u="sng" dirty="0" smtClean="0">
                <a:solidFill>
                  <a:schemeClr val="tx1"/>
                </a:solidFill>
                <a:latin typeface="Times New Roman" pitchFamily="18" charset="0"/>
                <a:cs typeface="Times New Roman" pitchFamily="18" charset="0"/>
              </a:rPr>
              <a:t>Задачи: </a:t>
            </a:r>
            <a:r>
              <a:rPr lang="ru-RU" sz="3200" dirty="0" smtClean="0">
                <a:solidFill>
                  <a:schemeClr val="tx1"/>
                </a:solidFill>
                <a:latin typeface="Times New Roman" pitchFamily="18" charset="0"/>
                <a:cs typeface="Times New Roman" pitchFamily="18" charset="0"/>
              </a:rPr>
              <a:t/>
            </a:r>
            <a:br>
              <a:rPr lang="ru-RU" sz="32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рассмотреть понятие «семья» в мировых религиях;</a:t>
            </a:r>
            <a:br>
              <a:rPr lang="ru-RU" sz="3200" dirty="0" smtClean="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 </a:t>
            </a:r>
            <a:r>
              <a:rPr lang="ru-RU" sz="3200" dirty="0" smtClean="0">
                <a:solidFill>
                  <a:schemeClr val="tx1"/>
                </a:solidFill>
                <a:latin typeface="Times New Roman" pitchFamily="18" charset="0"/>
                <a:cs typeface="Times New Roman" pitchFamily="18" charset="0"/>
              </a:rPr>
              <a:t>определить ценностные ориентиры семейных отношений;</a:t>
            </a:r>
            <a:br>
              <a:rPr lang="ru-RU" sz="3200" dirty="0" smtClean="0">
                <a:solidFill>
                  <a:schemeClr val="tx1"/>
                </a:solidFill>
                <a:latin typeface="Times New Roman" pitchFamily="18" charset="0"/>
                <a:cs typeface="Times New Roman" pitchFamily="18" charset="0"/>
              </a:rPr>
            </a:br>
            <a:r>
              <a:rPr lang="ru-RU" sz="3200" dirty="0">
                <a:solidFill>
                  <a:schemeClr val="tx1"/>
                </a:solidFill>
                <a:latin typeface="Times New Roman" pitchFamily="18" charset="0"/>
                <a:cs typeface="Times New Roman" pitchFamily="18" charset="0"/>
              </a:rPr>
              <a:t>-</a:t>
            </a:r>
            <a:r>
              <a:rPr lang="ru-RU" sz="3200" dirty="0" smtClean="0">
                <a:solidFill>
                  <a:schemeClr val="tx1"/>
                </a:solidFill>
                <a:latin typeface="Times New Roman" pitchFamily="18" charset="0"/>
                <a:cs typeface="Times New Roman" pitchFamily="18" charset="0"/>
              </a:rPr>
              <a:t> выяснить, что такое родительское благословение;</a:t>
            </a:r>
            <a:br>
              <a:rPr lang="ru-RU" sz="3200" dirty="0" smtClean="0">
                <a:solidFill>
                  <a:schemeClr val="tx1"/>
                </a:solidFill>
                <a:latin typeface="Times New Roman" pitchFamily="18" charset="0"/>
                <a:cs typeface="Times New Roman" pitchFamily="18" charset="0"/>
              </a:rPr>
            </a:br>
            <a:r>
              <a:rPr lang="ru-RU" sz="3200" dirty="0" smtClean="0">
                <a:solidFill>
                  <a:schemeClr val="tx1"/>
                </a:solidFill>
                <a:latin typeface="Times New Roman" pitchFamily="18" charset="0"/>
                <a:cs typeface="Times New Roman" pitchFamily="18" charset="0"/>
              </a:rPr>
              <a:t>- рассмотреть понятие «родительское благословение» в творчестве народов мира</a:t>
            </a:r>
            <a:r>
              <a:rPr lang="ru-RU"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79601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76673"/>
            <a:ext cx="7056784" cy="2232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3645024"/>
            <a:ext cx="6785049" cy="260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4139952" y="854132"/>
            <a:ext cx="4572000" cy="1477328"/>
          </a:xfrm>
          <a:prstGeom prst="rect">
            <a:avLst/>
          </a:prstGeom>
        </p:spPr>
        <p:txBody>
          <a:bodyPr>
            <a:spAutoFit/>
          </a:bodyPr>
          <a:lstStyle/>
          <a:p>
            <a:r>
              <a:rPr lang="ru-RU" dirty="0"/>
              <a:t> </a:t>
            </a:r>
            <a:r>
              <a:rPr lang="ru-RU" b="1" dirty="0">
                <a:solidFill>
                  <a:srgbClr val="C00000"/>
                </a:solidFill>
                <a:latin typeface="Times New Roman" pitchFamily="18" charset="0"/>
                <a:cs typeface="Times New Roman" pitchFamily="18" charset="0"/>
              </a:rPr>
              <a:t>Иудаизм</a:t>
            </a:r>
            <a:endParaRPr lang="ru-RU" dirty="0">
              <a:solidFill>
                <a:srgbClr val="C00000"/>
              </a:solidFill>
              <a:latin typeface="Times New Roman" pitchFamily="18" charset="0"/>
              <a:cs typeface="Times New Roman" pitchFamily="18" charset="0"/>
            </a:endParaRPr>
          </a:p>
          <a:p>
            <a:r>
              <a:rPr lang="ru-RU" dirty="0">
                <a:latin typeface="Times New Roman" pitchFamily="18" charset="0"/>
                <a:cs typeface="Times New Roman" pitchFamily="18" charset="0"/>
              </a:rPr>
              <a:t>В иудаизме семья – это величайшая ценность, а брак и рождение детей считаются одной из главнейших заповедей, данной ещё Адамом и Евой.</a:t>
            </a:r>
          </a:p>
        </p:txBody>
      </p:sp>
      <p:sp>
        <p:nvSpPr>
          <p:cNvPr id="4" name="Прямоугольник 3"/>
          <p:cNvSpPr/>
          <p:nvPr/>
        </p:nvSpPr>
        <p:spPr>
          <a:xfrm>
            <a:off x="4108289" y="3961509"/>
            <a:ext cx="4572000" cy="2031325"/>
          </a:xfrm>
          <a:prstGeom prst="rect">
            <a:avLst/>
          </a:prstGeom>
        </p:spPr>
        <p:txBody>
          <a:bodyPr>
            <a:spAutoFit/>
          </a:bodyPr>
          <a:lstStyle/>
          <a:p>
            <a:pPr indent="571500" algn="just">
              <a:spcAft>
                <a:spcPts val="0"/>
              </a:spcAft>
            </a:pPr>
            <a:r>
              <a:rPr lang="ru-RU" b="1" dirty="0" smtClean="0">
                <a:solidFill>
                  <a:srgbClr val="C00000"/>
                </a:solidFill>
                <a:effectLst/>
                <a:latin typeface="Times New Roman"/>
                <a:ea typeface="Times New Roman"/>
              </a:rPr>
              <a:t>Христианство</a:t>
            </a:r>
            <a:endParaRPr lang="ru-RU" sz="1600" dirty="0" smtClean="0">
              <a:solidFill>
                <a:srgbClr val="C00000"/>
              </a:solidFill>
              <a:effectLst/>
              <a:latin typeface="Times New Roman"/>
              <a:ea typeface="Times New Roman"/>
            </a:endParaRPr>
          </a:p>
          <a:p>
            <a:pPr indent="571500" algn="just">
              <a:spcAft>
                <a:spcPts val="0"/>
              </a:spcAft>
            </a:pPr>
            <a:r>
              <a:rPr lang="ru-RU" dirty="0" smtClean="0">
                <a:effectLst/>
                <a:latin typeface="Times New Roman"/>
                <a:ea typeface="Times New Roman"/>
              </a:rPr>
              <a:t>Для православных христиан брак – это одно из таинств, в которых Сам Бог благословляет любящих друг друга. Огромное значение в христианстве придаётся почитанию родителей и уважительному к ним отношению.</a:t>
            </a:r>
            <a:endParaRPr lang="ru-RU" sz="1600" dirty="0">
              <a:effectLst/>
              <a:latin typeface="Times New Roman"/>
              <a:ea typeface="Times New Roman"/>
            </a:endParaRPr>
          </a:p>
        </p:txBody>
      </p:sp>
    </p:spTree>
    <p:extLst>
      <p:ext uri="{BB962C8B-B14F-4D97-AF65-F5344CB8AC3E}">
        <p14:creationId xmlns:p14="http://schemas.microsoft.com/office/powerpoint/2010/main" val="133506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04664"/>
            <a:ext cx="712879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3779912" y="721149"/>
            <a:ext cx="4572000" cy="2031325"/>
          </a:xfrm>
          <a:prstGeom prst="rect">
            <a:avLst/>
          </a:prstGeom>
        </p:spPr>
        <p:txBody>
          <a:bodyPr>
            <a:spAutoFit/>
          </a:bodyPr>
          <a:lstStyle/>
          <a:p>
            <a:pPr indent="571500" algn="just">
              <a:spcAft>
                <a:spcPts val="0"/>
              </a:spcAft>
            </a:pPr>
            <a:r>
              <a:rPr lang="ru-RU" b="1" dirty="0" smtClean="0">
                <a:solidFill>
                  <a:srgbClr val="C00000"/>
                </a:solidFill>
                <a:effectLst/>
                <a:latin typeface="Times New Roman"/>
                <a:ea typeface="Times New Roman"/>
              </a:rPr>
              <a:t>Буддизм</a:t>
            </a:r>
            <a:endParaRPr lang="ru-RU" sz="1600" dirty="0" smtClean="0">
              <a:solidFill>
                <a:srgbClr val="C00000"/>
              </a:solidFill>
              <a:effectLst/>
              <a:latin typeface="Times New Roman"/>
              <a:ea typeface="Times New Roman"/>
            </a:endParaRPr>
          </a:p>
          <a:p>
            <a:pPr indent="571500" algn="just">
              <a:spcAft>
                <a:spcPts val="0"/>
              </a:spcAft>
            </a:pPr>
            <a:r>
              <a:rPr lang="ru-RU" b="1" dirty="0" smtClean="0">
                <a:effectLst/>
                <a:latin typeface="Times New Roman"/>
                <a:ea typeface="Times New Roman"/>
              </a:rPr>
              <a:t> </a:t>
            </a:r>
            <a:r>
              <a:rPr lang="ru-RU" dirty="0" smtClean="0">
                <a:effectLst/>
                <a:latin typeface="Times New Roman"/>
                <a:ea typeface="Times New Roman"/>
              </a:rPr>
              <a:t>В буддизме все верующие делятся на монахов и мирян. Для мирян семейная жизнь является важнейшей частью их жизни. Назначение семьи - это ответственность и забота о детях, о родителях, о монахах.</a:t>
            </a:r>
            <a:endParaRPr lang="ru-RU" sz="1600" dirty="0">
              <a:effectLst/>
              <a:latin typeface="Times New Roman"/>
              <a:ea typeface="Times New Roman"/>
            </a:endParaRP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908" y="3419984"/>
            <a:ext cx="7249399"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4067944" y="3445824"/>
            <a:ext cx="4572000" cy="2862322"/>
          </a:xfrm>
          <a:prstGeom prst="rect">
            <a:avLst/>
          </a:prstGeom>
        </p:spPr>
        <p:txBody>
          <a:bodyPr>
            <a:spAutoFit/>
          </a:bodyPr>
          <a:lstStyle/>
          <a:p>
            <a:pPr algn="just">
              <a:spcAft>
                <a:spcPts val="0"/>
              </a:spcAft>
            </a:pPr>
            <a:r>
              <a:rPr lang="ru-RU" b="1" dirty="0" smtClean="0">
                <a:effectLst/>
                <a:latin typeface="Times New Roman"/>
                <a:ea typeface="Times New Roman"/>
              </a:rPr>
              <a:t> </a:t>
            </a:r>
            <a:r>
              <a:rPr lang="ru-RU" b="1" dirty="0" smtClean="0">
                <a:solidFill>
                  <a:srgbClr val="C00000"/>
                </a:solidFill>
                <a:effectLst/>
                <a:latin typeface="Times New Roman"/>
                <a:ea typeface="Times New Roman"/>
              </a:rPr>
              <a:t>Ислам</a:t>
            </a:r>
            <a:endParaRPr lang="ru-RU" sz="1600" dirty="0" smtClean="0">
              <a:solidFill>
                <a:srgbClr val="C00000"/>
              </a:solidFill>
              <a:effectLst/>
              <a:latin typeface="Times New Roman"/>
              <a:ea typeface="Times New Roman"/>
            </a:endParaRPr>
          </a:p>
          <a:p>
            <a:pPr indent="571500" algn="just">
              <a:spcAft>
                <a:spcPts val="0"/>
              </a:spcAft>
            </a:pPr>
            <a:r>
              <a:rPr lang="ru-RU" dirty="0" smtClean="0">
                <a:effectLst/>
                <a:latin typeface="Times New Roman"/>
                <a:ea typeface="Times New Roman"/>
              </a:rPr>
              <a:t>Ислам рассматривает брак как обязательство перед Богом, а многочисленное потомство – это благословение всевышнего. Семейная жизнь у мусульман ограждена от посторонних взоров. С особым уважением мусульмане относятся к женщине. Пророк Мухаммад сказал, что «рай находится под ногами наших матерей».</a:t>
            </a:r>
            <a:endParaRPr lang="ru-RU" dirty="0"/>
          </a:p>
        </p:txBody>
      </p:sp>
    </p:spTree>
    <p:extLst>
      <p:ext uri="{BB962C8B-B14F-4D97-AF65-F5344CB8AC3E}">
        <p14:creationId xmlns:p14="http://schemas.microsoft.com/office/powerpoint/2010/main" val="2004324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5121" name="Рисунок 1" descr="Безымянны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64704"/>
            <a:ext cx="4896544" cy="502924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292080" y="1577405"/>
            <a:ext cx="3491880" cy="4216539"/>
          </a:xfrm>
          <a:prstGeom prst="rect">
            <a:avLst/>
          </a:prstGeom>
        </p:spPr>
        <p:txBody>
          <a:bodyPr wrap="square">
            <a:spAutoFit/>
          </a:bodyPr>
          <a:lstStyle/>
          <a:p>
            <a:pPr indent="571500">
              <a:spcAft>
                <a:spcPts val="0"/>
              </a:spcAft>
            </a:pPr>
            <a:r>
              <a:rPr lang="ru-RU" sz="2400" b="1" dirty="0" smtClean="0">
                <a:effectLst/>
                <a:latin typeface="Times New Roman"/>
                <a:ea typeface="Times New Roman"/>
              </a:rPr>
              <a:t>Хорошая  семья </a:t>
            </a:r>
            <a:r>
              <a:rPr lang="ru-RU" sz="2400" dirty="0" smtClean="0">
                <a:effectLst/>
                <a:latin typeface="Times New Roman"/>
                <a:ea typeface="Times New Roman"/>
              </a:rPr>
              <a:t>– это  прочный  союз  любящих,  духовно  близких  и  равноправных  людей,  у  которых  нормой  отношения являются   уважение, доверие, взаимопомощь, общие  взгляды.</a:t>
            </a:r>
          </a:p>
          <a:p>
            <a:pPr indent="571500">
              <a:spcAft>
                <a:spcPts val="0"/>
              </a:spcAft>
            </a:pPr>
            <a:r>
              <a:rPr lang="ru-RU" sz="2800" dirty="0" smtClean="0">
                <a:effectLst/>
                <a:latin typeface="Times New Roman"/>
                <a:ea typeface="Times New Roman"/>
              </a:rPr>
              <a:t> </a:t>
            </a:r>
            <a:endParaRPr lang="ru-RU" sz="2800" dirty="0">
              <a:effectLst/>
              <a:latin typeface="Times New Roman"/>
              <a:ea typeface="Times New Roman"/>
            </a:endParaRPr>
          </a:p>
        </p:txBody>
      </p:sp>
    </p:spTree>
    <p:extLst>
      <p:ext uri="{BB962C8B-B14F-4D97-AF65-F5344CB8AC3E}">
        <p14:creationId xmlns:p14="http://schemas.microsoft.com/office/powerpoint/2010/main" val="335401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277642"/>
            <a:ext cx="4320480" cy="4776692"/>
          </a:xfrm>
          <a:prstGeom prst="rect">
            <a:avLst/>
          </a:prstGeom>
        </p:spPr>
        <p:txBody>
          <a:bodyPr wrap="square">
            <a:spAutoFit/>
          </a:bodyPr>
          <a:lstStyle/>
          <a:p>
            <a:pPr>
              <a:lnSpc>
                <a:spcPct val="80000"/>
              </a:lnSpc>
              <a:defRPr/>
            </a:pPr>
            <a:r>
              <a:rPr lang="ru-RU" sz="2000" b="1" i="1" dirty="0">
                <a:latin typeface="Times New Roman" pitchFamily="18" charset="0"/>
                <a:cs typeface="Times New Roman" pitchFamily="18" charset="0"/>
              </a:rPr>
              <a:t>Что может быть семьи дороже?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Теплом встречает отчий дом,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Здесь ждут тебя всегда с любовью,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И провожают в путь с добром!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Отец и мать, и дети дружно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Сидят за праздничным столом,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И вместе им совсем не скучно,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А интересно впятером.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Малыш для старших как любимец,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Родители - во всем мудрей,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Любимый папа - друг, кормилец,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А мама ближе всех, родней.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Любите! И цените счастье!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Оно рождается в семье,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Что может быть ее дороже </a:t>
            </a:r>
            <a:br>
              <a:rPr lang="ru-RU" sz="2000" b="1" i="1" dirty="0">
                <a:latin typeface="Times New Roman" pitchFamily="18" charset="0"/>
                <a:cs typeface="Times New Roman" pitchFamily="18" charset="0"/>
              </a:rPr>
            </a:br>
            <a:r>
              <a:rPr lang="ru-RU" sz="2000" b="1" i="1" dirty="0">
                <a:latin typeface="Times New Roman" pitchFamily="18" charset="0"/>
                <a:cs typeface="Times New Roman" pitchFamily="18" charset="0"/>
              </a:rPr>
              <a:t>На этой сказочной земле </a:t>
            </a:r>
          </a:p>
        </p:txBody>
      </p:sp>
    </p:spTree>
    <p:extLst>
      <p:ext uri="{BB962C8B-B14F-4D97-AF65-F5344CB8AC3E}">
        <p14:creationId xmlns:p14="http://schemas.microsoft.com/office/powerpoint/2010/main" val="4124271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484784"/>
            <a:ext cx="8424936" cy="4154984"/>
          </a:xfrm>
          <a:prstGeom prst="rect">
            <a:avLst/>
          </a:prstGeom>
        </p:spPr>
        <p:txBody>
          <a:bodyPr wrap="square">
            <a:spAutoFit/>
          </a:bodyPr>
          <a:lstStyle/>
          <a:p>
            <a:r>
              <a:rPr lang="ru-RU" sz="2400" b="1" dirty="0" smtClean="0">
                <a:solidFill>
                  <a:srgbClr val="C00000"/>
                </a:solidFill>
                <a:latin typeface="Times New Roman" pitchFamily="18" charset="0"/>
                <a:cs typeface="Times New Roman" pitchFamily="18" charset="0"/>
              </a:rPr>
              <a:t>Благословение</a:t>
            </a:r>
            <a:r>
              <a:rPr lang="ru-RU" sz="2400" b="1" dirty="0" smtClean="0">
                <a:latin typeface="Times New Roman" pitchFamily="18" charset="0"/>
                <a:cs typeface="Times New Roman" pitchFamily="18" charset="0"/>
              </a:rPr>
              <a:t> – подтверждение своего одобрения, пожелание блага и добра тому, кого благословляем; передача человека под покровительство высших духовных сил.</a:t>
            </a:r>
          </a:p>
          <a:p>
            <a:endParaRPr lang="ru-RU" sz="2400" b="1" dirty="0" smtClean="0">
              <a:solidFill>
                <a:srgbClr val="C00000"/>
              </a:solidFill>
              <a:latin typeface="Times New Roman" pitchFamily="18" charset="0"/>
              <a:cs typeface="Times New Roman" pitchFamily="18" charset="0"/>
            </a:endParaRPr>
          </a:p>
          <a:p>
            <a:r>
              <a:rPr lang="ru-RU" sz="2400" b="1" dirty="0" smtClean="0">
                <a:solidFill>
                  <a:srgbClr val="C00000"/>
                </a:solidFill>
                <a:latin typeface="Times New Roman" pitchFamily="18" charset="0"/>
                <a:cs typeface="Times New Roman" pitchFamily="18" charset="0"/>
              </a:rPr>
              <a:t>Родительское благословение </a:t>
            </a:r>
            <a:r>
              <a:rPr lang="ru-RU" sz="2400" b="1" dirty="0" smtClean="0">
                <a:latin typeface="Times New Roman" pitchFamily="18" charset="0"/>
                <a:cs typeface="Times New Roman" pitchFamily="18" charset="0"/>
              </a:rPr>
              <a:t>– передача частички семейного счастья и удачи от старшего поколения детям.</a:t>
            </a:r>
          </a:p>
          <a:p>
            <a:endParaRPr lang="ru-RU" sz="2400" b="1" dirty="0" smtClean="0">
              <a:latin typeface="Times New Roman" pitchFamily="18" charset="0"/>
              <a:cs typeface="Times New Roman" pitchFamily="18" charset="0"/>
            </a:endParaRPr>
          </a:p>
          <a:p>
            <a:r>
              <a:rPr lang="ru-RU" sz="2400" b="1" dirty="0" smtClean="0">
                <a:solidFill>
                  <a:srgbClr val="C00000"/>
                </a:solidFill>
                <a:latin typeface="Times New Roman" pitchFamily="18" charset="0"/>
                <a:cs typeface="Times New Roman" pitchFamily="18" charset="0"/>
              </a:rPr>
              <a:t>Родительское </a:t>
            </a:r>
            <a:r>
              <a:rPr lang="ru-RU" sz="2400" b="1" dirty="0">
                <a:solidFill>
                  <a:srgbClr val="C00000"/>
                </a:solidFill>
                <a:latin typeface="Times New Roman" pitchFamily="18" charset="0"/>
                <a:cs typeface="Times New Roman" pitchFamily="18" charset="0"/>
              </a:rPr>
              <a:t>благословение </a:t>
            </a:r>
            <a:r>
              <a:rPr lang="ru-RU" sz="2400" b="1" dirty="0">
                <a:latin typeface="Times New Roman" pitchFamily="18" charset="0"/>
                <a:cs typeface="Times New Roman" pitchFamily="18" charset="0"/>
              </a:rPr>
              <a:t>– это самое большое наследство, которое родители оставляют своим детям. Поэтому дети должны позаботиться получить его.</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26640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40311" y="476672"/>
            <a:ext cx="8064896" cy="4986814"/>
          </a:xfrm>
          <a:prstGeom prst="rect">
            <a:avLst/>
          </a:prstGeom>
        </p:spPr>
        <p:txBody>
          <a:bodyPr wrap="square">
            <a:spAutoFit/>
          </a:bodyPr>
          <a:lstStyle/>
          <a:p>
            <a:pPr>
              <a:lnSpc>
                <a:spcPct val="115000"/>
              </a:lnSpc>
              <a:spcAft>
                <a:spcPts val="1000"/>
              </a:spcAft>
            </a:pPr>
            <a:r>
              <a:rPr lang="ru-RU" sz="2400" dirty="0">
                <a:latin typeface="Times New Roman" pitchFamily="18" charset="0"/>
                <a:ea typeface="Calibri"/>
                <a:cs typeface="Times New Roman" pitchFamily="18" charset="0"/>
              </a:rPr>
              <a:t>Благословение просили перед началом всяких разных занятий. Например, перед выходом из дома или началом </a:t>
            </a:r>
            <a:r>
              <a:rPr lang="ru-RU" sz="2400" dirty="0" smtClean="0">
                <a:latin typeface="Times New Roman" pitchFamily="18" charset="0"/>
                <a:ea typeface="Calibri"/>
                <a:cs typeface="Times New Roman" pitchFamily="18" charset="0"/>
              </a:rPr>
              <a:t>дела, перед началом учебы, при выборе профессии, перед дальней дорогой, при новоселье.</a:t>
            </a:r>
          </a:p>
          <a:p>
            <a:pPr>
              <a:lnSpc>
                <a:spcPct val="115000"/>
              </a:lnSpc>
              <a:spcAft>
                <a:spcPts val="1000"/>
              </a:spcAft>
            </a:pPr>
            <a:r>
              <a:rPr lang="ru-RU" sz="2400" dirty="0" smtClean="0">
                <a:latin typeface="Times New Roman" pitchFamily="18" charset="0"/>
                <a:ea typeface="Calibri"/>
                <a:cs typeface="Times New Roman" pitchFamily="18" charset="0"/>
              </a:rPr>
              <a:t> </a:t>
            </a:r>
            <a:r>
              <a:rPr lang="ru-RU" sz="2400" dirty="0">
                <a:latin typeface="Times New Roman" pitchFamily="18" charset="0"/>
                <a:ea typeface="Calibri"/>
                <a:cs typeface="Times New Roman" pitchFamily="18" charset="0"/>
              </a:rPr>
              <a:t>Благословение родителей считалось очень ценным. Оно оберегало ребенка от неприятностей, от опасностей. Давало уверенность в безопасности и благополучном возвращении домой. </a:t>
            </a:r>
            <a:endParaRPr lang="ru-RU" sz="2400" dirty="0" smtClean="0">
              <a:latin typeface="Times New Roman" pitchFamily="18" charset="0"/>
              <a:ea typeface="Calibri"/>
              <a:cs typeface="Times New Roman" pitchFamily="18" charset="0"/>
            </a:endParaRPr>
          </a:p>
          <a:p>
            <a:pPr>
              <a:lnSpc>
                <a:spcPct val="115000"/>
              </a:lnSpc>
              <a:spcAft>
                <a:spcPts val="1000"/>
              </a:spcAft>
            </a:pPr>
            <a:r>
              <a:rPr lang="ru-RU" sz="2400" dirty="0" smtClean="0">
                <a:latin typeface="Times New Roman" pitchFamily="18" charset="0"/>
                <a:ea typeface="Calibri"/>
                <a:cs typeface="Times New Roman" pitchFamily="18" charset="0"/>
              </a:rPr>
              <a:t>Также </a:t>
            </a:r>
            <a:r>
              <a:rPr lang="ru-RU" sz="2400" dirty="0">
                <a:latin typeface="Times New Roman" pitchFamily="18" charset="0"/>
                <a:ea typeface="Calibri"/>
                <a:cs typeface="Times New Roman" pitchFamily="18" charset="0"/>
              </a:rPr>
              <a:t>родители благословляли жениха и невесту перед свадьбой. </a:t>
            </a:r>
            <a:r>
              <a:rPr lang="ru-RU" sz="2400" dirty="0" smtClean="0">
                <a:latin typeface="Times New Roman" pitchFamily="18" charset="0"/>
                <a:ea typeface="Calibri"/>
                <a:cs typeface="Times New Roman" pitchFamily="18" charset="0"/>
              </a:rPr>
              <a:t>Благословение </a:t>
            </a:r>
            <a:r>
              <a:rPr lang="ru-RU" sz="2400" dirty="0">
                <a:latin typeface="Times New Roman" pitchFamily="18" charset="0"/>
                <a:ea typeface="Calibri"/>
                <a:cs typeface="Times New Roman" pitchFamily="18" charset="0"/>
              </a:rPr>
              <a:t>на брак выражало согласие, поддержку и напутствие родителей.</a:t>
            </a:r>
          </a:p>
        </p:txBody>
      </p:sp>
    </p:spTree>
    <p:extLst>
      <p:ext uri="{BB962C8B-B14F-4D97-AF65-F5344CB8AC3E}">
        <p14:creationId xmlns:p14="http://schemas.microsoft.com/office/powerpoint/2010/main" val="254504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202</TotalTime>
  <Words>554</Words>
  <Application>Microsoft Office PowerPoint</Application>
  <PresentationFormat>Экран (4:3)</PresentationFormat>
  <Paragraphs>52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Родительское благословение – духовно-нравственная ценность семьи в мировых религиях.</vt:lpstr>
      <vt:lpstr>Родительское благословение со дна моря достанет, оно в огне не горит и в воде не тонет.</vt:lpstr>
      <vt:lpstr>Цель: определение значения родительского благословения в жизни людей разных вероисповеданий. Задачи:  - рассмотреть понятие «семья» в мировых религиях; - определить ценностные ориентиры семейных отношений; - выяснить, что такое родительское благословение; - рассмотреть понятие «родительское благословение» в творчестве народов мира.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Список литературы для семейного чтения:</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благословение – духовно-нравственная ценность семьи в мировых религиях.</dc:title>
  <dc:creator>user</dc:creator>
  <cp:lastModifiedBy>user</cp:lastModifiedBy>
  <cp:revision>14</cp:revision>
  <dcterms:created xsi:type="dcterms:W3CDTF">2012-05-21T10:23:30Z</dcterms:created>
  <dcterms:modified xsi:type="dcterms:W3CDTF">2012-05-21T13:45:33Z</dcterms:modified>
</cp:coreProperties>
</file>