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72" r:id="rId5"/>
    <p:sldId id="258" r:id="rId6"/>
    <p:sldId id="267" r:id="rId7"/>
    <p:sldId id="257" r:id="rId8"/>
    <p:sldId id="265" r:id="rId9"/>
    <p:sldId id="266" r:id="rId10"/>
    <p:sldId id="261" r:id="rId11"/>
    <p:sldId id="270" r:id="rId12"/>
    <p:sldId id="271" r:id="rId13"/>
    <p:sldId id="269" r:id="rId14"/>
    <p:sldId id="260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8.xml"/><Relationship Id="rId17" Type="http://schemas.openxmlformats.org/officeDocument/2006/relationships/slide" Target="slide17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7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photo.odessa.net/photo/Goroda_I_Strani/Europe/Bphoto/euro_15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avel.nationalgeographic.com/places/images/sw/brazil_christ-redeemer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irednewyork.com/landmarks/liberty/images/liberty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iki.iteach.ru/images/thumb/1/14/Orenburg1.jpg/800px-Orenburg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open.az/uploads/posts/2010-03/1268859506_126892_1280_80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7b.edusite.ru/images/p33_big1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errescontees.free.fr/personnages/france/charlemagn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oshkolu.ru/gofile/474293-a64136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.jpeg"/><Relationship Id="rId4" Type="http://schemas.openxmlformats.org/officeDocument/2006/relationships/hyperlink" Target="http://i021.radikal.ru/0803/49/95600a7b89d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falca.klar.net.ua/portfolio/previews/cat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ewartsynopsis.com/Communiques/Birdsell%20&amp;%20Pygmy%20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leit.ru/wp-content/uploads/2008/03/japanese_woman_0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pacetravel.tomsk.ru/images/child/zima2009/evpark/04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agicskazka.ru/wp-content/uploads/2010/06/9999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ucoin.ru/files/2010-First-Spouse-Gold-Coin-Deigns_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385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Народы</a:t>
            </a:r>
            <a:endParaRPr lang="ru-RU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Города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14620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Развлечения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4143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Ваше Величество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428604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2" action="ppaction://hlinksldjump"/>
              </a:rPr>
              <a:t>5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42860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3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72264" y="428604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4" action="ppaction://hlinksldjump"/>
              </a:rPr>
              <a:t>15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8148" y="42860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5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150017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6" action="ppaction://hlinksldjump"/>
              </a:rPr>
              <a:t>5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150017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7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150017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8" action="ppaction://hlinksldjump"/>
              </a:rPr>
              <a:t>15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29586" y="150017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9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292893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0" action="ppaction://hlinksldjump"/>
              </a:rPr>
              <a:t>5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292893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1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6578" y="292893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2" action="ppaction://hlinksldjump"/>
              </a:rPr>
              <a:t>15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24" y="292893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3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14810" y="450057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4" action="ppaction://hlinksldjump"/>
              </a:rPr>
              <a:t>5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450057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5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450057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6" action="ppaction://hlinksldjump"/>
              </a:rPr>
              <a:t>15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72462" y="450057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hlinkClick r:id="rId17" action="ppaction://hlinksldjump"/>
              </a:rPr>
              <a:t>20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А знаете ли вы, что </a:t>
            </a:r>
            <a:r>
              <a:rPr lang="ru-RU" sz="3600" b="1" i="1" dirty="0" err="1" smtClean="0"/>
              <a:t>Биг-Бен</a:t>
            </a:r>
            <a:r>
              <a:rPr lang="ru-RU" sz="3600" b="1" i="1" dirty="0" smtClean="0"/>
              <a:t> – это вовсе не та высокая башня Вестминстерского дворца (в народе – Парламента), которую принято изображать на каждой второй открытке с видами Лондона. И даже не часы, которые украшают эту башню. </a:t>
            </a:r>
          </a:p>
          <a:p>
            <a:pPr algn="just"/>
            <a:r>
              <a:rPr lang="ru-RU" sz="3600" b="1" i="1" dirty="0" smtClean="0"/>
              <a:t>Что же это такое?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07194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err="1" smtClean="0"/>
              <a:t>Биг-Бен</a:t>
            </a:r>
            <a:r>
              <a:rPr lang="ru-RU" sz="3600" b="1" i="1" dirty="0" smtClean="0"/>
              <a:t> – это колокол, который расположен за циферблатом часов. Весит он почти 14 тонн, в высоту он более двух, а в диаметре – около трех метров.</a:t>
            </a:r>
            <a:endParaRPr lang="ru-RU" sz="36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72396" y="5786454"/>
            <a:ext cx="1571604" cy="10715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7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76500" cy="3810000"/>
          </a:xfrm>
          <a:prstGeom prst="rect">
            <a:avLst/>
          </a:prstGeom>
          <a:noFill/>
        </p:spPr>
      </p:pic>
      <p:pic>
        <p:nvPicPr>
          <p:cNvPr id="17412" name="Picture 4" descr="Картинка 5 из 142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0"/>
            <a:ext cx="2857500" cy="3810000"/>
          </a:xfrm>
          <a:prstGeom prst="rect">
            <a:avLst/>
          </a:prstGeom>
          <a:noFill/>
        </p:spPr>
      </p:pic>
      <p:pic>
        <p:nvPicPr>
          <p:cNvPr id="17414" name="Picture 6" descr="Картинка 135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501" b="13750"/>
          <a:stretch>
            <a:fillRect/>
          </a:stretch>
        </p:blipFill>
        <p:spPr bwMode="auto">
          <a:xfrm>
            <a:off x="5357818" y="0"/>
            <a:ext cx="3786182" cy="3786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78619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/>
              <a:t>Эйфелева башня – символ Парижа, статуя Свободы – символ Нью-Йорка. </a:t>
            </a:r>
          </a:p>
          <a:p>
            <a:pPr algn="just"/>
            <a:r>
              <a:rPr lang="ru-RU" sz="2800" b="1" i="1" dirty="0" smtClean="0"/>
              <a:t>Символом какого города является статуя Христа, установленная на горе над городом, в который мечтал попасть знаменитый Остап Бендер?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436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Рио-де-Жанейро</a:t>
            </a:r>
            <a:endParaRPr lang="ru-RU" sz="3600" b="1" i="1" dirty="0"/>
          </a:p>
        </p:txBody>
      </p:sp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>
          <a:xfrm>
            <a:off x="7500958" y="6000768"/>
            <a:ext cx="1643042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/>
              <a:t>Город появился на карте в </a:t>
            </a:r>
            <a:r>
              <a:rPr lang="en-US" sz="3600" b="1" i="1" dirty="0" smtClean="0"/>
              <a:t>XVIII </a:t>
            </a:r>
            <a:r>
              <a:rPr lang="ru-RU" sz="3600" b="1" i="1" dirty="0" smtClean="0"/>
              <a:t>веке. Он не сразу занял то место, где находится в настоящее время. Имя городу дала императрица Анна Иоанновна. Екатерина </a:t>
            </a:r>
            <a:r>
              <a:rPr lang="en-US" sz="3600" b="1" i="1" dirty="0" smtClean="0"/>
              <a:t>II </a:t>
            </a:r>
            <a:r>
              <a:rPr lang="ru-RU" sz="3600" b="1" i="1" dirty="0" smtClean="0"/>
              <a:t>переименовала реку, на которой стоит город. В 30-е гг. </a:t>
            </a:r>
            <a:r>
              <a:rPr lang="en-US" sz="3600" b="1" i="1" dirty="0" smtClean="0"/>
              <a:t>XX</a:t>
            </a:r>
            <a:r>
              <a:rPr lang="ru-RU" sz="3600" b="1" i="1" dirty="0" smtClean="0"/>
              <a:t> в он был переименован в честь знаменитого советского летчика, а в 50-е гг. </a:t>
            </a:r>
            <a:r>
              <a:rPr lang="en-US" sz="3600" b="1" i="1" dirty="0" smtClean="0"/>
              <a:t>XX</a:t>
            </a:r>
            <a:r>
              <a:rPr lang="ru-RU" sz="3600" b="1" i="1" dirty="0" smtClean="0"/>
              <a:t> в. ему вернули историческое название.</a:t>
            </a:r>
          </a:p>
          <a:p>
            <a:r>
              <a:rPr lang="ru-RU" sz="3600" b="1" i="1" dirty="0" smtClean="0"/>
              <a:t>Назовите город, реку и название города в 30-х гг. </a:t>
            </a:r>
            <a:r>
              <a:rPr lang="en-US" sz="3600" b="1" i="1" dirty="0" smtClean="0"/>
              <a:t>XX</a:t>
            </a:r>
            <a:r>
              <a:rPr lang="ru-RU" sz="3600" b="1" i="1" dirty="0" smtClean="0"/>
              <a:t> в.</a:t>
            </a:r>
            <a:endParaRPr lang="ru-RU" sz="3600" b="1" i="1" dirty="0"/>
          </a:p>
        </p:txBody>
      </p:sp>
      <p:pic>
        <p:nvPicPr>
          <p:cNvPr id="29698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0442"/>
            <a:ext cx="8501122" cy="5470703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6858016" y="5929330"/>
            <a:ext cx="2285984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89 из 21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012" y="357166"/>
            <a:ext cx="8701706" cy="6215105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215206" y="5643578"/>
            <a:ext cx="1928794" cy="12144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В январе 49 года до н.э. Юлий Цезарь отказался подчиниться требованиям Сената о сложении с себя всякой власти и начал поход на Рим, чтобы захватить уже всю власть. На границе Италии и </a:t>
            </a:r>
            <a:r>
              <a:rPr lang="ru-RU" sz="3600" b="1" i="1" dirty="0" err="1" smtClean="0"/>
              <a:t>Цезальпинской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Галии</a:t>
            </a:r>
            <a:r>
              <a:rPr lang="ru-RU" sz="3600" b="1" i="1" dirty="0" smtClean="0"/>
              <a:t>, ему пришлось перейти речку, чтобы попасть из </a:t>
            </a:r>
            <a:r>
              <a:rPr lang="ru-RU" sz="3600" b="1" i="1" dirty="0" err="1" smtClean="0"/>
              <a:t>Галии</a:t>
            </a:r>
            <a:r>
              <a:rPr lang="ru-RU" sz="3600" b="1" i="1" dirty="0" smtClean="0"/>
              <a:t>, где он воевал, в Италию, которую он собирался завоевать.</a:t>
            </a:r>
          </a:p>
          <a:p>
            <a:pPr algn="just"/>
            <a:r>
              <a:rPr lang="ru-RU" sz="3600" b="1" i="1" dirty="0" smtClean="0"/>
              <a:t>Что он сказал при этом?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8578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Рубикон перейден</a:t>
            </a:r>
            <a:endParaRPr lang="ru-RU" sz="36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072330" y="6000768"/>
            <a:ext cx="2071670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 знаете ли вы, что у британского монарха два дня рождения: один – когда король или королева Великобритании действительно появились на свет, а второй – назначаемый. </a:t>
            </a:r>
          </a:p>
          <a:p>
            <a:r>
              <a:rPr lang="ru-RU" sz="3600" b="1" i="1" dirty="0" smtClean="0"/>
              <a:t>Для чего второй день рождения и когда он празднуется?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85762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В официальный день рождения устраиваются массовые народные гуляния с артиллерийским салютом и вывешиванием флагов, а в посольствах Великобритании по всему миру проводятся приемы. Именно в официальный день рождения королевы проходит церемония </a:t>
            </a:r>
            <a:r>
              <a:rPr lang="ru-RU" sz="2800" b="1" i="1" dirty="0" err="1" smtClean="0"/>
              <a:t>Trooping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the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Colour</a:t>
            </a:r>
            <a:r>
              <a:rPr lang="ru-RU" sz="2800" b="1" i="1" dirty="0" smtClean="0"/>
              <a:t> – красочный парад, который регулярно проводится с 1748 года.</a:t>
            </a:r>
            <a:endParaRPr lang="ru-RU" sz="2800" b="1" i="1" dirty="0"/>
          </a:p>
        </p:txBody>
      </p:sp>
      <p:pic>
        <p:nvPicPr>
          <p:cNvPr id="25602" name="Picture 2" descr="Картинка 1 из 19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143932" cy="568287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6929454" y="6072206"/>
            <a:ext cx="2214546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Французский король Людовик XIV, известный также как Король-Солнце, был крайне чувствительным человеком. Он очень любил природу, в Версале у него даже был свой огород, в котором он мог подолгу копаться. Однако при этом король совершенно не выносил вида увядающих цветов.</a:t>
            </a:r>
          </a:p>
          <a:p>
            <a:pPr algn="just"/>
            <a:r>
              <a:rPr lang="ru-RU" sz="3600" b="1" i="1" dirty="0" smtClean="0"/>
              <a:t>Что делали садовники, чтобы не огорчать монарха?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85762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Чтобы монарх не расстраивался, садовники в Версале вынуждены были работать по ночам – каждую ночь они пересаживали цветы в огромном версальском парке. </a:t>
            </a:r>
            <a:endParaRPr lang="ru-RU" sz="36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286644" y="6072206"/>
            <a:ext cx="1857356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Он был человеком высокого роста, необычайно сильным и выносливым. В средние века о нем сложено много легенд и песен. Писатели и хронисты прославляли его боевые подвиги, справедливость и мудрость. По латинской форме его имени правители европейских стран стали называть себя королями.</a:t>
            </a:r>
          </a:p>
          <a:p>
            <a:pPr algn="just"/>
            <a:r>
              <a:rPr lang="ru-RU" sz="3600" b="1" i="1" dirty="0" smtClean="0"/>
              <a:t>Назовите имя короля.</a:t>
            </a:r>
            <a:endParaRPr lang="ru-RU" sz="3600" b="1" i="1" dirty="0"/>
          </a:p>
        </p:txBody>
      </p:sp>
      <p:pic>
        <p:nvPicPr>
          <p:cNvPr id="23554" name="Picture 2" descr="http://terrescontees.free.fr/personnages/france/charlemagn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-20354"/>
            <a:ext cx="4929222" cy="681908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500958" y="6000768"/>
            <a:ext cx="1643042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рунгель7">
            <a:hlinkClick r:id="rId2" tooltip="Врунгель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5786478" cy="42808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62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Перед вами рисунок, изображающий капитана </a:t>
            </a:r>
            <a:r>
              <a:rPr lang="ru-RU" sz="2400" b="1" i="1" dirty="0" err="1" smtClean="0"/>
              <a:t>Врунгеля</a:t>
            </a:r>
            <a:r>
              <a:rPr lang="ru-RU" sz="2400" b="1" i="1" dirty="0" smtClean="0"/>
              <a:t>, матроса Лома и мистера Фикса, которые вместе составляют экипаж яхты «Беда», участвующей в кругосветной регате.</a:t>
            </a:r>
          </a:p>
          <a:p>
            <a:pPr algn="just"/>
            <a:r>
              <a:rPr lang="ru-RU" sz="2400" b="1" i="1" dirty="0" smtClean="0"/>
              <a:t>Какой народ населяет страну, где они совершают экскурсию? </a:t>
            </a:r>
          </a:p>
          <a:p>
            <a:pPr algn="just"/>
            <a:endParaRPr lang="ru-RU" sz="2400" b="1" i="1" dirty="0"/>
          </a:p>
        </p:txBody>
      </p:sp>
      <p:pic>
        <p:nvPicPr>
          <p:cNvPr id="16388" name="Picture 4" descr="Картинка 1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0"/>
            <a:ext cx="8122814" cy="551681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7143768" y="6000768"/>
            <a:ext cx="2000232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 из 148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1582"/>
            <a:ext cx="7988117" cy="5874938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7286644" y="5857892"/>
            <a:ext cx="1857356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/>
              <a:t>В переводе с греческого название этого народа означает «люди с кулак». Живут они кланами, не боятся молний , но радуга на них наводит страх – ее они считают гигантской змеей. Праздник обжорства и веселья  у них начинается, когда им удается поймать рой из термитника.</a:t>
            </a:r>
          </a:p>
          <a:p>
            <a:pPr algn="just"/>
            <a:r>
              <a:rPr lang="ru-RU" sz="3600" b="1" i="1" dirty="0" smtClean="0"/>
              <a:t>Назовите народ. Где он проживает?</a:t>
            </a:r>
            <a:endParaRPr lang="ru-RU" sz="3600" b="1" i="1" dirty="0"/>
          </a:p>
        </p:txBody>
      </p:sp>
      <p:pic>
        <p:nvPicPr>
          <p:cNvPr id="28676" name="Picture 4" descr="Картинка 178 из 92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14973"/>
            <a:ext cx="5072098" cy="6621083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358082" y="5929330"/>
            <a:ext cx="1785918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 страха глаза велики. Мир в представлении японцев в начале XX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"/>
            <a:ext cx="8429684" cy="5704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/>
              <a:t>Назовите народ, который так представлял себе мир в начале </a:t>
            </a:r>
            <a:r>
              <a:rPr lang="en-US" sz="3600" b="1" i="1" dirty="0" smtClean="0"/>
              <a:t>XX</a:t>
            </a:r>
            <a:r>
              <a:rPr lang="ru-RU" sz="3600" b="1" i="1" dirty="0" smtClean="0"/>
              <a:t> века.</a:t>
            </a:r>
            <a:endParaRPr lang="ru-RU" sz="3600" b="1" i="1" dirty="0"/>
          </a:p>
        </p:txBody>
      </p:sp>
      <p:pic>
        <p:nvPicPr>
          <p:cNvPr id="1028" name="Picture 4" descr="Картинка 149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71414"/>
            <a:ext cx="4929222" cy="6572296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7358082" y="0"/>
            <a:ext cx="1785918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Этот популярный и </a:t>
            </a:r>
            <a:r>
              <a:rPr lang="ru-RU" sz="3600" b="1" i="1" dirty="0" err="1" smtClean="0"/>
              <a:t>высокоприбыльный</a:t>
            </a:r>
            <a:r>
              <a:rPr lang="ru-RU" sz="3600" b="1" i="1" dirty="0" smtClean="0"/>
              <a:t> парк развлечений открылся в 1955 году в городе </a:t>
            </a:r>
            <a:r>
              <a:rPr lang="ru-RU" sz="3600" b="1" i="1" dirty="0" err="1" smtClean="0"/>
              <a:t>Анахайме</a:t>
            </a:r>
            <a:r>
              <a:rPr lang="ru-RU" sz="3600" b="1" i="1" dirty="0" smtClean="0"/>
              <a:t> (США, Калифорния), став воплощением идеи о парке, в котором был бы воссоздан мир мультфильмов и сказок, где интересно всем — и взрослым, и детям.</a:t>
            </a:r>
            <a:endParaRPr lang="ru-RU" sz="3600" b="1" i="1" dirty="0"/>
          </a:p>
        </p:txBody>
      </p:sp>
      <p:pic>
        <p:nvPicPr>
          <p:cNvPr id="20482" name="Picture 2" descr="Картинка 1 из 637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7929586" cy="5950909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215206" y="5929330"/>
            <a:ext cx="1928794" cy="928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А знаете ли вы, что первый </a:t>
            </a:r>
            <a:r>
              <a:rPr lang="ru-RU" sz="3600" b="1" i="1" dirty="0" err="1" smtClean="0"/>
              <a:t>пазл</a:t>
            </a:r>
            <a:r>
              <a:rPr lang="ru-RU" sz="3600" b="1" i="1" dirty="0" smtClean="0"/>
              <a:t> появился на свет около 1760 года и вовсе не был предназначен для игры – он использовался сугубо в образовательных целях – на уроках географии</a:t>
            </a:r>
            <a:r>
              <a:rPr lang="ru-RU" sz="3600" b="1" i="1" dirty="0" smtClean="0"/>
              <a:t>. Как </a:t>
            </a:r>
            <a:r>
              <a:rPr lang="ru-RU" sz="3600" b="1" i="1" smtClean="0"/>
              <a:t>их использовали?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14324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Все первые </a:t>
            </a:r>
            <a:r>
              <a:rPr lang="ru-RU" sz="3600" b="1" i="1" dirty="0" err="1" smtClean="0"/>
              <a:t>пазлы</a:t>
            </a:r>
            <a:r>
              <a:rPr lang="ru-RU" sz="3600" b="1" i="1" dirty="0" smtClean="0"/>
              <a:t> представляли собой карты. Они наклеивались на доски, а потом распиливались по границам стран. Ученики, составляя картинку, играючи запоминали расположение разных государств. </a:t>
            </a:r>
            <a:endParaRPr lang="ru-RU" sz="3600" b="1" i="1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858016" y="6000768"/>
            <a:ext cx="2285984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/>
              <a:t>Эту одну из популярных детских игр придумал прусский король Фридрих более 250 лет назад, когда разрабатывал планы военных операций.</a:t>
            </a:r>
          </a:p>
          <a:p>
            <a:pPr algn="just"/>
            <a:r>
              <a:rPr lang="ru-RU" sz="3600" b="1" i="1" dirty="0" smtClean="0"/>
              <a:t>Назовите игру.</a:t>
            </a:r>
            <a:endParaRPr lang="ru-RU" sz="3600" b="1" i="1" dirty="0"/>
          </a:p>
        </p:txBody>
      </p:sp>
      <p:pic>
        <p:nvPicPr>
          <p:cNvPr id="22530" name="Picture 2" descr="Картинка 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0108"/>
            <a:ext cx="8215370" cy="523347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643834" y="6000768"/>
            <a:ext cx="1500166" cy="8572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/>
              <a:t>Филателисты собирают марки, фалеристы собирают значки и медали. </a:t>
            </a:r>
          </a:p>
          <a:p>
            <a:pPr algn="just"/>
            <a:r>
              <a:rPr lang="ru-RU" sz="3600" b="1" i="1" dirty="0" smtClean="0"/>
              <a:t>А что собирают нумизматы?</a:t>
            </a:r>
            <a:endParaRPr lang="ru-RU" sz="3600" b="1" i="1" dirty="0"/>
          </a:p>
        </p:txBody>
      </p:sp>
      <p:pic>
        <p:nvPicPr>
          <p:cNvPr id="21506" name="Picture 2" descr="Картинка 1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305607" cy="4122394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000892" y="5857892"/>
            <a:ext cx="2143108" cy="1000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757</Words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алексей</cp:lastModifiedBy>
  <cp:revision>2</cp:revision>
  <dcterms:modified xsi:type="dcterms:W3CDTF">2010-11-04T08:44:03Z</dcterms:modified>
</cp:coreProperties>
</file>