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261" r:id="rId6"/>
    <p:sldId id="272" r:id="rId7"/>
    <p:sldId id="267" r:id="rId8"/>
    <p:sldId id="269" r:id="rId9"/>
    <p:sldId id="268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2EE083"/>
    <a:srgbClr val="FF33CC"/>
    <a:srgbClr val="F5791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37" d="100"/>
          <a:sy n="37" d="100"/>
        </p:scale>
        <p:origin x="-16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BEBFD97-97B3-48A6-B44E-20A8646114F6}" type="datetimeFigureOut">
              <a:rPr lang="ru-RU"/>
              <a:pPr>
                <a:defRPr/>
              </a:pPr>
              <a:t>11.10.2013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45AA19C-B8A3-4A7D-B78F-4283C3C810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5AA19C-B8A3-4A7D-B78F-4283C3C81065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786EC-8A75-417D-B332-8072FA746863}" type="datetime1">
              <a:rPr lang="ru-RU" smtClean="0"/>
              <a:pPr>
                <a:defRPr/>
              </a:pPr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8E817-40EB-4A72-B670-736A02E195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9B489-FB2F-4535-84BA-CD22FE7DF29D}" type="datetime1">
              <a:rPr lang="ru-RU" smtClean="0"/>
              <a:pPr>
                <a:defRPr/>
              </a:pPr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B0838-5DC7-48DC-ACE1-C19E5C705C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3FEFA-4EB3-45E0-9924-EB23DBBF0931}" type="datetime1">
              <a:rPr lang="ru-RU" smtClean="0"/>
              <a:pPr>
                <a:defRPr/>
              </a:pPr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B6B93-6AF5-4054-847A-7817625033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6B9C3-B8BF-497A-A58F-BC42CC43FC39}" type="datetime1">
              <a:rPr lang="ru-RU" smtClean="0"/>
              <a:pPr>
                <a:defRPr/>
              </a:pPr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72510-13C6-4606-A27B-4A7BC75D96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6B537-8950-43D4-B8DD-E263A2957273}" type="datetime1">
              <a:rPr lang="ru-RU" smtClean="0"/>
              <a:pPr>
                <a:defRPr/>
              </a:pPr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FE569-3857-40E7-96BB-4D93EC54D7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E285C-B80B-4B7C-B26F-F096CF19532D}" type="datetime1">
              <a:rPr lang="ru-RU" smtClean="0"/>
              <a:pPr>
                <a:defRPr/>
              </a:pPr>
              <a:t>11.10.2013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1887C-BDBE-41E9-B9EE-DD3C7F179F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DCD4F-2142-41E9-A02D-8CD0289839D9}" type="datetime1">
              <a:rPr lang="ru-RU" smtClean="0"/>
              <a:pPr>
                <a:defRPr/>
              </a:pPr>
              <a:t>11.10.2013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71C3E-04E0-4E6F-856C-DD292BAF8D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63AD3-DE58-425B-9871-05A133E93ACC}" type="datetime1">
              <a:rPr lang="ru-RU" smtClean="0"/>
              <a:pPr>
                <a:defRPr/>
              </a:pPr>
              <a:t>11.10.2013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4D7DB-D8B4-4DA8-B980-26A144DA7A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C82DD-FFA8-4467-8061-87A9C839B363}" type="datetime1">
              <a:rPr lang="ru-RU" smtClean="0"/>
              <a:pPr>
                <a:defRPr/>
              </a:pPr>
              <a:t>11.10.2013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4C3C8-68F9-4792-BEA1-2C1E7E02D0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3DB3F-00EF-45A8-9C1A-B5799459DC59}" type="datetime1">
              <a:rPr lang="ru-RU" smtClean="0"/>
              <a:pPr>
                <a:defRPr/>
              </a:pPr>
              <a:t>11.10.2013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BBCB9-0404-41D0-9FAF-EE8BA615F7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A0672-41E5-4F67-85A9-B6D856372227}" type="datetime1">
              <a:rPr lang="ru-RU" smtClean="0"/>
              <a:pPr>
                <a:defRPr/>
              </a:pPr>
              <a:t>11.10.2013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CB174-0326-4A08-A0CC-AFF405440B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76ACCB-6081-44EF-B44A-4A5285ADCADA}" type="datetime1">
              <a:rPr lang="ru-RU" smtClean="0"/>
              <a:pPr>
                <a:defRPr/>
              </a:pPr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A8F7228-9DA5-482B-84C5-499ECE9B1A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1\Documents\1%20&#1082;&#1083;&#1072;&#1089;&#1089;\&#1087;&#1088;&#1086;&#1097;&#1072;&#1085;&#1080;&#1077;%20&#1089;%20&#1072;&#1079;&#1073;&#1091;&#1082;&#1086;&#1081;\&#1040;&#1079;&#1073;&#1091;&#1082;&#1072;.mp3" TargetMode="Externa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Documents\1%20&#1082;&#1083;&#1072;&#1089;&#1089;\&#1087;&#1088;&#1086;&#1097;&#1072;&#1085;&#1080;&#1077;%20&#1089;%20&#1072;&#1079;&#1073;&#1091;&#1082;&#1086;&#1081;\&#1055;&#1077;&#1089;&#1085;&#1103;%20&#1055;&#1072;&#1088;&#1086;&#1074;&#1086;&#1079;&#1080;&#1082;&#1072;%20(&#1048;&#1079;%20&#1052;_&#1060;%20_&#1055;&#1072;&#1088;&#1086;&#1074;&#1086;&#1079;&#1080;&#1082;%20&#1048;&#1079;%20&#1056;&#1086;&#1084;&#1072;&#1096;&#1082;&#1086;&#1074;&#1086;_)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Documents\1%20&#1082;&#1083;&#1072;&#1089;&#1089;\&#1087;&#1088;&#1086;&#1097;&#1072;&#1085;&#1080;&#1077;%20&#1089;%20&#1072;&#1079;&#1073;&#1091;&#1082;&#1086;&#1081;\&#1055;&#1077;&#1089;&#1085;&#1103;%20&#1055;&#1072;&#1088;&#1086;&#1074;&#1086;&#1079;&#1080;&#1082;&#1072;%20(&#1048;&#1079;%20&#1052;_&#1060;%20_&#1055;&#1072;&#1088;&#1086;&#1074;&#1086;&#1079;&#1080;&#1082;%20&#1048;&#1079;%20&#1056;&#1086;&#1084;&#1072;&#1096;&#1082;&#1086;&#1074;&#1086;_).mp3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audio" Target="file:///C:\Users\1\Documents\1%20&#1082;&#1083;&#1072;&#1089;&#1089;\&#1087;&#1088;&#1086;&#1097;&#1072;&#1085;&#1080;&#1077;%20&#1089;%20&#1072;&#1079;&#1073;&#1091;&#1082;&#1086;&#1081;\&#1055;&#1077;&#1089;&#1085;&#1103;%20&#1055;&#1072;&#1088;&#1086;&#1074;&#1086;&#1079;&#1080;&#1082;&#1072;%20(&#1048;&#1079;%20&#1052;_&#1060;%20_&#1055;&#1072;&#1088;&#1086;&#1074;&#1086;&#1079;&#1080;&#1082;%20&#1048;&#1079;%20&#1056;&#1086;&#1084;&#1072;&#1096;&#1082;&#1086;&#1074;&#1086;_).mp3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1\Documents\1%20&#1082;&#1083;&#1072;&#1089;&#1089;\&#1087;&#1088;&#1086;&#1097;&#1072;&#1085;&#1080;&#1077;%20&#1089;%20&#1072;&#1079;&#1073;&#1091;&#1082;&#1086;&#1081;\&#1055;&#1077;&#1089;&#1085;&#1103;%20&#1055;&#1072;&#1088;&#1086;&#1074;&#1086;&#1079;&#1080;&#1082;&#1072;%20(&#1048;&#1079;%20&#1052;_&#1060;%20_&#1055;&#1072;&#1088;&#1086;&#1074;&#1086;&#1079;&#1080;&#1082;%20&#1048;&#1079;%20&#1056;&#1086;&#1084;&#1072;&#1096;&#1082;&#1086;&#1074;&#1086;_).mp3" TargetMode="External"/><Relationship Id="rId1" Type="http://schemas.openxmlformats.org/officeDocument/2006/relationships/audio" Target="file:///C:\Users\1\Documents\1%20&#1082;&#1083;&#1072;&#1089;&#1089;\&#1087;&#1088;&#1086;&#1097;&#1072;&#1085;&#1080;&#1077;%20&#1089;%20&#1072;&#1079;&#1073;&#1091;&#1082;&#1086;&#1081;\2.%20&#1095;&#1072;&#1089;&#1090;&#1091;&#1096;&#1082;&#1080;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5.xml"/><Relationship Id="rId1" Type="http://schemas.openxmlformats.org/officeDocument/2006/relationships/audio" Target="file:///C:\Users\1\Documents\1%20&#1082;&#1083;&#1072;&#1089;&#1089;\&#1087;&#1088;&#1086;&#1097;&#1072;&#1085;&#1080;&#1077;%20&#1089;%20&#1072;&#1079;&#1073;&#1091;&#1082;&#1086;&#1081;\6Bu_ra_ti_no.mp3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\Documents\1%20&#1082;&#1083;&#1072;&#1089;&#1089;\&#1087;&#1088;&#1086;&#1097;&#1072;&#1085;&#1080;&#1077;%20&#1089;%20&#1072;&#1079;&#1073;&#1091;&#1082;&#1086;&#1081;\&#1055;&#1077;&#1089;&#1085;&#1103;%20&#1055;&#1072;&#1088;&#1086;&#1074;&#1086;&#1079;&#1080;&#1082;&#1072;%20(&#1048;&#1079;%20&#1052;_&#1060;%20_&#1055;&#1072;&#1088;&#1086;&#1074;&#1086;&#1079;&#1080;&#1082;%20&#1048;&#1079;%20&#1056;&#1086;&#1084;&#1072;&#1096;&#1082;&#1086;&#1074;&#1086;_).mp3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\Documents\1%20&#1082;&#1083;&#1072;&#1089;&#1089;\&#1087;&#1088;&#1086;&#1097;&#1072;&#1085;&#1080;&#1077;%20&#1089;%20&#1072;&#1079;&#1073;&#1091;&#1082;&#1086;&#1081;\&#1055;&#1077;&#1089;&#1085;&#1103;%20&#1055;&#1072;&#1088;&#1086;&#1074;&#1086;&#1079;&#1080;&#1082;&#1072;%20(&#1048;&#1079;%20&#1052;_&#1060;%20_&#1055;&#1072;&#1088;&#1086;&#1074;&#1086;&#1079;&#1080;&#1082;%20&#1048;&#1079;%20&#1056;&#1086;&#1084;&#1072;&#1096;&#1082;&#1086;&#1074;&#1086;_).mp3" TargetMode="Externa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ый треугольник 4"/>
          <p:cNvSpPr/>
          <p:nvPr/>
        </p:nvSpPr>
        <p:spPr>
          <a:xfrm flipV="1">
            <a:off x="0" y="0"/>
            <a:ext cx="7820472" cy="6858000"/>
          </a:xfrm>
          <a:prstGeom prst="rtTriangle">
            <a:avLst/>
          </a:prstGeom>
          <a:blipFill dpi="0" rotWithShape="1">
            <a:blip r:embed="rId4" cstate="email">
              <a:alphaModFix amt="94000"/>
            </a:blip>
            <a:srcRect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F5791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14625" y="4429125"/>
            <a:ext cx="6429375" cy="17145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Прощание с Азбукой.</a:t>
            </a:r>
          </a:p>
        </p:txBody>
      </p:sp>
      <p:sp>
        <p:nvSpPr>
          <p:cNvPr id="7" name="Прямоугольник 6"/>
          <p:cNvSpPr/>
          <p:nvPr/>
        </p:nvSpPr>
        <p:spPr>
          <a:xfrm rot="2909618" flipH="1">
            <a:off x="3905228" y="-1812572"/>
            <a:ext cx="119129" cy="10483144"/>
          </a:xfrm>
          <a:prstGeom prst="rect">
            <a:avLst/>
          </a:prstGeom>
          <a:blipFill>
            <a:blip r:embed="rId5" cstate="email"/>
            <a:tile tx="0" ty="0" sx="100000" sy="100000" flip="none" algn="tl"/>
          </a:blip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 rot="20815945">
            <a:off x="3157689" y="2298247"/>
            <a:ext cx="1689682" cy="224631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</a:t>
            </a:r>
            <a:endParaRPr lang="ru-RU" sz="1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0"/>
          <p:cNvSpPr txBox="1"/>
          <p:nvPr/>
        </p:nvSpPr>
        <p:spPr>
          <a:xfrm rot="20983810">
            <a:off x="427937" y="4259303"/>
            <a:ext cx="1339567" cy="224631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0" b="1" dirty="0" smtClean="0">
                <a:solidFill>
                  <a:srgbClr val="F579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</a:t>
            </a:r>
            <a:endParaRPr lang="ru-RU" sz="14000" b="1" dirty="0">
              <a:solidFill>
                <a:srgbClr val="F5791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0"/>
          <p:cNvSpPr txBox="1"/>
          <p:nvPr/>
        </p:nvSpPr>
        <p:spPr>
          <a:xfrm rot="20314623">
            <a:off x="5958730" y="460297"/>
            <a:ext cx="1323667" cy="224631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</a:t>
            </a:r>
            <a:endParaRPr lang="ru-RU" sz="1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0"/>
          <p:cNvSpPr txBox="1"/>
          <p:nvPr/>
        </p:nvSpPr>
        <p:spPr>
          <a:xfrm rot="21443890">
            <a:off x="1257929" y="3910462"/>
            <a:ext cx="121960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</a:t>
            </a:r>
            <a:endParaRPr lang="ru-RU" sz="1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 rot="20736033">
            <a:off x="2016448" y="3380563"/>
            <a:ext cx="132705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</a:t>
            </a:r>
            <a:endParaRPr lang="ru-RU" sz="14000" b="1" dirty="0" smtClean="0">
              <a:ln w="11430"/>
              <a:solidFill>
                <a:schemeClr val="accent4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0"/>
          <p:cNvSpPr txBox="1"/>
          <p:nvPr/>
        </p:nvSpPr>
        <p:spPr>
          <a:xfrm rot="20803648">
            <a:off x="4607728" y="1401311"/>
            <a:ext cx="1764690" cy="224631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</a:t>
            </a:r>
            <a:endParaRPr lang="ru-RU" sz="140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0"/>
          <p:cNvSpPr txBox="1"/>
          <p:nvPr/>
        </p:nvSpPr>
        <p:spPr>
          <a:xfrm rot="21292455">
            <a:off x="4063382" y="1790888"/>
            <a:ext cx="142153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</a:t>
            </a:r>
            <a:endParaRPr lang="ru-RU" sz="14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0"/>
          <p:cNvSpPr txBox="1"/>
          <p:nvPr/>
        </p:nvSpPr>
        <p:spPr>
          <a:xfrm rot="21082940">
            <a:off x="5418602" y="1057701"/>
            <a:ext cx="1395864" cy="224631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</a:t>
            </a:r>
            <a:endParaRPr lang="ru-RU" sz="1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63" name="Picture 3" descr="H:\Documents and Settings\Aida\Рабочий стол\НОвая ГРАФИКА сборник\КАРТИНКИ СБОРНИК_ школьные\s46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1561" y="1428750"/>
            <a:ext cx="1872208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0"/>
          <p:cNvSpPr txBox="1"/>
          <p:nvPr/>
        </p:nvSpPr>
        <p:spPr>
          <a:xfrm>
            <a:off x="6876256" y="0"/>
            <a:ext cx="1368151" cy="224631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</a:t>
            </a:r>
            <a:endParaRPr lang="ru-RU" sz="1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10"/>
          <p:cNvSpPr txBox="1"/>
          <p:nvPr/>
        </p:nvSpPr>
        <p:spPr>
          <a:xfrm rot="20983810">
            <a:off x="315643" y="463441"/>
            <a:ext cx="35137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solidFill>
                <a:srgbClr val="F5791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579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</a:t>
            </a:r>
            <a:endParaRPr lang="ru-RU" b="1" dirty="0">
              <a:solidFill>
                <a:srgbClr val="F5791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10"/>
          <p:cNvSpPr txBox="1"/>
          <p:nvPr/>
        </p:nvSpPr>
        <p:spPr>
          <a:xfrm rot="21443890">
            <a:off x="936625" y="436563"/>
            <a:ext cx="3508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 rot="20736033">
            <a:off x="1444105" y="514682"/>
            <a:ext cx="3524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</a:t>
            </a:r>
            <a:endParaRPr lang="ru-RU" b="1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10"/>
          <p:cNvSpPr txBox="1"/>
          <p:nvPr/>
        </p:nvSpPr>
        <p:spPr>
          <a:xfrm rot="20803648">
            <a:off x="2036763" y="682625"/>
            <a:ext cx="3937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</a:t>
            </a:r>
            <a:endParaRPr lang="ru-RU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10"/>
          <p:cNvSpPr txBox="1"/>
          <p:nvPr/>
        </p:nvSpPr>
        <p:spPr>
          <a:xfrm rot="21082940">
            <a:off x="3168650" y="522288"/>
            <a:ext cx="32861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10"/>
          <p:cNvSpPr txBox="1"/>
          <p:nvPr/>
        </p:nvSpPr>
        <p:spPr>
          <a:xfrm rot="21292455">
            <a:off x="2587625" y="508000"/>
            <a:ext cx="190500" cy="3698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</a:t>
            </a:r>
            <a:endParaRPr lang="ru-RU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10"/>
          <p:cNvSpPr txBox="1"/>
          <p:nvPr/>
        </p:nvSpPr>
        <p:spPr>
          <a:xfrm>
            <a:off x="4355976" y="207963"/>
            <a:ext cx="432048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</a:t>
            </a:r>
            <a:endParaRPr lang="ru-RU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20736033">
            <a:off x="1875178" y="344969"/>
            <a:ext cx="575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1430"/>
                <a:solidFill>
                  <a:schemeClr val="accent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</a:t>
            </a:r>
            <a:endParaRPr lang="ru-RU" b="1" dirty="0">
              <a:ln w="11430"/>
              <a:solidFill>
                <a:schemeClr val="accent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rot="20736033">
            <a:off x="3700730" y="450377"/>
            <a:ext cx="470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</a:t>
            </a:r>
            <a:endParaRPr lang="ru-RU" b="1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rot="20736033">
            <a:off x="2953596" y="3009108"/>
            <a:ext cx="157210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0" b="1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</a:t>
            </a:r>
            <a:endParaRPr lang="ru-RU" sz="14000" b="1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Азбу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email"/>
          <a:stretch>
            <a:fillRect/>
          </a:stretch>
        </p:blipFill>
        <p:spPr>
          <a:xfrm>
            <a:off x="323528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966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10966"/>
                            </p:stCondLst>
                            <p:childTnLst>
                              <p:par>
                                <p:cTn id="62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12966"/>
                            </p:stCondLst>
                            <p:childTnLst>
                              <p:par>
                                <p:cTn id="7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1" presetID="8" presetClass="emph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2" grpId="0"/>
      <p:bldP spid="2" grpId="3"/>
      <p:bldP spid="11" grpId="0"/>
      <p:bldP spid="11" grpId="1"/>
      <p:bldP spid="12" grpId="0"/>
      <p:bldP spid="12" grpId="1"/>
      <p:bldP spid="17" grpId="0"/>
      <p:bldP spid="17" grpId="1"/>
      <p:bldP spid="13" grpId="0"/>
      <p:bldP spid="13" grpId="1"/>
      <p:bldP spid="10" grpId="0"/>
      <p:bldP spid="10" grpId="1"/>
      <p:bldP spid="15" grpId="0"/>
      <p:bldP spid="15" grpId="1"/>
      <p:bldP spid="14" grpId="0"/>
      <p:bldP spid="14" grpId="1"/>
      <p:bldP spid="16" grpId="0"/>
      <p:bldP spid="16" grpId="1"/>
      <p:bldP spid="18" grpId="0"/>
      <p:bldP spid="18" grpId="1"/>
      <p:bldP spid="41" grpId="0"/>
      <p:bldP spid="42" grpId="0"/>
      <p:bldP spid="42" grpId="1"/>
      <p:bldP spid="43" grpId="0"/>
      <p:bldP spid="43" grpId="1"/>
      <p:bldP spid="44" grpId="0"/>
      <p:bldP spid="45" grpId="0"/>
      <p:bldP spid="46" grpId="0"/>
      <p:bldP spid="47" grpId="0"/>
      <p:bldP spid="23" grpId="0"/>
      <p:bldP spid="23" grpId="1"/>
      <p:bldP spid="25" grpId="0"/>
      <p:bldP spid="25" grpId="1"/>
      <p:bldP spid="27" grpId="0"/>
      <p:bldP spid="2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40960" cy="142617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Станция «Театральная"</a:t>
            </a:r>
            <a:endParaRPr lang="ru-RU" sz="6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572510-13C6-4606-A27B-4A7BC75D9681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4048" y="1988840"/>
            <a:ext cx="352839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3568" y="2276872"/>
            <a:ext cx="331236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email"/>
          <a:srcRect r="-169" b="854"/>
          <a:stretch>
            <a:fillRect/>
          </a:stretch>
        </p:blipFill>
        <p:spPr bwMode="auto">
          <a:xfrm>
            <a:off x="0" y="3717032"/>
            <a:ext cx="9144000" cy="2952328"/>
          </a:xfrm>
          <a:prstGeom prst="rect">
            <a:avLst/>
          </a:prstGeom>
          <a:noFill/>
          <a:ln w="63500" cmpd="sng">
            <a:noFill/>
            <a:miter lim="800000"/>
            <a:headEnd/>
            <a:tailEnd/>
          </a:ln>
          <a:effectLst/>
        </p:spPr>
      </p:pic>
      <p:pic>
        <p:nvPicPr>
          <p:cNvPr id="8" name="Песня Паровозика (Из М_Ф _Паровозик Из Ромашково_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0" y="764704"/>
            <a:ext cx="304800" cy="3048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979712" y="1844824"/>
            <a:ext cx="6120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+mn-lt"/>
              </a:rPr>
              <a:t>Басня М. Ильина «Две книжки»</a:t>
            </a:r>
            <a:endParaRPr lang="ru-RU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6630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572510-13C6-4606-A27B-4A7BC75D9681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/>
          <a:srcRect l="1773" t="1436" r="1773" b="2215"/>
          <a:stretch>
            <a:fillRect/>
          </a:stretch>
        </p:blipFill>
        <p:spPr bwMode="auto">
          <a:xfrm>
            <a:off x="1547664" y="188640"/>
            <a:ext cx="5832648" cy="6408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email"/>
          <a:stretch>
            <a:fillRect/>
          </a:stretch>
        </p:blipFill>
        <p:spPr>
          <a:xfrm>
            <a:off x="7020272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369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Страна «Грамотеев»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261B4-2650-42DD-8E1E-437C15AC012E}" type="slidenum">
              <a:rPr lang="ru-RU"/>
              <a:pPr>
                <a:defRPr/>
              </a:pPr>
              <a:t>2</a:t>
            </a:fld>
            <a:endParaRPr lang="ru-RU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3645024"/>
            <a:ext cx="8712968" cy="2880319"/>
          </a:xfrm>
          <a:prstGeom prst="rect">
            <a:avLst/>
          </a:prstGeom>
          <a:noFill/>
          <a:ln w="63500" cmpd="sng">
            <a:noFill/>
            <a:miter lim="800000"/>
            <a:headEnd/>
            <a:tailEnd/>
          </a:ln>
          <a:effectLst/>
        </p:spPr>
      </p:pic>
      <p:pic>
        <p:nvPicPr>
          <p:cNvPr id="8" name="Песня Паровозика (Из М_Ф _Паровозик Из Ромашково_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251520" y="7647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630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0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Станция «Звуковая»</a:t>
            </a:r>
            <a:endParaRPr lang="ru-RU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906888" cy="639762"/>
          </a:xfrm>
        </p:spPr>
        <p:txBody>
          <a:bodyPr/>
          <a:lstStyle/>
          <a:p>
            <a:pPr algn="r"/>
            <a:r>
              <a:rPr lang="ru-RU" sz="6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Звуки</a:t>
            </a:r>
            <a:endParaRPr lang="ru-RU" sz="6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57200" y="3140968"/>
            <a:ext cx="4040188" cy="2985194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Гласные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3212976"/>
            <a:ext cx="4041775" cy="2913186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buNone/>
            </a:pPr>
            <a:r>
              <a:rPr lang="ru-RU" sz="6000" b="1" dirty="0" smtClean="0">
                <a:ln/>
                <a:solidFill>
                  <a:srgbClr val="0070C0"/>
                </a:solidFill>
              </a:rPr>
              <a:t>Согла</a:t>
            </a:r>
            <a:r>
              <a:rPr lang="ru-RU" sz="6000" b="1" dirty="0" smtClean="0">
                <a:ln/>
                <a:solidFill>
                  <a:schemeClr val="accent3"/>
                </a:solidFill>
              </a:rPr>
              <a:t>сные</a:t>
            </a:r>
            <a:endParaRPr lang="ru-RU" sz="6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572510-13C6-4606-A27B-4A7BC75D9681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356992"/>
            <a:ext cx="9144000" cy="3312367"/>
          </a:xfrm>
          <a:prstGeom prst="rect">
            <a:avLst/>
          </a:prstGeom>
          <a:noFill/>
          <a:ln w="63500" cmpd="sng">
            <a:noFill/>
            <a:miter lim="800000"/>
            <a:headEnd/>
            <a:tailEnd/>
          </a:ln>
          <a:effectLst/>
        </p:spPr>
      </p:pic>
      <p:pic>
        <p:nvPicPr>
          <p:cNvPr id="9" name="Песня Паровозика (Из М_Ф _Паровозик Из Ромашково_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179512" y="18864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6630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Станция «Музыкальная»</a:t>
            </a:r>
            <a:endParaRPr lang="ru-RU" sz="6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572510-13C6-4606-A27B-4A7BC75D9681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 r="-169" b="854"/>
          <a:stretch>
            <a:fillRect/>
          </a:stretch>
        </p:blipFill>
        <p:spPr bwMode="auto">
          <a:xfrm>
            <a:off x="0" y="3501008"/>
            <a:ext cx="9144000" cy="3024336"/>
          </a:xfrm>
          <a:prstGeom prst="rect">
            <a:avLst/>
          </a:prstGeom>
          <a:noFill/>
          <a:ln w="63500" cmpd="sng">
            <a:noFill/>
            <a:miter lim="800000"/>
            <a:headEnd/>
            <a:tailEnd/>
          </a:ln>
          <a:effectLst/>
        </p:spPr>
      </p:pic>
      <p:pic>
        <p:nvPicPr>
          <p:cNvPr id="7" name="2. частуш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467544" y="332656"/>
            <a:ext cx="304800" cy="304800"/>
          </a:xfrm>
          <a:prstGeom prst="rect">
            <a:avLst/>
          </a:prstGeom>
        </p:spPr>
      </p:pic>
      <p:pic>
        <p:nvPicPr>
          <p:cNvPr id="8" name="Песня Паровозика (Из М_Ф _Паровозик Из Ромашково_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email"/>
          <a:stretch>
            <a:fillRect/>
          </a:stretch>
        </p:blipFill>
        <p:spPr>
          <a:xfrm>
            <a:off x="323528" y="980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6630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211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50904" cy="1138138"/>
          </a:xfrm>
        </p:spPr>
        <p:txBody>
          <a:bodyPr/>
          <a:lstStyle/>
          <a:p>
            <a:r>
              <a:rPr lang="ru-RU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БУ</a:t>
            </a:r>
            <a:endParaRPr lang="ru-RU" sz="8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7380312" y="404665"/>
            <a:ext cx="1763688" cy="1512167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sz="8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НО</a:t>
            </a:r>
            <a:endParaRPr lang="ru-RU" sz="8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4067944" y="476673"/>
            <a:ext cx="2232248" cy="648071"/>
          </a:xfrm>
        </p:spPr>
        <p:txBody>
          <a:bodyPr/>
          <a:lstStyle/>
          <a:p>
            <a:r>
              <a:rPr lang="ru-RU" sz="72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РА</a:t>
            </a:r>
            <a:endParaRPr lang="ru-RU" sz="72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4"/>
          </p:nvPr>
        </p:nvSpPr>
        <p:spPr>
          <a:xfrm>
            <a:off x="5796136" y="1"/>
            <a:ext cx="2160240" cy="1268759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ТИ</a:t>
            </a:r>
            <a:endParaRPr lang="ru-RU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572510-13C6-4606-A27B-4A7BC75D9681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196752"/>
            <a:ext cx="4552950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Bu_ra_ti_n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395536" y="4046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1"/>
      <p:bldP spid="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54D7DB-D8B4-4DA8-B980-26A144DA7AB5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39752" y="1268760"/>
            <a:ext cx="432048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11560" y="0"/>
            <a:ext cx="8136904" cy="1844675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Станция «Игровая»</a:t>
            </a:r>
            <a:endParaRPr lang="ru-RU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4" name="Подзаголовок 13"/>
          <p:cNvSpPr>
            <a:spLocks noGrp="1"/>
          </p:cNvSpPr>
          <p:nvPr>
            <p:ph type="subTitle" idx="4294967295"/>
          </p:nvPr>
        </p:nvSpPr>
        <p:spPr>
          <a:xfrm>
            <a:off x="683568" y="1556792"/>
            <a:ext cx="7632848" cy="1008608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rgbClr val="7030A0"/>
                </a:solidFill>
              </a:rPr>
              <a:t>Угадай  сказочного героя.</a:t>
            </a:r>
            <a:endParaRPr lang="ru-RU" sz="4400" dirty="0">
              <a:solidFill>
                <a:srgbClr val="7030A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4293096"/>
            <a:ext cx="8784976" cy="2304256"/>
          </a:xfrm>
          <a:prstGeom prst="rect">
            <a:avLst/>
          </a:prstGeom>
          <a:noFill/>
          <a:ln w="63500" cmpd="sng">
            <a:noFill/>
            <a:miter lim="800000"/>
            <a:headEnd/>
            <a:tailEnd/>
          </a:ln>
          <a:effectLst/>
        </p:spPr>
      </p:pic>
      <p:pic>
        <p:nvPicPr>
          <p:cNvPr id="7" name="Песня Паровозика (Из М_Ф _Паровозик Из Ромашково_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611560" y="260648"/>
            <a:ext cx="304800" cy="304800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267744" y="1556792"/>
            <a:ext cx="439248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95736" y="1412776"/>
            <a:ext cx="475252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907704" y="1556792"/>
            <a:ext cx="511256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6630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6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84784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Станция «игровая»</a:t>
            </a:r>
            <a:endParaRPr lang="ru-RU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11560" y="1628800"/>
            <a:ext cx="7776864" cy="1656184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4000" dirty="0" smtClean="0"/>
              <a:t>Игра «Подскажи словечко»</a:t>
            </a:r>
          </a:p>
          <a:p>
            <a:pPr>
              <a:buFont typeface="Arial" pitchFamily="34" charset="0"/>
              <a:buChar char="•"/>
            </a:pPr>
            <a:r>
              <a:rPr lang="ru-RU" sz="4000" dirty="0" smtClean="0"/>
              <a:t>Игра «Собери портфель»</a:t>
            </a:r>
            <a:endParaRPr lang="ru-RU" sz="40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95736" y="1340768"/>
            <a:ext cx="4248472" cy="504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23728" y="1484784"/>
            <a:ext cx="4176464" cy="514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51720" y="1340768"/>
            <a:ext cx="432048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95736" y="1412776"/>
            <a:ext cx="475252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23728" y="1556792"/>
            <a:ext cx="4762500" cy="5106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23728" y="1412776"/>
            <a:ext cx="468052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123728" y="1412776"/>
            <a:ext cx="482453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04C3C8-68F9-4792-BEA1-2C1E7E02D0FA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395536" y="274638"/>
            <a:ext cx="8280920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Станция «игровая»</a:t>
            </a:r>
            <a:endParaRPr lang="ru-RU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4294967295"/>
          </p:nvPr>
        </p:nvSpPr>
        <p:spPr>
          <a:xfrm>
            <a:off x="467544" y="1535113"/>
            <a:ext cx="7488832" cy="741362"/>
          </a:xfrm>
        </p:spPr>
        <p:txBody>
          <a:bodyPr/>
          <a:lstStyle/>
          <a:p>
            <a:pPr lvl="2">
              <a:buFont typeface="Arial" pitchFamily="34" charset="0"/>
              <a:buChar char="•"/>
            </a:pPr>
            <a:r>
              <a:rPr lang="ru-RU" sz="3800" b="0" dirty="0" smtClean="0">
                <a:solidFill>
                  <a:srgbClr val="7030A0"/>
                </a:solidFill>
              </a:rPr>
              <a:t>Игра«Продолжи пословицу»</a:t>
            </a:r>
          </a:p>
        </p:txBody>
      </p:sp>
      <p:sp>
        <p:nvSpPr>
          <p:cNvPr id="9" name="Подзаголовок 8"/>
          <p:cNvSpPr>
            <a:spLocks noGrp="1"/>
          </p:cNvSpPr>
          <p:nvPr>
            <p:ph sz="half" idx="4294967295"/>
          </p:nvPr>
        </p:nvSpPr>
        <p:spPr>
          <a:xfrm>
            <a:off x="0" y="2174875"/>
            <a:ext cx="4500563" cy="1182688"/>
          </a:xfrm>
        </p:spPr>
        <p:txBody>
          <a:bodyPr/>
          <a:lstStyle/>
          <a:p>
            <a:pPr lvl="3">
              <a:buNone/>
            </a:pPr>
            <a:endParaRPr lang="ru-RU" sz="2800" dirty="0" smtClean="0">
              <a:solidFill>
                <a:srgbClr val="7030A0"/>
              </a:solidFill>
            </a:endParaRPr>
          </a:p>
          <a:p>
            <a:pPr lvl="3">
              <a:buNone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Кто много читает</a:t>
            </a:r>
          </a:p>
          <a:p>
            <a:pPr lvl="3">
              <a:buNone/>
            </a:pPr>
            <a:endParaRPr lang="ru-RU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3"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Книгу читаешь</a:t>
            </a:r>
          </a:p>
          <a:p>
            <a:pPr lvl="3">
              <a:buNone/>
            </a:pPr>
            <a:endParaRPr lang="ru-RU" sz="28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23528" y="3084309"/>
            <a:ext cx="8820472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                              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               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  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Учение и труд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                                                         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16016" y="2708920"/>
            <a:ext cx="36724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- Тот много знает…</a:t>
            </a:r>
            <a:endParaRPr lang="ru-RU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3968" y="3789040"/>
            <a:ext cx="46085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Calibri" pitchFamily="34" charset="0"/>
                <a:cs typeface="Times New Roman" pitchFamily="18" charset="0"/>
              </a:rPr>
              <a:t>- Как на крыльях летаешь…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55976" y="4725144"/>
            <a:ext cx="37444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Calibri" pitchFamily="34" charset="0"/>
                <a:cs typeface="Times New Roman" pitchFamily="18" charset="0"/>
              </a:rPr>
              <a:t>-  Все перетрут…</a:t>
            </a:r>
            <a:endParaRPr lang="ru-RU" sz="280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572510-13C6-4606-A27B-4A7BC75D9681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Станция «игровая»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79512" y="1124743"/>
            <a:ext cx="8784976" cy="5472907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7030A0"/>
                </a:solidFill>
              </a:rPr>
              <a:t>Игра «Собери слово»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  Р    </a:t>
            </a: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Ж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Д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                         У                            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                                  </a:t>
            </a:r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А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5400" b="1" spc="5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                                              </a:t>
            </a: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</a:t>
            </a:r>
            <a:endParaRPr lang="ru-RU" sz="54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just">
              <a:buNone/>
            </a:pPr>
            <a:endParaRPr lang="ru-RU" sz="60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just">
              <a:buNone/>
            </a:pPr>
            <a:endParaRPr lang="ru-RU" sz="60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just">
              <a:buNone/>
            </a:pPr>
            <a:endParaRPr lang="ru-RU" sz="6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Песня Паровозика (Из М_Ф _Паровозик Из Ромашково_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395536" y="548680"/>
            <a:ext cx="304800" cy="3048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/>
          <a:srcRect r="-169" b="854"/>
          <a:stretch>
            <a:fillRect/>
          </a:stretch>
        </p:blipFill>
        <p:spPr bwMode="auto">
          <a:xfrm>
            <a:off x="0" y="3573016"/>
            <a:ext cx="9144000" cy="3024336"/>
          </a:xfrm>
          <a:prstGeom prst="rect">
            <a:avLst/>
          </a:prstGeom>
          <a:noFill/>
          <a:ln w="63500" cmpd="sng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0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1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7587 0.02315 L -0.17413 0.02315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C 0.00191 0.0074 0.00416 0.01041 0.00972 0.01296 C 0.01302 0.02615 0.01736 0.03888 0.02361 0.05 C 0.02639 0.06111 0.03246 0.07013 0.0375 0.07963 C 0.04097 0.08611 0.04201 0.09166 0.04722 0.09629 C 0.0526 0.10694 0.05937 0.11412 0.06528 0.12407 C 0.06719 0.12708 0.06857 0.13078 0.07083 0.13333 C 0.07326 0.13634 0.07916 0.14074 0.07916 0.14074 C 0.08437 0.15115 0.08055 0.14513 0.09305 0.15555 C 0.10538 0.16574 0.08975 0.15694 0.10139 0.16481 C 0.10764 0.16898 0.10382 0.16365 0.10972 0.17037 C 0.11441 0.17546 0.11285 0.17615 0.11805 0.17963 C 0.12257 0.18263 0.12778 0.18495 0.13194 0.18888 C 0.14028 0.19676 0.14722 0.21041 0.15694 0.21481 C 0.16302 0.22685 0.15555 0.21481 0.16528 0.22222 C 0.16701 0.22361 0.16788 0.22615 0.16944 0.22777 C 0.18524 0.24421 0.17187 0.23032 0.18194 0.23703 C 0.1835 0.23796 0.18455 0.23981 0.18611 0.24074 C 0.18871 0.24236 0.19444 0.24444 0.19444 0.24444 " pathEditMode="relative" ptsTypes="ffffffffffffffffffA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C -0.0033 -0.01319 -0.00122 -0.00787 -0.00556 -0.01666 C -0.00712 -0.02546 -0.00972 -0.03379 -0.01528 -0.03888 C -0.02222 -0.06666 -0.04983 -0.07523 -0.06806 -0.08333 C -0.06962 -0.08402 -0.07066 -0.08611 -0.07222 -0.08703 C -0.07813 -0.09097 -0.08507 -0.0912 -0.09167 -0.09259 C -0.09584 -0.09351 -0.1 -0.09375 -0.10417 -0.09444 C -0.10781 -0.09513 -0.11163 -0.0956 -0.11528 -0.09629 C -0.11754 -0.09675 -0.11979 -0.09791 -0.12222 -0.09814 C -0.12969 -0.09907 -0.13698 -0.0993 -0.14445 -0.1 C -0.15886 -0.10393 -0.15365 -0.1037 -0.15972 -0.1037 " pathEditMode="relative" ptsTypes="ffffffffffA">
                                      <p:cBhvr>
                                        <p:cTn id="7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C 0.01267 0.00185 0.025 0.00578 0.0375 0.00926 C 0.04132 0.01041 0.04861 0.01296 0.04861 0.01296 C 0.0566 0.02014 0.07205 0.02361 0.08194 0.02592 C 0.0934 0.03356 0.10833 0.03217 0.12083 0.03333 C 0.13507 0.03819 0.12812 0.03634 0.14166 0.03889 C 0.14757 0.04143 0.15434 0.04351 0.15972 0.04814 C 0.1658 0.05324 0.16944 0.05694 0.17639 0.05926 C 0.17916 0.0618 0.18194 0.06412 0.18472 0.06666 C 0.18611 0.06782 0.18889 0.07037 0.18889 0.07037 C 0.19271 0.07801 0.19826 0.08356 0.20278 0.09074 C 0.20798 0.09907 0.20503 0.09976 0.2125 0.1074 C 0.21493 0.11713 0.2151 0.12129 0.22222 0.12592 " pathEditMode="relative" ptsTypes="ffffffffffffA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C 0.01146 -0.06111 0.00521 -0.08773 -0.01111 -0.13148 C -0.0125 -0.14097 -0.01493 -0.1456 -0.01806 -0.1537 C -0.02066 -0.16088 -0.0224 -0.16875 -0.025 -0.17593 C -0.02882 -0.18611 -0.03525 -0.19468 -0.04028 -0.2037 C -0.04653 -0.21481 -0.04983 -0.22731 -0.05556 -0.23889 C -0.06146 -0.25046 -0.06858 -0.26759 -0.07917 -0.27222 C -0.08716 -0.28843 -0.10886 -0.29884 -0.12223 -0.30556 C -0.12795 -0.30856 -0.13334 -0.31343 -0.13889 -0.31667 C -0.14427 -0.31968 -0.14723 -0.31713 -0.15278 -0.32222 C -0.15625 -0.32523 -0.15851 -0.32755 -0.1625 -0.32963 C -0.17014 -0.33333 -0.17848 -0.33495 -0.18611 -0.33889 C -0.18993 -0.34074 -0.19341 -0.34444 -0.19723 -0.3463 C -0.20087 -0.34815 -0.20486 -0.34768 -0.20834 -0.35 C -0.21789 -0.35625 -0.22726 -0.36134 -0.2375 -0.36296 C -0.2625 -0.36157 -0.28525 -0.35741 -0.30973 -0.3537 C -0.31789 -0.35 -0.32309 -0.34884 -0.32917 -0.34074 " pathEditMode="relative" ptsTypes="ffffffffffffffffA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C 0.00382 -0.01019 0.00521 -0.02084 0.00833 -0.03149 C 0.00781 -0.06598 0.00903 -0.1007 0.00695 -0.13519 C 0.0066 -0.14074 0.0033 -0.14514 0.00139 -0.15 C -0.00382 -0.16366 -0.01406 -0.18403 -0.025 -0.18889 C -0.03628 -0.20394 -0.0217 -0.18635 -0.03472 -0.1963 C -0.03646 -0.19769 -0.03715 -0.20047 -0.03889 -0.20186 C -0.04705 -0.20857 -0.04358 -0.20301 -0.05 -0.20741 C -0.06024 -0.21412 -0.06771 -0.21667 -0.07917 -0.21667 " pathEditMode="relative" ptsTypes="ffffffffA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5" dur="663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0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нач.школа 16. русский язы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нач.школа 16. русский язык</Template>
  <TotalTime>1117</TotalTime>
  <Words>141</Words>
  <Application>Microsoft Office PowerPoint</Application>
  <PresentationFormat>Экран (4:3)</PresentationFormat>
  <Paragraphs>73</Paragraphs>
  <Slides>11</Slides>
  <Notes>1</Notes>
  <HiddenSlides>0</HiddenSlides>
  <MMClips>10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нач.школа 16. русский язык</vt:lpstr>
      <vt:lpstr>Прощание с Азбукой.</vt:lpstr>
      <vt:lpstr>Страна «Грамотеев»</vt:lpstr>
      <vt:lpstr>Станция «Звуковая»</vt:lpstr>
      <vt:lpstr>Станция «Музыкальная»</vt:lpstr>
      <vt:lpstr>БУ</vt:lpstr>
      <vt:lpstr>Станция «Игровая»</vt:lpstr>
      <vt:lpstr>Станция «игровая»</vt:lpstr>
      <vt:lpstr>Станция «игровая»</vt:lpstr>
      <vt:lpstr>Станция «игровая»</vt:lpstr>
      <vt:lpstr>Станция «Театральная"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Прощание с азбукой.</dc:title>
  <dc:creator>Ленуся</dc:creator>
  <dc:description>http://aida.ucoz.ru</dc:description>
  <cp:lastModifiedBy>Ленуся</cp:lastModifiedBy>
  <cp:revision>134</cp:revision>
  <dcterms:created xsi:type="dcterms:W3CDTF">2013-01-21T14:06:01Z</dcterms:created>
  <dcterms:modified xsi:type="dcterms:W3CDTF">2013-10-11T18:16:08Z</dcterms:modified>
</cp:coreProperties>
</file>