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71" r:id="rId4"/>
    <p:sldId id="272" r:id="rId5"/>
    <p:sldId id="258" r:id="rId6"/>
    <p:sldId id="259" r:id="rId7"/>
    <p:sldId id="260" r:id="rId8"/>
    <p:sldId id="261" r:id="rId9"/>
    <p:sldId id="262" r:id="rId10"/>
    <p:sldId id="263" r:id="rId11"/>
    <p:sldId id="264" r:id="rId12"/>
    <p:sldId id="265" r:id="rId13"/>
    <p:sldId id="281" r:id="rId14"/>
    <p:sldId id="266" r:id="rId15"/>
    <p:sldId id="267" r:id="rId16"/>
    <p:sldId id="282" r:id="rId17"/>
    <p:sldId id="273" r:id="rId18"/>
    <p:sldId id="268" r:id="rId19"/>
    <p:sldId id="280" r:id="rId20"/>
    <p:sldId id="269" r:id="rId21"/>
    <p:sldId id="270" r:id="rId22"/>
    <p:sldId id="274" r:id="rId23"/>
    <p:sldId id="279" r:id="rId24"/>
    <p:sldId id="275" r:id="rId25"/>
    <p:sldId id="276" r:id="rId26"/>
    <p:sldId id="277" r:id="rId27"/>
    <p:sldId id="278"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12930-F9BE-4A02-B5E7-44242AB1EC07}" type="datetimeFigureOut">
              <a:rPr lang="ru-RU" smtClean="0"/>
              <a:pPr/>
              <a:t>30.10.2011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8F04D-9C40-426E-B6A5-3353CC12363B}"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10</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11</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12</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13</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14</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15</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16</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17</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18</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19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20</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21</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22</a:t>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23</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24</a:t>
            </a:fld>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25</a:t>
            </a:fld>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26</a:t>
            </a:fld>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27</a:t>
            </a:fld>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28</a:t>
            </a:fld>
            <a:endParaRPr lang="ru-R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29</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3</a:t>
            </a:fld>
            <a:endParaRPr lang="ru-R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30</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38F04D-9C40-426E-B6A5-3353CC12363B}" type="slidenum">
              <a:rPr lang="ru-RU" smtClean="0"/>
              <a:pPr/>
              <a:t>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D0D61815-29CD-4BC4-9A0C-ABCD3620AA69}"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D0D61815-29CD-4BC4-9A0C-ABCD3620AA6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3E37C98-8B19-4AFB-828E-21B1874EE0AE}" type="datetimeFigureOut">
              <a:rPr lang="ru-RU" smtClean="0"/>
              <a:pPr/>
              <a:t>30.10.2011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0D61815-29CD-4BC4-9A0C-ABCD3620AA6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3E37C98-8B19-4AFB-828E-21B1874EE0AE}" type="datetimeFigureOut">
              <a:rPr lang="ru-RU" smtClean="0"/>
              <a:pPr/>
              <a:t>30.10.2011</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0D61815-29CD-4BC4-9A0C-ABCD3620AA69}"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Статистические характеристики</a:t>
            </a:r>
            <a:endParaRPr lang="ru-RU" dirty="0"/>
          </a:p>
        </p:txBody>
      </p:sp>
      <p:sp>
        <p:nvSpPr>
          <p:cNvPr id="3" name="Подзаголовок 2"/>
          <p:cNvSpPr>
            <a:spLocks noGrp="1"/>
          </p:cNvSpPr>
          <p:nvPr>
            <p:ph type="subTitle" idx="1"/>
          </p:nvPr>
        </p:nvSpPr>
        <p:spPr/>
        <p:txBody>
          <a:bodyPr/>
          <a:lstStyle/>
          <a:p>
            <a:r>
              <a:rPr lang="ru-RU" dirty="0" smtClean="0"/>
              <a:t>Среднее арифметическое, размах, мода и медиана</a:t>
            </a:r>
          </a:p>
          <a:p>
            <a:r>
              <a:rPr lang="ru-RU" dirty="0" smtClean="0"/>
              <a:t>в истории родного края.</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Опыты удачные и неудачные</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dirty="0" smtClean="0"/>
              <a:t>«…В один из майских солнечных дней 1918 года недалеко от берега Чёрного Озера, на суходоле, на том самом месте где сейчас высится здание Шатурской Опытной Электростанции, лежали на траве среди деревьев два инженера. Перед ними были раскинуты синие чертежи – первые варианты этой Станции. Инженеры оживленно говорили,  делали отметки на чертежах, подсчитывали, шли на лесистый берег Чёрного Озера, измеряли глубину торфа, прикидывали расстояние шагами, вновь возвращались к чертежам, вновь записывали и подсчитывали».Так романтично описывается начало Шатуры в майском номере «Шатурский трудовой бюллетень» за 1922 год. А потом начался реализм ударного строительства  в условиях войны, голода, лишений, общей послереволюционной неразберихи в России. Эта опытная электростанция была построена в небывало короткие сроки – всего за год. Котлы для станции были сняты со списанных кораблей-броненосцев. Опытная Электростанция доказала, что строить Большую Станцию на морских котлах Ярроу в том виде, как она предполагалась, нельзя.</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Временная электростанция в 1923г.</a:t>
            </a:r>
            <a:endParaRPr lang="ru-RU" dirty="0"/>
          </a:p>
        </p:txBody>
      </p:sp>
      <p:pic>
        <p:nvPicPr>
          <p:cNvPr id="4" name="Содержимое 3" descr="629.jpg"/>
          <p:cNvPicPr>
            <a:picLocks noGrp="1" noChangeAspect="1"/>
          </p:cNvPicPr>
          <p:nvPr>
            <p:ph idx="1"/>
          </p:nvPr>
        </p:nvPicPr>
        <p:blipFill>
          <a:blip r:embed="rId3"/>
          <a:stretch>
            <a:fillRect/>
          </a:stretch>
        </p:blipFill>
        <p:spPr>
          <a:xfrm>
            <a:off x="1158833" y="1500174"/>
            <a:ext cx="6667547" cy="500066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a:t>
            </a: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ru-RU" dirty="0" smtClean="0"/>
              <a:t>Котельная Ярроу требует недопустимо большего персонала рабочих, например:                         </a:t>
            </a:r>
          </a:p>
          <a:p>
            <a:endParaRPr lang="ru-RU" dirty="0" smtClean="0"/>
          </a:p>
          <a:p>
            <a:endParaRPr lang="ru-RU" dirty="0" smtClean="0"/>
          </a:p>
          <a:p>
            <a:endParaRPr lang="ru-RU" dirty="0" smtClean="0"/>
          </a:p>
          <a:p>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Найдите среднее арифметическое, размах и моду. Каков смысл каждого из этих показателей?										</a:t>
            </a:r>
          </a:p>
          <a:p>
            <a:pPr>
              <a:buNone/>
            </a:pPr>
            <a:endParaRPr lang="ru-RU" dirty="0" smtClean="0"/>
          </a:p>
          <a:p>
            <a:pPr>
              <a:buNone/>
            </a:pPr>
            <a:endParaRPr lang="ru-RU" dirty="0" smtClean="0"/>
          </a:p>
        </p:txBody>
      </p:sp>
      <p:graphicFrame>
        <p:nvGraphicFramePr>
          <p:cNvPr id="4" name="Таблица 3"/>
          <p:cNvGraphicFramePr>
            <a:graphicFrameLocks noGrp="1"/>
          </p:cNvGraphicFramePr>
          <p:nvPr/>
        </p:nvGraphicFramePr>
        <p:xfrm>
          <a:off x="1500166" y="2571744"/>
          <a:ext cx="6096000" cy="2428890"/>
        </p:xfrm>
        <a:graphic>
          <a:graphicData uri="http://schemas.openxmlformats.org/drawingml/2006/table">
            <a:tbl>
              <a:tblPr firstRow="1" bandRow="1">
                <a:tableStyleId>{5C22544A-7EE6-4342-B048-85BDC9FD1C3A}</a:tableStyleId>
              </a:tblPr>
              <a:tblGrid>
                <a:gridCol w="857256"/>
                <a:gridCol w="3206744"/>
                <a:gridCol w="2032000"/>
              </a:tblGrid>
              <a:tr h="485778">
                <a:tc>
                  <a:txBody>
                    <a:bodyPr/>
                    <a:lstStyle/>
                    <a:p>
                      <a:pPr algn="ctr"/>
                      <a:r>
                        <a:rPr lang="ru-RU" sz="2400" dirty="0" smtClean="0"/>
                        <a:t>№</a:t>
                      </a:r>
                      <a:endParaRPr lang="ru-RU" sz="2400" dirty="0"/>
                    </a:p>
                  </a:txBody>
                  <a:tcPr/>
                </a:tc>
                <a:tc>
                  <a:txBody>
                    <a:bodyPr/>
                    <a:lstStyle/>
                    <a:p>
                      <a:pPr algn="ctr"/>
                      <a:r>
                        <a:rPr lang="ru-RU" sz="2400" dirty="0" smtClean="0"/>
                        <a:t>рабочие</a:t>
                      </a:r>
                      <a:endParaRPr lang="ru-RU" sz="2400" dirty="0"/>
                    </a:p>
                  </a:txBody>
                  <a:tcPr/>
                </a:tc>
                <a:tc>
                  <a:txBody>
                    <a:bodyPr/>
                    <a:lstStyle/>
                    <a:p>
                      <a:pPr algn="ctr"/>
                      <a:r>
                        <a:rPr lang="ru-RU" sz="2400" dirty="0" smtClean="0"/>
                        <a:t>Кол-во</a:t>
                      </a:r>
                      <a:endParaRPr lang="ru-RU" sz="2400" dirty="0"/>
                    </a:p>
                  </a:txBody>
                  <a:tcPr/>
                </a:tc>
              </a:tr>
              <a:tr h="485778">
                <a:tc>
                  <a:txBody>
                    <a:bodyPr/>
                    <a:lstStyle/>
                    <a:p>
                      <a:pPr algn="ctr"/>
                      <a:r>
                        <a:rPr lang="ru-RU" sz="2400" dirty="0" smtClean="0"/>
                        <a:t>1</a:t>
                      </a:r>
                      <a:endParaRPr lang="ru-RU" sz="2400" dirty="0"/>
                    </a:p>
                  </a:txBody>
                  <a:tcPr/>
                </a:tc>
                <a:tc>
                  <a:txBody>
                    <a:bodyPr/>
                    <a:lstStyle/>
                    <a:p>
                      <a:pPr algn="ctr"/>
                      <a:r>
                        <a:rPr lang="ru-RU" sz="2400" dirty="0" smtClean="0"/>
                        <a:t>зольщики</a:t>
                      </a:r>
                      <a:endParaRPr lang="ru-RU" sz="2400" dirty="0"/>
                    </a:p>
                  </a:txBody>
                  <a:tcPr/>
                </a:tc>
                <a:tc>
                  <a:txBody>
                    <a:bodyPr/>
                    <a:lstStyle/>
                    <a:p>
                      <a:pPr algn="ctr"/>
                      <a:r>
                        <a:rPr lang="ru-RU" sz="2400" dirty="0" smtClean="0"/>
                        <a:t>16</a:t>
                      </a:r>
                      <a:endParaRPr lang="ru-RU" sz="2400" dirty="0"/>
                    </a:p>
                  </a:txBody>
                  <a:tcPr/>
                </a:tc>
              </a:tr>
              <a:tr h="485778">
                <a:tc>
                  <a:txBody>
                    <a:bodyPr/>
                    <a:lstStyle/>
                    <a:p>
                      <a:pPr algn="ctr"/>
                      <a:r>
                        <a:rPr lang="ru-RU" sz="2400" dirty="0" smtClean="0"/>
                        <a:t>2</a:t>
                      </a:r>
                      <a:endParaRPr lang="ru-RU" sz="2400" dirty="0"/>
                    </a:p>
                  </a:txBody>
                  <a:tcPr/>
                </a:tc>
                <a:tc>
                  <a:txBody>
                    <a:bodyPr/>
                    <a:lstStyle/>
                    <a:p>
                      <a:pPr algn="ctr"/>
                      <a:r>
                        <a:rPr lang="ru-RU" sz="2400" dirty="0" smtClean="0"/>
                        <a:t>загрузчики</a:t>
                      </a:r>
                      <a:endParaRPr lang="ru-RU" sz="2400" dirty="0"/>
                    </a:p>
                  </a:txBody>
                  <a:tcPr/>
                </a:tc>
                <a:tc>
                  <a:txBody>
                    <a:bodyPr/>
                    <a:lstStyle/>
                    <a:p>
                      <a:pPr algn="ctr"/>
                      <a:r>
                        <a:rPr lang="ru-RU" sz="2400" dirty="0" smtClean="0"/>
                        <a:t>12</a:t>
                      </a:r>
                      <a:endParaRPr lang="ru-RU" sz="2400" dirty="0"/>
                    </a:p>
                  </a:txBody>
                  <a:tcPr/>
                </a:tc>
              </a:tr>
              <a:tr h="485778">
                <a:tc>
                  <a:txBody>
                    <a:bodyPr/>
                    <a:lstStyle/>
                    <a:p>
                      <a:pPr algn="ctr"/>
                      <a:r>
                        <a:rPr lang="ru-RU" sz="2400" dirty="0" smtClean="0"/>
                        <a:t>3</a:t>
                      </a:r>
                      <a:endParaRPr lang="ru-RU" sz="2400" dirty="0"/>
                    </a:p>
                  </a:txBody>
                  <a:tcPr/>
                </a:tc>
                <a:tc>
                  <a:txBody>
                    <a:bodyPr/>
                    <a:lstStyle/>
                    <a:p>
                      <a:pPr algn="ctr"/>
                      <a:r>
                        <a:rPr lang="ru-RU" sz="2400" dirty="0" smtClean="0"/>
                        <a:t>шуровщики</a:t>
                      </a:r>
                      <a:endParaRPr lang="ru-RU" sz="2400" dirty="0"/>
                    </a:p>
                  </a:txBody>
                  <a:tcPr/>
                </a:tc>
                <a:tc>
                  <a:txBody>
                    <a:bodyPr/>
                    <a:lstStyle/>
                    <a:p>
                      <a:pPr algn="ctr"/>
                      <a:r>
                        <a:rPr lang="ru-RU" sz="2400" dirty="0" smtClean="0"/>
                        <a:t>8</a:t>
                      </a:r>
                      <a:endParaRPr lang="ru-RU" sz="2400" dirty="0"/>
                    </a:p>
                  </a:txBody>
                  <a:tcPr/>
                </a:tc>
              </a:tr>
              <a:tr h="485778">
                <a:tc>
                  <a:txBody>
                    <a:bodyPr/>
                    <a:lstStyle/>
                    <a:p>
                      <a:pPr algn="ctr"/>
                      <a:r>
                        <a:rPr lang="ru-RU" sz="2400" dirty="0" smtClean="0"/>
                        <a:t>4</a:t>
                      </a:r>
                      <a:endParaRPr lang="ru-RU" sz="2400" dirty="0"/>
                    </a:p>
                  </a:txBody>
                  <a:tcPr/>
                </a:tc>
                <a:tc>
                  <a:txBody>
                    <a:bodyPr/>
                    <a:lstStyle/>
                    <a:p>
                      <a:pPr algn="ctr"/>
                      <a:r>
                        <a:rPr lang="ru-RU" sz="2400" dirty="0" smtClean="0"/>
                        <a:t>засыпщици</a:t>
                      </a:r>
                      <a:endParaRPr lang="ru-RU" sz="2400" dirty="0"/>
                    </a:p>
                  </a:txBody>
                  <a:tcPr/>
                </a:tc>
                <a:tc>
                  <a:txBody>
                    <a:bodyPr/>
                    <a:lstStyle/>
                    <a:p>
                      <a:pPr algn="ctr"/>
                      <a:r>
                        <a:rPr lang="ru-RU" sz="2400" dirty="0" smtClean="0"/>
                        <a:t>16</a:t>
                      </a:r>
                      <a:endParaRPr lang="ru-RU" sz="24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Содержимое 2"/>
          <p:cNvSpPr>
            <a:spLocks noGrp="1"/>
          </p:cNvSpPr>
          <p:nvPr>
            <p:ph idx="1"/>
          </p:nvPr>
        </p:nvSpPr>
        <p:spPr/>
        <p:txBody>
          <a:bodyPr/>
          <a:lstStyle/>
          <a:p>
            <a:endParaRPr lang="ru-RU" dirty="0" smtClean="0"/>
          </a:p>
          <a:p>
            <a:pPr algn="ctr">
              <a:buNone/>
            </a:pPr>
            <a:r>
              <a:rPr lang="ru-RU" sz="4000" dirty="0" smtClean="0"/>
              <a:t>Среднее арифметическое -13,                                        рамах -8,                                                                      мода -16.</a:t>
            </a:r>
            <a:endParaRPr lang="ru-RU"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Проект инженера Макарьева</a:t>
            </a:r>
            <a:endParaRPr lang="ru-RU" dirty="0"/>
          </a:p>
        </p:txBody>
      </p:sp>
      <p:sp>
        <p:nvSpPr>
          <p:cNvPr id="3" name="Содержимое 2"/>
          <p:cNvSpPr>
            <a:spLocks noGrp="1"/>
          </p:cNvSpPr>
          <p:nvPr>
            <p:ph idx="1"/>
          </p:nvPr>
        </p:nvSpPr>
        <p:spPr/>
        <p:txBody>
          <a:bodyPr>
            <a:normAutofit/>
          </a:bodyPr>
          <a:lstStyle/>
          <a:p>
            <a:pPr algn="just"/>
            <a:r>
              <a:rPr lang="ru-RU" sz="3600" dirty="0" smtClean="0"/>
              <a:t>Макарьев установил котел Бабкок-Вилькокса. Происходило полное сгорание торфа без всякого провала. Горение настолько  бездымное, что по трубе можно думать, что котел не работает. Обслуживание требует минимального количества рабочих.</a:t>
            </a:r>
            <a:endParaRPr lang="ru-RU"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0"/>
          </a:xfrm>
        </p:spPr>
        <p:txBody>
          <a:bodyPr/>
          <a:lstStyle/>
          <a:p>
            <a:r>
              <a:rPr lang="ru-RU" dirty="0" smtClean="0"/>
              <a:t>Задание №3</a:t>
            </a:r>
            <a:endParaRPr lang="ru-RU" dirty="0"/>
          </a:p>
        </p:txBody>
      </p:sp>
      <p:graphicFrame>
        <p:nvGraphicFramePr>
          <p:cNvPr id="4" name="Содержимое 3"/>
          <p:cNvGraphicFramePr>
            <a:graphicFrameLocks noGrp="1"/>
          </p:cNvGraphicFramePr>
          <p:nvPr>
            <p:ph idx="1"/>
          </p:nvPr>
        </p:nvGraphicFramePr>
        <p:xfrm>
          <a:off x="428596" y="1285860"/>
          <a:ext cx="8229600" cy="3063868"/>
        </p:xfrm>
        <a:graphic>
          <a:graphicData uri="http://schemas.openxmlformats.org/drawingml/2006/table">
            <a:tbl>
              <a:tblPr firstRow="1" bandRow="1">
                <a:tableStyleId>{5C22544A-7EE6-4342-B048-85BDC9FD1C3A}</a:tableStyleId>
              </a:tblPr>
              <a:tblGrid>
                <a:gridCol w="971528"/>
                <a:gridCol w="4514872"/>
                <a:gridCol w="2743200"/>
              </a:tblGrid>
              <a:tr h="370840">
                <a:tc>
                  <a:txBody>
                    <a:bodyPr/>
                    <a:lstStyle/>
                    <a:p>
                      <a:pPr algn="ctr"/>
                      <a:r>
                        <a:rPr lang="ru-RU" sz="2400" dirty="0" smtClean="0"/>
                        <a:t>№</a:t>
                      </a:r>
                      <a:endParaRPr lang="ru-RU" sz="2400" dirty="0"/>
                    </a:p>
                  </a:txBody>
                  <a:tcPr/>
                </a:tc>
                <a:tc>
                  <a:txBody>
                    <a:bodyPr/>
                    <a:lstStyle/>
                    <a:p>
                      <a:pPr algn="ctr"/>
                      <a:r>
                        <a:rPr lang="ru-RU" sz="2400" dirty="0" smtClean="0"/>
                        <a:t>Рабочие</a:t>
                      </a:r>
                      <a:endParaRPr lang="ru-RU" sz="2400" dirty="0"/>
                    </a:p>
                  </a:txBody>
                  <a:tcPr/>
                </a:tc>
                <a:tc>
                  <a:txBody>
                    <a:bodyPr/>
                    <a:lstStyle/>
                    <a:p>
                      <a:pPr algn="ctr"/>
                      <a:r>
                        <a:rPr lang="ru-RU" sz="2400" dirty="0" smtClean="0"/>
                        <a:t>Кол-во</a:t>
                      </a:r>
                      <a:endParaRPr lang="ru-RU" sz="2400" dirty="0"/>
                    </a:p>
                  </a:txBody>
                  <a:tcPr/>
                </a:tc>
              </a:tr>
              <a:tr h="529266">
                <a:tc>
                  <a:txBody>
                    <a:bodyPr/>
                    <a:lstStyle/>
                    <a:p>
                      <a:pPr algn="ctr"/>
                      <a:r>
                        <a:rPr lang="ru-RU" sz="2400" dirty="0" smtClean="0"/>
                        <a:t>1</a:t>
                      </a:r>
                      <a:endParaRPr lang="ru-RU" sz="2400" dirty="0"/>
                    </a:p>
                  </a:txBody>
                  <a:tcPr/>
                </a:tc>
                <a:tc>
                  <a:txBody>
                    <a:bodyPr/>
                    <a:lstStyle/>
                    <a:p>
                      <a:pPr algn="ctr"/>
                      <a:r>
                        <a:rPr lang="ru-RU" sz="2400" dirty="0" smtClean="0"/>
                        <a:t>зольщики</a:t>
                      </a:r>
                      <a:endParaRPr lang="ru-RU" sz="2400" dirty="0"/>
                    </a:p>
                  </a:txBody>
                  <a:tcPr/>
                </a:tc>
                <a:tc>
                  <a:txBody>
                    <a:bodyPr/>
                    <a:lstStyle/>
                    <a:p>
                      <a:pPr algn="ctr"/>
                      <a:r>
                        <a:rPr lang="ru-RU" sz="2400" dirty="0" smtClean="0"/>
                        <a:t>2</a:t>
                      </a:r>
                      <a:endParaRPr lang="ru-RU" sz="2400" dirty="0"/>
                    </a:p>
                  </a:txBody>
                  <a:tcPr/>
                </a:tc>
              </a:tr>
              <a:tr h="587054">
                <a:tc>
                  <a:txBody>
                    <a:bodyPr/>
                    <a:lstStyle/>
                    <a:p>
                      <a:pPr algn="ctr"/>
                      <a:r>
                        <a:rPr lang="ru-RU" sz="2400" dirty="0" smtClean="0"/>
                        <a:t>2</a:t>
                      </a:r>
                      <a:endParaRPr lang="ru-RU" sz="2400" dirty="0"/>
                    </a:p>
                  </a:txBody>
                  <a:tcPr/>
                </a:tc>
                <a:tc>
                  <a:txBody>
                    <a:bodyPr/>
                    <a:lstStyle/>
                    <a:p>
                      <a:pPr algn="ctr"/>
                      <a:r>
                        <a:rPr lang="ru-RU" sz="2400" dirty="0" smtClean="0"/>
                        <a:t>загрузчики</a:t>
                      </a:r>
                      <a:endParaRPr lang="ru-RU" sz="2400" dirty="0"/>
                    </a:p>
                  </a:txBody>
                  <a:tcPr/>
                </a:tc>
                <a:tc>
                  <a:txBody>
                    <a:bodyPr/>
                    <a:lstStyle/>
                    <a:p>
                      <a:pPr algn="ctr"/>
                      <a:r>
                        <a:rPr lang="ru-RU" sz="2400" dirty="0" smtClean="0"/>
                        <a:t>0</a:t>
                      </a:r>
                      <a:endParaRPr lang="ru-RU" sz="2400" dirty="0"/>
                    </a:p>
                  </a:txBody>
                  <a:tcPr/>
                </a:tc>
              </a:tr>
              <a:tr h="644842">
                <a:tc>
                  <a:txBody>
                    <a:bodyPr/>
                    <a:lstStyle/>
                    <a:p>
                      <a:pPr algn="ctr"/>
                      <a:r>
                        <a:rPr lang="ru-RU" sz="2400" dirty="0" smtClean="0"/>
                        <a:t>3</a:t>
                      </a:r>
                      <a:endParaRPr lang="ru-RU" sz="2400" dirty="0"/>
                    </a:p>
                  </a:txBody>
                  <a:tcPr/>
                </a:tc>
                <a:tc>
                  <a:txBody>
                    <a:bodyPr/>
                    <a:lstStyle/>
                    <a:p>
                      <a:pPr algn="ctr"/>
                      <a:r>
                        <a:rPr lang="ru-RU" sz="2400" dirty="0" smtClean="0"/>
                        <a:t>шуровщики</a:t>
                      </a:r>
                      <a:endParaRPr lang="ru-RU" sz="2400" dirty="0"/>
                    </a:p>
                  </a:txBody>
                  <a:tcPr/>
                </a:tc>
                <a:tc>
                  <a:txBody>
                    <a:bodyPr/>
                    <a:lstStyle/>
                    <a:p>
                      <a:pPr algn="ctr"/>
                      <a:r>
                        <a:rPr lang="ru-RU" sz="2400" dirty="0" smtClean="0"/>
                        <a:t>4</a:t>
                      </a:r>
                      <a:endParaRPr lang="ru-RU" sz="2400" dirty="0"/>
                    </a:p>
                  </a:txBody>
                  <a:tcPr/>
                </a:tc>
              </a:tr>
              <a:tr h="845506">
                <a:tc>
                  <a:txBody>
                    <a:bodyPr/>
                    <a:lstStyle/>
                    <a:p>
                      <a:pPr algn="ctr"/>
                      <a:r>
                        <a:rPr lang="ru-RU" sz="2400" dirty="0" smtClean="0"/>
                        <a:t>4</a:t>
                      </a:r>
                      <a:endParaRPr lang="ru-RU" sz="2400" dirty="0"/>
                    </a:p>
                  </a:txBody>
                  <a:tcPr/>
                </a:tc>
                <a:tc>
                  <a:txBody>
                    <a:bodyPr/>
                    <a:lstStyle/>
                    <a:p>
                      <a:pPr algn="ctr"/>
                      <a:r>
                        <a:rPr lang="ru-RU" sz="2400" dirty="0" smtClean="0"/>
                        <a:t>засыпщицы</a:t>
                      </a:r>
                      <a:endParaRPr lang="ru-RU" sz="2400" dirty="0"/>
                    </a:p>
                  </a:txBody>
                  <a:tcPr/>
                </a:tc>
                <a:tc>
                  <a:txBody>
                    <a:bodyPr/>
                    <a:lstStyle/>
                    <a:p>
                      <a:pPr algn="ctr"/>
                      <a:r>
                        <a:rPr lang="ru-RU" sz="2400" dirty="0" smtClean="0"/>
                        <a:t>8</a:t>
                      </a:r>
                      <a:endParaRPr lang="ru-RU" sz="2400" dirty="0"/>
                    </a:p>
                  </a:txBody>
                  <a:tcPr/>
                </a:tc>
              </a:tr>
            </a:tbl>
          </a:graphicData>
        </a:graphic>
      </p:graphicFrame>
      <p:graphicFrame>
        <p:nvGraphicFramePr>
          <p:cNvPr id="5" name="Таблица 4"/>
          <p:cNvGraphicFramePr>
            <a:graphicFrameLocks noGrp="1"/>
          </p:cNvGraphicFramePr>
          <p:nvPr/>
        </p:nvGraphicFramePr>
        <p:xfrm>
          <a:off x="1071538" y="4643446"/>
          <a:ext cx="6619900" cy="1500198"/>
        </p:xfrm>
        <a:graphic>
          <a:graphicData uri="http://schemas.openxmlformats.org/drawingml/2006/table">
            <a:tbl>
              <a:tblPr firstRow="1" bandRow="1">
                <a:tableStyleId>{5C22544A-7EE6-4342-B048-85BDC9FD1C3A}</a:tableStyleId>
              </a:tblPr>
              <a:tblGrid>
                <a:gridCol w="6619900"/>
              </a:tblGrid>
              <a:tr h="1500198">
                <a:tc>
                  <a:txBody>
                    <a:bodyPr/>
                    <a:lstStyle/>
                    <a:p>
                      <a:pPr algn="ctr"/>
                      <a:r>
                        <a:rPr lang="ru-RU" sz="2800" dirty="0" smtClean="0"/>
                        <a:t>Найдите среднее арифметическое, размах и моду.</a:t>
                      </a:r>
                      <a:endParaRPr lang="ru-RU" sz="28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Содержимое 2"/>
          <p:cNvSpPr>
            <a:spLocks noGrp="1"/>
          </p:cNvSpPr>
          <p:nvPr>
            <p:ph idx="1"/>
          </p:nvPr>
        </p:nvSpPr>
        <p:spPr/>
        <p:txBody>
          <a:bodyPr>
            <a:normAutofit/>
          </a:bodyPr>
          <a:lstStyle/>
          <a:p>
            <a:pPr algn="ctr"/>
            <a:r>
              <a:rPr lang="ru-RU" sz="4400" dirty="0" smtClean="0"/>
              <a:t>Среднее арифметическое -3,5;                                  размах -8;                                                                    моды нет.</a:t>
            </a:r>
            <a:endParaRPr lang="ru-RU"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629a.jpg"/>
          <p:cNvPicPr>
            <a:picLocks noChangeAspect="1"/>
          </p:cNvPicPr>
          <p:nvPr/>
        </p:nvPicPr>
        <p:blipFill>
          <a:blip r:embed="rId3"/>
          <a:stretch>
            <a:fillRect/>
          </a:stretch>
        </p:blipFill>
        <p:spPr>
          <a:xfrm>
            <a:off x="476221" y="357166"/>
            <a:ext cx="8382059" cy="6286544"/>
          </a:xfrm>
          <a:prstGeom prst="rect">
            <a:avLst/>
          </a:prstGeom>
        </p:spPr>
      </p:pic>
      <p:graphicFrame>
        <p:nvGraphicFramePr>
          <p:cNvPr id="4" name="Таблица 3"/>
          <p:cNvGraphicFramePr>
            <a:graphicFrameLocks noGrp="1"/>
          </p:cNvGraphicFramePr>
          <p:nvPr/>
        </p:nvGraphicFramePr>
        <p:xfrm>
          <a:off x="775855" y="360218"/>
          <a:ext cx="7786254" cy="789709"/>
        </p:xfrm>
        <a:graphic>
          <a:graphicData uri="http://schemas.openxmlformats.org/drawingml/2006/table">
            <a:tbl>
              <a:tblPr/>
              <a:tblGrid>
                <a:gridCol w="7786254"/>
              </a:tblGrid>
              <a:tr h="789709">
                <a:tc>
                  <a:txBody>
                    <a:bodyPr/>
                    <a:lstStyle/>
                    <a:p>
                      <a:pPr algn="ctr"/>
                      <a:r>
                        <a:rPr lang="ru-RU" sz="3600" dirty="0" smtClean="0">
                          <a:ln>
                            <a:solidFill>
                              <a:schemeClr val="accent4">
                                <a:lumMod val="50000"/>
                              </a:schemeClr>
                            </a:solidFill>
                          </a:ln>
                        </a:rPr>
                        <a:t>Здание временной электростанции</a:t>
                      </a:r>
                      <a:endParaRPr lang="ru-RU" sz="3600" dirty="0">
                        <a:ln>
                          <a:solidFill>
                            <a:schemeClr val="accent4">
                              <a:lumMod val="50000"/>
                            </a:schemeClr>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Комсомольская площадь</a:t>
            </a:r>
            <a:endParaRPr lang="ru-RU" dirty="0"/>
          </a:p>
        </p:txBody>
      </p:sp>
      <p:sp>
        <p:nvSpPr>
          <p:cNvPr id="3" name="Содержимое 2"/>
          <p:cNvSpPr>
            <a:spLocks noGrp="1"/>
          </p:cNvSpPr>
          <p:nvPr>
            <p:ph idx="1"/>
          </p:nvPr>
        </p:nvSpPr>
        <p:spPr/>
        <p:txBody>
          <a:bodyPr>
            <a:normAutofit fontScale="92500"/>
          </a:bodyPr>
          <a:lstStyle/>
          <a:p>
            <a:pPr algn="just"/>
            <a:r>
              <a:rPr lang="ru-RU" dirty="0" smtClean="0"/>
              <a:t>Из газеты «Ленинская Шатура» от 22 октября 1937 г. </a:t>
            </a:r>
          </a:p>
          <a:p>
            <a:pPr algn="just"/>
            <a:r>
              <a:rPr lang="ru-RU" dirty="0" smtClean="0"/>
              <a:t>«На Комсомольской площади расположен  детский и спортивный  магазин Мосторга. В этом магазине шатурская  молодежь и пожилые рабочие часто покупают для себя  гармони, гитары, мандолины, балалайки, радиоприемники и т. Д. За 9 месяцев 1937 года магазином распродано 54 гармони, 22 гитары, 15 мандолин, 31 балалайка, 2 радиоприемника,  1 радиола, стоющая  2000рублей.»</a:t>
            </a:r>
          </a:p>
          <a:p>
            <a:r>
              <a:rPr lang="ru-RU" dirty="0" smtClean="0"/>
              <a:t>Сколько музыкальных инструментов в среднем  ежемесячно продавал магазин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F0189.JPG"/>
          <p:cNvPicPr>
            <a:picLocks noChangeAspect="1"/>
          </p:cNvPicPr>
          <p:nvPr/>
        </p:nvPicPr>
        <p:blipFill>
          <a:blip r:embed="rId3" cstate="print"/>
          <a:stretch>
            <a:fillRect/>
          </a:stretch>
        </p:blipFill>
        <p:spPr>
          <a:xfrm>
            <a:off x="642910" y="1071546"/>
            <a:ext cx="7500990" cy="5625743"/>
          </a:xfrm>
          <a:prstGeom prst="rect">
            <a:avLst/>
          </a:prstGeom>
        </p:spPr>
      </p:pic>
      <p:graphicFrame>
        <p:nvGraphicFramePr>
          <p:cNvPr id="3" name="Таблица 2"/>
          <p:cNvGraphicFramePr>
            <a:graphicFrameLocks noGrp="1"/>
          </p:cNvGraphicFramePr>
          <p:nvPr/>
        </p:nvGraphicFramePr>
        <p:xfrm>
          <a:off x="263236" y="290945"/>
          <a:ext cx="8617528" cy="944880"/>
        </p:xfrm>
        <a:graphic>
          <a:graphicData uri="http://schemas.openxmlformats.org/drawingml/2006/table">
            <a:tbl>
              <a:tblPr/>
              <a:tblGrid>
                <a:gridCol w="8617528"/>
              </a:tblGrid>
              <a:tr h="720437">
                <a:tc>
                  <a:txBody>
                    <a:bodyPr/>
                    <a:lstStyle/>
                    <a:p>
                      <a:pPr algn="ctr"/>
                      <a:r>
                        <a:rPr lang="ru-RU" sz="2800" dirty="0" smtClean="0"/>
                        <a:t>Здание где находился  спортивный магазин Мосторга. Комсомольская площадь.</a:t>
                      </a:r>
                      <a:endParaRPr lang="ru-RU"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деревни Тарбеиха.</a:t>
            </a:r>
            <a:endParaRPr lang="ru-RU" dirty="0"/>
          </a:p>
        </p:txBody>
      </p:sp>
      <p:sp>
        <p:nvSpPr>
          <p:cNvPr id="3" name="Содержимое 2"/>
          <p:cNvSpPr>
            <a:spLocks noGrp="1"/>
          </p:cNvSpPr>
          <p:nvPr>
            <p:ph idx="1"/>
          </p:nvPr>
        </p:nvSpPr>
        <p:spPr/>
        <p:txBody>
          <a:bodyPr/>
          <a:lstStyle/>
          <a:p>
            <a:r>
              <a:rPr lang="ru-RU" sz="3600" dirty="0" smtClean="0"/>
              <a:t>Этой деревни сегодня нет на карте, она исчезла в 70-е годы 20 века, вытеснена многоэтажными кирпичными домами центрального проспекта разросшегося  города Шатуры. А стояла эта деревенька приблизительно между первой школой и школой искусств.                                 </a:t>
            </a:r>
          </a:p>
          <a:p>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a:t>
            </a:r>
            <a:endParaRPr lang="ru-RU" dirty="0"/>
          </a:p>
        </p:txBody>
      </p:sp>
      <p:sp>
        <p:nvSpPr>
          <p:cNvPr id="3" name="Содержимое 2"/>
          <p:cNvSpPr>
            <a:spLocks noGrp="1"/>
          </p:cNvSpPr>
          <p:nvPr>
            <p:ph idx="1"/>
          </p:nvPr>
        </p:nvSpPr>
        <p:spPr/>
        <p:txBody>
          <a:bodyPr/>
          <a:lstStyle/>
          <a:p>
            <a:r>
              <a:rPr lang="ru-RU" sz="3600" dirty="0" smtClean="0"/>
              <a:t>(54+22+15+31) : 9 =13,(5).	                              </a:t>
            </a:r>
          </a:p>
          <a:p>
            <a:r>
              <a:rPr lang="ru-RU" sz="3600" dirty="0" smtClean="0"/>
              <a:t>Ответ: в среднем  ежемесячно продавали  13; 14 музыкальных инструментов.	</a:t>
            </a:r>
          </a:p>
          <a:p>
            <a:r>
              <a:rPr lang="ru-RU" dirty="0" smtClean="0"/>
              <a:t>Мода является наиболее приемлемым показателем при выявлении расфасовки некоторого товара, которой отдают предпочтение покупателем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Транспортный проезд</a:t>
            </a:r>
            <a:endParaRPr lang="ru-RU" dirty="0"/>
          </a:p>
        </p:txBody>
      </p:sp>
      <p:pic>
        <p:nvPicPr>
          <p:cNvPr id="4" name="Содержимое 3" descr="chatura_ist37.jpg"/>
          <p:cNvPicPr>
            <a:picLocks noGrp="1" noChangeAspect="1"/>
          </p:cNvPicPr>
          <p:nvPr>
            <p:ph idx="1"/>
          </p:nvPr>
        </p:nvPicPr>
        <p:blipFill>
          <a:blip r:embed="rId3"/>
          <a:stretch>
            <a:fillRect/>
          </a:stretch>
        </p:blipFill>
        <p:spPr>
          <a:xfrm>
            <a:off x="797160" y="1600200"/>
            <a:ext cx="7549679" cy="47085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Первый паровоз</a:t>
            </a:r>
            <a:endParaRPr lang="ru-RU" dirty="0"/>
          </a:p>
        </p:txBody>
      </p:sp>
      <p:sp>
        <p:nvSpPr>
          <p:cNvPr id="3" name="Содержимое 2"/>
          <p:cNvSpPr>
            <a:spLocks noGrp="1"/>
          </p:cNvSpPr>
          <p:nvPr>
            <p:ph idx="1"/>
          </p:nvPr>
        </p:nvSpPr>
        <p:spPr/>
        <p:txBody>
          <a:bodyPr>
            <a:normAutofit fontScale="77500" lnSpcReduction="20000"/>
          </a:bodyPr>
          <a:lstStyle/>
          <a:p>
            <a:pPr algn="just"/>
            <a:r>
              <a:rPr lang="ru-RU" dirty="0" smtClean="0"/>
              <a:t>Первые два паровоза узкой колеи появились в Шатуре  в марте 1919 года . Машинистом одного из них стал Александр  Васильевич Трещин. Вот что он рассказывал: «В те времена диспетчерской связи на транспорте не было. Был десятник Жуков, который и отвечал за  всех. Он был и за начальника станции, и за диспетчера. Махнет рукой Жуков, значит надо ехать. Сигналов никаких не было, сигнализировал Жуков руками. Поезд отправился. Машинист едет по путям и хорошо не знает, что у него впереди. Часто, бывало, сходились  паровозы и машинисты долго спорили, кто должен освобождать путь. Однажды зимой отправился паровоз на болото с составом вагончиков и пропал бесследно. Ждали, ждали, а паровоза всё нет. Послали другой паровоз, и этот застрял в снегу. Пришлось собирать людей со всего транспорта, чтобы освободить от снежного плена паровозы.»</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hatura_ist09.jpg"/>
          <p:cNvPicPr>
            <a:picLocks noChangeAspect="1"/>
          </p:cNvPicPr>
          <p:nvPr/>
        </p:nvPicPr>
        <p:blipFill>
          <a:blip r:embed="rId3"/>
          <a:stretch>
            <a:fillRect/>
          </a:stretch>
        </p:blipFill>
        <p:spPr>
          <a:xfrm>
            <a:off x="500034" y="1285860"/>
            <a:ext cx="8310845" cy="44243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28662" y="357164"/>
          <a:ext cx="6691338" cy="4111152"/>
        </p:xfrm>
        <a:graphic>
          <a:graphicData uri="http://schemas.openxmlformats.org/drawingml/2006/table">
            <a:tbl>
              <a:tblPr firstRow="1" bandRow="1">
                <a:tableStyleId>{5C22544A-7EE6-4342-B048-85BDC9FD1C3A}</a:tableStyleId>
              </a:tblPr>
              <a:tblGrid>
                <a:gridCol w="702983"/>
                <a:gridCol w="1952732"/>
                <a:gridCol w="2369303"/>
                <a:gridCol w="1666320"/>
              </a:tblGrid>
              <a:tr h="880924">
                <a:tc>
                  <a:txBody>
                    <a:bodyPr/>
                    <a:lstStyle/>
                    <a:p>
                      <a:pPr algn="ctr"/>
                      <a:r>
                        <a:rPr lang="ru-RU" sz="2400" dirty="0" smtClean="0"/>
                        <a:t>№</a:t>
                      </a:r>
                      <a:endParaRPr lang="ru-RU" sz="2400" dirty="0"/>
                    </a:p>
                  </a:txBody>
                  <a:tcPr/>
                </a:tc>
                <a:tc>
                  <a:txBody>
                    <a:bodyPr/>
                    <a:lstStyle/>
                    <a:p>
                      <a:pPr algn="ctr"/>
                      <a:r>
                        <a:rPr lang="ru-RU" sz="2400" dirty="0" smtClean="0"/>
                        <a:t>год</a:t>
                      </a:r>
                      <a:endParaRPr lang="ru-RU" sz="2400" dirty="0"/>
                    </a:p>
                  </a:txBody>
                  <a:tcPr/>
                </a:tc>
                <a:tc>
                  <a:txBody>
                    <a:bodyPr/>
                    <a:lstStyle/>
                    <a:p>
                      <a:pPr algn="ctr"/>
                      <a:r>
                        <a:rPr lang="ru-RU" sz="2400" dirty="0" smtClean="0"/>
                        <a:t>Кол-во полученных паровозов</a:t>
                      </a:r>
                      <a:endParaRPr lang="ru-RU" sz="2400" dirty="0"/>
                    </a:p>
                  </a:txBody>
                  <a:tcPr/>
                </a:tc>
                <a:tc>
                  <a:txBody>
                    <a:bodyPr/>
                    <a:lstStyle/>
                    <a:p>
                      <a:pPr algn="ctr"/>
                      <a:r>
                        <a:rPr lang="ru-RU" sz="2400" dirty="0" smtClean="0"/>
                        <a:t>Проложено пути (км.)</a:t>
                      </a:r>
                      <a:endParaRPr lang="ru-RU" sz="2400" dirty="0"/>
                    </a:p>
                  </a:txBody>
                  <a:tcPr/>
                </a:tc>
              </a:tr>
              <a:tr h="510377">
                <a:tc>
                  <a:txBody>
                    <a:bodyPr/>
                    <a:lstStyle/>
                    <a:p>
                      <a:pPr algn="ctr"/>
                      <a:r>
                        <a:rPr lang="ru-RU" sz="2400" dirty="0" smtClean="0"/>
                        <a:t>1</a:t>
                      </a:r>
                      <a:endParaRPr lang="ru-RU" sz="2400" dirty="0"/>
                    </a:p>
                  </a:txBody>
                  <a:tcPr/>
                </a:tc>
                <a:tc>
                  <a:txBody>
                    <a:bodyPr/>
                    <a:lstStyle/>
                    <a:p>
                      <a:pPr algn="ctr"/>
                      <a:r>
                        <a:rPr lang="ru-RU" sz="2400" dirty="0" smtClean="0"/>
                        <a:t>1919</a:t>
                      </a:r>
                      <a:endParaRPr lang="ru-RU" sz="2400" dirty="0"/>
                    </a:p>
                  </a:txBody>
                  <a:tcPr/>
                </a:tc>
                <a:tc>
                  <a:txBody>
                    <a:bodyPr/>
                    <a:lstStyle/>
                    <a:p>
                      <a:pPr algn="ctr"/>
                      <a:r>
                        <a:rPr lang="ru-RU" sz="2400" dirty="0" smtClean="0"/>
                        <a:t>2</a:t>
                      </a:r>
                      <a:endParaRPr lang="ru-RU" sz="2400" dirty="0"/>
                    </a:p>
                  </a:txBody>
                  <a:tcPr/>
                </a:tc>
                <a:tc>
                  <a:txBody>
                    <a:bodyPr/>
                    <a:lstStyle/>
                    <a:p>
                      <a:pPr algn="ctr"/>
                      <a:r>
                        <a:rPr lang="ru-RU" sz="2400" dirty="0" smtClean="0"/>
                        <a:t>10</a:t>
                      </a:r>
                      <a:endParaRPr lang="ru-RU" sz="2400" dirty="0"/>
                    </a:p>
                  </a:txBody>
                  <a:tcPr/>
                </a:tc>
              </a:tr>
              <a:tr h="510377">
                <a:tc>
                  <a:txBody>
                    <a:bodyPr/>
                    <a:lstStyle/>
                    <a:p>
                      <a:pPr algn="ctr"/>
                      <a:r>
                        <a:rPr lang="ru-RU" sz="2400" dirty="0" smtClean="0"/>
                        <a:t>2</a:t>
                      </a:r>
                      <a:endParaRPr lang="ru-RU" sz="2400" dirty="0"/>
                    </a:p>
                  </a:txBody>
                  <a:tcPr/>
                </a:tc>
                <a:tc>
                  <a:txBody>
                    <a:bodyPr/>
                    <a:lstStyle/>
                    <a:p>
                      <a:pPr algn="ctr"/>
                      <a:r>
                        <a:rPr lang="ru-RU" sz="2400" dirty="0" smtClean="0"/>
                        <a:t>1920</a:t>
                      </a:r>
                      <a:endParaRPr lang="ru-RU" sz="2400" dirty="0"/>
                    </a:p>
                  </a:txBody>
                  <a:tcPr/>
                </a:tc>
                <a:tc>
                  <a:txBody>
                    <a:bodyPr/>
                    <a:lstStyle/>
                    <a:p>
                      <a:pPr algn="ctr"/>
                      <a:r>
                        <a:rPr lang="ru-RU" sz="2400" dirty="0" smtClean="0"/>
                        <a:t>1</a:t>
                      </a:r>
                      <a:endParaRPr lang="ru-RU" sz="2400" dirty="0"/>
                    </a:p>
                  </a:txBody>
                  <a:tcPr/>
                </a:tc>
                <a:tc>
                  <a:txBody>
                    <a:bodyPr/>
                    <a:lstStyle/>
                    <a:p>
                      <a:pPr algn="ctr"/>
                      <a:r>
                        <a:rPr lang="ru-RU" sz="2400" dirty="0" smtClean="0"/>
                        <a:t>10</a:t>
                      </a:r>
                      <a:endParaRPr lang="ru-RU" sz="2400" dirty="0"/>
                    </a:p>
                  </a:txBody>
                  <a:tcPr/>
                </a:tc>
              </a:tr>
              <a:tr h="510377">
                <a:tc>
                  <a:txBody>
                    <a:bodyPr/>
                    <a:lstStyle/>
                    <a:p>
                      <a:pPr algn="ctr"/>
                      <a:r>
                        <a:rPr lang="ru-RU" sz="2400" dirty="0" smtClean="0"/>
                        <a:t>3</a:t>
                      </a:r>
                      <a:endParaRPr lang="ru-RU" sz="2400" dirty="0"/>
                    </a:p>
                  </a:txBody>
                  <a:tcPr/>
                </a:tc>
                <a:tc>
                  <a:txBody>
                    <a:bodyPr/>
                    <a:lstStyle/>
                    <a:p>
                      <a:pPr algn="ctr"/>
                      <a:r>
                        <a:rPr lang="ru-RU" sz="2400" dirty="0" smtClean="0"/>
                        <a:t>1921</a:t>
                      </a:r>
                      <a:endParaRPr lang="ru-RU" sz="2400" dirty="0"/>
                    </a:p>
                  </a:txBody>
                  <a:tcPr/>
                </a:tc>
                <a:tc>
                  <a:txBody>
                    <a:bodyPr/>
                    <a:lstStyle/>
                    <a:p>
                      <a:pPr algn="ctr"/>
                      <a:r>
                        <a:rPr lang="ru-RU" sz="2400" dirty="0" smtClean="0"/>
                        <a:t>2</a:t>
                      </a:r>
                      <a:endParaRPr lang="ru-RU" sz="2400" dirty="0"/>
                    </a:p>
                  </a:txBody>
                  <a:tcPr/>
                </a:tc>
                <a:tc>
                  <a:txBody>
                    <a:bodyPr/>
                    <a:lstStyle/>
                    <a:p>
                      <a:pPr algn="ctr"/>
                      <a:r>
                        <a:rPr lang="ru-RU" sz="2400" dirty="0" smtClean="0"/>
                        <a:t>20</a:t>
                      </a:r>
                      <a:endParaRPr lang="ru-RU" sz="2400" dirty="0"/>
                    </a:p>
                  </a:txBody>
                  <a:tcPr/>
                </a:tc>
              </a:tr>
              <a:tr h="880924">
                <a:tc>
                  <a:txBody>
                    <a:bodyPr/>
                    <a:lstStyle/>
                    <a:p>
                      <a:pPr algn="ctr"/>
                      <a:r>
                        <a:rPr lang="ru-RU" sz="2400" dirty="0" smtClean="0"/>
                        <a:t>4</a:t>
                      </a:r>
                      <a:endParaRPr lang="ru-RU" sz="2400" dirty="0"/>
                    </a:p>
                  </a:txBody>
                  <a:tcPr/>
                </a:tc>
                <a:tc>
                  <a:txBody>
                    <a:bodyPr/>
                    <a:lstStyle/>
                    <a:p>
                      <a:pPr algn="ctr"/>
                      <a:r>
                        <a:rPr lang="ru-RU" sz="2400" dirty="0" smtClean="0"/>
                        <a:t>1930</a:t>
                      </a:r>
                      <a:endParaRPr lang="ru-RU" sz="2400" dirty="0"/>
                    </a:p>
                  </a:txBody>
                  <a:tcPr/>
                </a:tc>
                <a:tc>
                  <a:txBody>
                    <a:bodyPr/>
                    <a:lstStyle/>
                    <a:p>
                      <a:pPr algn="ctr"/>
                      <a:r>
                        <a:rPr lang="ru-RU" sz="2400" dirty="0" smtClean="0"/>
                        <a:t>Построено паровозное депо </a:t>
                      </a:r>
                      <a:endParaRPr lang="ru-RU" sz="2400" dirty="0"/>
                    </a:p>
                  </a:txBody>
                  <a:tcPr/>
                </a:tc>
                <a:tc>
                  <a:txBody>
                    <a:bodyPr/>
                    <a:lstStyle/>
                    <a:p>
                      <a:pPr algn="ctr"/>
                      <a:endParaRPr lang="ru-RU" sz="2400" dirty="0"/>
                    </a:p>
                  </a:txBody>
                  <a:tcPr/>
                </a:tc>
              </a:tr>
              <a:tr h="510377">
                <a:tc>
                  <a:txBody>
                    <a:bodyPr/>
                    <a:lstStyle/>
                    <a:p>
                      <a:pPr algn="ctr"/>
                      <a:r>
                        <a:rPr lang="ru-RU" sz="2400" dirty="0" smtClean="0"/>
                        <a:t>5</a:t>
                      </a:r>
                      <a:endParaRPr lang="ru-RU" sz="2400" dirty="0"/>
                    </a:p>
                  </a:txBody>
                  <a:tcPr/>
                </a:tc>
                <a:tc>
                  <a:txBody>
                    <a:bodyPr/>
                    <a:lstStyle/>
                    <a:p>
                      <a:pPr algn="ctr"/>
                      <a:r>
                        <a:rPr lang="ru-RU" sz="2400" dirty="0" smtClean="0"/>
                        <a:t>1937</a:t>
                      </a:r>
                      <a:endParaRPr lang="ru-RU" sz="2400" dirty="0"/>
                    </a:p>
                  </a:txBody>
                  <a:tcPr/>
                </a:tc>
                <a:tc>
                  <a:txBody>
                    <a:bodyPr/>
                    <a:lstStyle/>
                    <a:p>
                      <a:pPr algn="ctr"/>
                      <a:r>
                        <a:rPr lang="ru-RU" sz="2400" dirty="0" smtClean="0"/>
                        <a:t>35</a:t>
                      </a:r>
                      <a:endParaRPr lang="ru-RU" sz="2400" dirty="0"/>
                    </a:p>
                  </a:txBody>
                  <a:tcPr/>
                </a:tc>
                <a:tc>
                  <a:txBody>
                    <a:bodyPr/>
                    <a:lstStyle/>
                    <a:p>
                      <a:pPr algn="ctr"/>
                      <a:r>
                        <a:rPr lang="ru-RU" sz="2400" dirty="0" smtClean="0"/>
                        <a:t>310</a:t>
                      </a:r>
                      <a:endParaRPr lang="ru-RU" sz="2400" dirty="0"/>
                    </a:p>
                  </a:txBody>
                  <a:tcPr/>
                </a:tc>
              </a:tr>
            </a:tbl>
          </a:graphicData>
        </a:graphic>
      </p:graphicFrame>
      <p:graphicFrame>
        <p:nvGraphicFramePr>
          <p:cNvPr id="3" name="Таблица 2"/>
          <p:cNvGraphicFramePr>
            <a:graphicFrameLocks noGrp="1"/>
          </p:cNvGraphicFramePr>
          <p:nvPr/>
        </p:nvGraphicFramePr>
        <p:xfrm>
          <a:off x="1142976" y="4714884"/>
          <a:ext cx="6000792" cy="1928826"/>
        </p:xfrm>
        <a:graphic>
          <a:graphicData uri="http://schemas.openxmlformats.org/drawingml/2006/table">
            <a:tbl>
              <a:tblPr firstRow="1" bandRow="1">
                <a:tableStyleId>{5C22544A-7EE6-4342-B048-85BDC9FD1C3A}</a:tableStyleId>
              </a:tblPr>
              <a:tblGrid>
                <a:gridCol w="6000792"/>
              </a:tblGrid>
              <a:tr h="1928826">
                <a:tc>
                  <a:txBody>
                    <a:bodyPr/>
                    <a:lstStyle/>
                    <a:p>
                      <a:r>
                        <a:rPr lang="ru-RU" sz="2400" dirty="0" smtClean="0"/>
                        <a:t>По данным таблицы составьте задачу,</a:t>
                      </a:r>
                      <a:r>
                        <a:rPr lang="ru-RU" sz="2400" baseline="0" dirty="0" smtClean="0"/>
                        <a:t> на нахождение среднего арифметического, размаха и моды. Запишите  решение.  Каков смысл каждого из этих показателей?</a:t>
                      </a:r>
                      <a:endParaRPr lang="ru-RU" sz="2400" dirty="0"/>
                    </a:p>
                  </a:txBody>
                  <a:tcPr>
                    <a:solidFill>
                      <a:schemeClr val="accent1">
                        <a:lumMod val="50000"/>
                      </a:schemeClr>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hatura2009_06.jpg"/>
          <p:cNvPicPr>
            <a:picLocks noChangeAspect="1"/>
          </p:cNvPicPr>
          <p:nvPr/>
        </p:nvPicPr>
        <p:blipFill>
          <a:blip r:embed="rId3"/>
          <a:stretch>
            <a:fillRect/>
          </a:stretch>
        </p:blipFill>
        <p:spPr>
          <a:xfrm>
            <a:off x="428596" y="285728"/>
            <a:ext cx="8215371" cy="6160155"/>
          </a:xfrm>
          <a:prstGeom prst="rect">
            <a:avLst/>
          </a:prstGeom>
        </p:spPr>
      </p:pic>
      <p:graphicFrame>
        <p:nvGraphicFramePr>
          <p:cNvPr id="3" name="Таблица 2"/>
          <p:cNvGraphicFramePr>
            <a:graphicFrameLocks noGrp="1"/>
          </p:cNvGraphicFramePr>
          <p:nvPr/>
        </p:nvGraphicFramePr>
        <p:xfrm>
          <a:off x="1285852" y="0"/>
          <a:ext cx="6567055" cy="701040"/>
        </p:xfrm>
        <a:graphic>
          <a:graphicData uri="http://schemas.openxmlformats.org/drawingml/2006/table">
            <a:tbl>
              <a:tblPr/>
              <a:tblGrid>
                <a:gridCol w="6567055"/>
              </a:tblGrid>
              <a:tr h="568036">
                <a:tc>
                  <a:txBody>
                    <a:bodyPr/>
                    <a:lstStyle/>
                    <a:p>
                      <a:pPr algn="ctr"/>
                      <a:r>
                        <a:rPr lang="ru-RU" sz="4000" dirty="0" smtClean="0"/>
                        <a:t>в  городском парке</a:t>
                      </a:r>
                      <a:endParaRPr lang="ru-RU" sz="4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hatura2009_01.jpg"/>
          <p:cNvPicPr>
            <a:picLocks noChangeAspect="1"/>
          </p:cNvPicPr>
          <p:nvPr/>
        </p:nvPicPr>
        <p:blipFill>
          <a:blip r:embed="rId3"/>
          <a:stretch>
            <a:fillRect/>
          </a:stretch>
        </p:blipFill>
        <p:spPr>
          <a:xfrm>
            <a:off x="428596" y="357166"/>
            <a:ext cx="8286776" cy="621369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Ботино. Коллективизация сельского хозяйства.</a:t>
            </a:r>
            <a:endParaRPr lang="ru-RU" dirty="0"/>
          </a:p>
        </p:txBody>
      </p:sp>
      <p:sp>
        <p:nvSpPr>
          <p:cNvPr id="3" name="Содержимое 2"/>
          <p:cNvSpPr>
            <a:spLocks noGrp="1"/>
          </p:cNvSpPr>
          <p:nvPr>
            <p:ph idx="1"/>
          </p:nvPr>
        </p:nvSpPr>
        <p:spPr/>
        <p:txBody>
          <a:bodyPr>
            <a:normAutofit fontScale="77500" lnSpcReduction="20000"/>
          </a:bodyPr>
          <a:lstStyle/>
          <a:p>
            <a:pPr algn="just"/>
            <a:r>
              <a:rPr lang="ru-RU" dirty="0" smtClean="0"/>
              <a:t>В 1930 году в стране началась коллективизация сельского хозяйства. Тимофей Петрович Куликов первый предложил организовать в Ботине колхоз, в него вступило 7 бедняцких хозяйств, а Куликова выбрали председателем. Судя по газетным публикациям, дела там  поначалу не очень ладились: «В Ботинском колхозе было искривление линии партии. Допущена уравниловка, при отчислении от обобществлённого имущества в паевой и неделимые капиталы.  Был самовольный убой скота, преступное разбазаривание средств. Так, например, правлением колхоза было отпущено 48рубл. из  кассы колхоза на пьянку. Были злоупотребления со стороны члена колхоза Куликова, он присвоил 34руб. 12 коп., а затем пропил. Выявлено хищение растительного масла и мяса на 401руб. 84коп. В колхозе имеются коммунисты. Спрашивается почему они допустили такое безобразие…» («Ленинская Шатура» от 20 апреля 1932 г.) .                                                         Найдите  ежемесячные убытки колхоза с начала 1932 г.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Содержимое 2"/>
          <p:cNvSpPr>
            <a:spLocks noGrp="1"/>
          </p:cNvSpPr>
          <p:nvPr>
            <p:ph idx="1"/>
          </p:nvPr>
        </p:nvSpPr>
        <p:spPr/>
        <p:txBody>
          <a:bodyPr>
            <a:normAutofit/>
          </a:bodyPr>
          <a:lstStyle/>
          <a:p>
            <a:r>
              <a:rPr lang="ru-RU" sz="3200" dirty="0" smtClean="0"/>
              <a:t>С 1января по 20 апреля колхоз ежемесячно нёс убытки в размере 120 рублей 99 коп.</a:t>
            </a:r>
            <a:endParaRPr lang="ru-RU"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Презентация подготовлена</a:t>
            </a:r>
            <a:endParaRPr lang="ru-RU" dirty="0"/>
          </a:p>
        </p:txBody>
      </p:sp>
      <p:sp>
        <p:nvSpPr>
          <p:cNvPr id="3" name="Содержимое 2"/>
          <p:cNvSpPr>
            <a:spLocks noGrp="1"/>
          </p:cNvSpPr>
          <p:nvPr>
            <p:ph sz="half" idx="1"/>
          </p:nvPr>
        </p:nvSpPr>
        <p:spPr>
          <a:xfrm>
            <a:off x="457200" y="1600201"/>
            <a:ext cx="3186106" cy="4472006"/>
          </a:xfrm>
        </p:spPr>
        <p:txBody>
          <a:bodyPr/>
          <a:lstStyle/>
          <a:p>
            <a:pPr>
              <a:buNone/>
            </a:pPr>
            <a:r>
              <a:rPr lang="ru-RU" dirty="0" smtClean="0"/>
              <a:t>                          </a:t>
            </a:r>
          </a:p>
          <a:p>
            <a:pPr>
              <a:buNone/>
            </a:pPr>
            <a:r>
              <a:rPr lang="ru-RU" dirty="0" smtClean="0"/>
              <a:t>Учителем</a:t>
            </a:r>
          </a:p>
          <a:p>
            <a:pPr>
              <a:buNone/>
            </a:pPr>
            <a:r>
              <a:rPr lang="ru-RU" dirty="0" smtClean="0"/>
              <a:t>Математики </a:t>
            </a:r>
          </a:p>
          <a:p>
            <a:pPr>
              <a:buNone/>
            </a:pPr>
            <a:r>
              <a:rPr lang="ru-RU" dirty="0" smtClean="0"/>
              <a:t>МОУ СОШ №4</a:t>
            </a:r>
          </a:p>
          <a:p>
            <a:pPr>
              <a:buNone/>
            </a:pPr>
            <a:r>
              <a:rPr lang="ru-RU" dirty="0" smtClean="0"/>
              <a:t>Куликовой О. А.  </a:t>
            </a:r>
          </a:p>
          <a:p>
            <a:pPr>
              <a:buNone/>
            </a:pPr>
            <a:r>
              <a:rPr lang="ru-RU" dirty="0" smtClean="0"/>
              <a:t>Г. Шатура.     </a:t>
            </a:r>
            <a:endParaRPr lang="ru-RU" dirty="0"/>
          </a:p>
        </p:txBody>
      </p:sp>
      <p:pic>
        <p:nvPicPr>
          <p:cNvPr id="5" name="Содержимое 4" descr="s3013684.jpg"/>
          <p:cNvPicPr>
            <a:picLocks noGrp="1" noChangeAspect="1"/>
          </p:cNvPicPr>
          <p:nvPr>
            <p:ph sz="half" idx="2"/>
          </p:nvPr>
        </p:nvPicPr>
        <p:blipFill>
          <a:blip r:embed="rId3" cstate="print"/>
          <a:stretch>
            <a:fillRect/>
          </a:stretch>
        </p:blipFill>
        <p:spPr>
          <a:xfrm>
            <a:off x="3643306" y="1857364"/>
            <a:ext cx="5238787" cy="392909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1__3__dscn1369.jpg"/>
          <p:cNvPicPr>
            <a:picLocks noChangeAspect="1"/>
          </p:cNvPicPr>
          <p:nvPr/>
        </p:nvPicPr>
        <p:blipFill>
          <a:blip r:embed="rId3"/>
          <a:stretch>
            <a:fillRect/>
          </a:stretch>
        </p:blipFill>
        <p:spPr>
          <a:xfrm>
            <a:off x="428596" y="959706"/>
            <a:ext cx="8139646" cy="5898294"/>
          </a:xfrm>
          <a:prstGeom prst="rect">
            <a:avLst/>
          </a:prstGeom>
        </p:spPr>
      </p:pic>
      <p:graphicFrame>
        <p:nvGraphicFramePr>
          <p:cNvPr id="3" name="Таблица 2"/>
          <p:cNvGraphicFramePr>
            <a:graphicFrameLocks noGrp="1"/>
          </p:cNvGraphicFramePr>
          <p:nvPr/>
        </p:nvGraphicFramePr>
        <p:xfrm>
          <a:off x="2214546" y="214290"/>
          <a:ext cx="4011762" cy="701040"/>
        </p:xfrm>
        <a:graphic>
          <a:graphicData uri="http://schemas.openxmlformats.org/drawingml/2006/table">
            <a:tbl>
              <a:tblPr/>
              <a:tblGrid>
                <a:gridCol w="4011762"/>
              </a:tblGrid>
              <a:tr h="685784">
                <a:tc>
                  <a:txBody>
                    <a:bodyPr/>
                    <a:lstStyle/>
                    <a:p>
                      <a:pPr algn="ctr"/>
                      <a:r>
                        <a:rPr lang="ru-RU" sz="4000" dirty="0" smtClean="0"/>
                        <a:t>Школа №1</a:t>
                      </a:r>
                      <a:endParaRPr lang="ru-RU" sz="4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Содержимое 2"/>
          <p:cNvSpPr>
            <a:spLocks noGrp="1"/>
          </p:cNvSpPr>
          <p:nvPr>
            <p:ph idx="1"/>
          </p:nvPr>
        </p:nvSpPr>
        <p:spPr/>
        <p:txBody>
          <a:bodyPr/>
          <a:lstStyle/>
          <a:p>
            <a:r>
              <a:rPr lang="ru-RU" dirty="0" smtClean="0"/>
              <a:t>«Шатура в именах и названиях.»                                 Очерки по истории и микротопонимике города.    Авторы: Галина Крамич, Анастасия Крамич,         г. Шатура, 2009 г.                                                        «История и тайны земли Шатурской».                    Автор: Галина Крамич, г. Шатура, 2007 г.</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hatura_001.jpg"/>
          <p:cNvPicPr>
            <a:picLocks noChangeAspect="1"/>
          </p:cNvPicPr>
          <p:nvPr/>
        </p:nvPicPr>
        <p:blipFill>
          <a:blip r:embed="rId3"/>
          <a:stretch>
            <a:fillRect/>
          </a:stretch>
        </p:blipFill>
        <p:spPr>
          <a:xfrm>
            <a:off x="785786" y="1571612"/>
            <a:ext cx="7620000" cy="5076825"/>
          </a:xfrm>
          <a:prstGeom prst="rect">
            <a:avLst/>
          </a:prstGeom>
        </p:spPr>
      </p:pic>
      <p:graphicFrame>
        <p:nvGraphicFramePr>
          <p:cNvPr id="3" name="Таблица 2"/>
          <p:cNvGraphicFramePr>
            <a:graphicFrameLocks noGrp="1"/>
          </p:cNvGraphicFramePr>
          <p:nvPr/>
        </p:nvGraphicFramePr>
        <p:xfrm>
          <a:off x="1643042" y="285728"/>
          <a:ext cx="5316694" cy="822960"/>
        </p:xfrm>
        <a:graphic>
          <a:graphicData uri="http://schemas.openxmlformats.org/drawingml/2006/table">
            <a:tbl>
              <a:tblPr/>
              <a:tblGrid>
                <a:gridCol w="5316694"/>
              </a:tblGrid>
              <a:tr h="798785">
                <a:tc>
                  <a:txBody>
                    <a:bodyPr/>
                    <a:lstStyle/>
                    <a:p>
                      <a:pPr algn="ctr"/>
                      <a:r>
                        <a:rPr lang="ru-RU" sz="4800" dirty="0" smtClean="0"/>
                        <a:t>Школа искусств</a:t>
                      </a:r>
                      <a:endParaRPr lang="ru-RU" sz="4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1</a:t>
            </a:r>
            <a:endParaRPr lang="ru-RU" dirty="0"/>
          </a:p>
        </p:txBody>
      </p:sp>
      <p:sp>
        <p:nvSpPr>
          <p:cNvPr id="3" name="Содержимое 2"/>
          <p:cNvSpPr>
            <a:spLocks noGrp="1"/>
          </p:cNvSpPr>
          <p:nvPr>
            <p:ph idx="1"/>
          </p:nvPr>
        </p:nvSpPr>
        <p:spPr/>
        <p:txBody>
          <a:bodyPr>
            <a:normAutofit fontScale="92500" lnSpcReduction="10000"/>
          </a:bodyPr>
          <a:lstStyle/>
          <a:p>
            <a:pPr algn="just"/>
            <a:r>
              <a:rPr lang="ru-RU" dirty="0" smtClean="0"/>
              <a:t>По ревизской сказке (так назывались тогда списки  населения, составленные с чьих-то слов, «сказанные</a:t>
            </a:r>
            <a:r>
              <a:rPr lang="ru-RU" dirty="0" smtClean="0"/>
              <a:t>») </a:t>
            </a:r>
            <a:r>
              <a:rPr lang="ru-RU" dirty="0" smtClean="0"/>
              <a:t>5-й ревизии  (переписи) 1795 года в деревне Тарбеиха 8 душ крепостных крестьян принадлежало полковнику Осипу  Александровичу Позднееву и жене его Катерине Михайловне, а 9 душ – подпоручику Николаю Михайловичу Пчелкину и его жене Александре Семеновне. Старостой деревни был Иван Ильин. Была у него небольшая усадьба, так как значились дворовые люди: Иван Кондратьев 57 лет, его жена Авдотья Васильевна 40 лет и их дети: Николай 10 лет и Ольга 11 лет.</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№1</a:t>
            </a:r>
            <a:endParaRPr lang="ru-RU" dirty="0"/>
          </a:p>
        </p:txBody>
      </p:sp>
      <p:graphicFrame>
        <p:nvGraphicFramePr>
          <p:cNvPr id="4" name="Содержимое 3"/>
          <p:cNvGraphicFramePr>
            <a:graphicFrameLocks noGrp="1"/>
          </p:cNvGraphicFramePr>
          <p:nvPr>
            <p:ph idx="1"/>
          </p:nvPr>
        </p:nvGraphicFramePr>
        <p:xfrm>
          <a:off x="357158" y="1428736"/>
          <a:ext cx="8115328" cy="2532074"/>
        </p:xfrm>
        <a:graphic>
          <a:graphicData uri="http://schemas.openxmlformats.org/drawingml/2006/table">
            <a:tbl>
              <a:tblPr firstRow="1" bandRow="1">
                <a:tableStyleId>{5C22544A-7EE6-4342-B048-85BDC9FD1C3A}</a:tableStyleId>
              </a:tblPr>
              <a:tblGrid>
                <a:gridCol w="571504"/>
                <a:gridCol w="4800624"/>
                <a:gridCol w="2743200"/>
              </a:tblGrid>
              <a:tr h="370840">
                <a:tc>
                  <a:txBody>
                    <a:bodyPr/>
                    <a:lstStyle/>
                    <a:p>
                      <a:pPr algn="ctr"/>
                      <a:r>
                        <a:rPr lang="ru-RU" sz="2800" baseline="0" dirty="0" smtClean="0"/>
                        <a:t>№</a:t>
                      </a:r>
                      <a:endParaRPr lang="ru-RU" sz="2800" dirty="0" smtClean="0"/>
                    </a:p>
                  </a:txBody>
                  <a:tcPr/>
                </a:tc>
                <a:tc>
                  <a:txBody>
                    <a:bodyPr/>
                    <a:lstStyle/>
                    <a:p>
                      <a:pPr algn="ctr"/>
                      <a:r>
                        <a:rPr lang="ru-RU" sz="2800" dirty="0" smtClean="0"/>
                        <a:t>фамилия</a:t>
                      </a:r>
                      <a:endParaRPr lang="ru-RU" sz="2800" dirty="0"/>
                    </a:p>
                  </a:txBody>
                  <a:tcPr/>
                </a:tc>
                <a:tc>
                  <a:txBody>
                    <a:bodyPr/>
                    <a:lstStyle/>
                    <a:p>
                      <a:pPr algn="ctr"/>
                      <a:r>
                        <a:rPr lang="ru-RU" sz="2800" dirty="0" smtClean="0"/>
                        <a:t>Кол-во душ</a:t>
                      </a:r>
                      <a:endParaRPr lang="ru-RU" sz="2800" dirty="0"/>
                    </a:p>
                  </a:txBody>
                  <a:tcPr/>
                </a:tc>
              </a:tr>
              <a:tr h="700730">
                <a:tc>
                  <a:txBody>
                    <a:bodyPr/>
                    <a:lstStyle/>
                    <a:p>
                      <a:pPr algn="ctr"/>
                      <a:r>
                        <a:rPr lang="ru-RU" sz="2800" dirty="0" smtClean="0"/>
                        <a:t>1</a:t>
                      </a:r>
                      <a:endParaRPr lang="ru-RU" sz="2800" dirty="0"/>
                    </a:p>
                  </a:txBody>
                  <a:tcPr/>
                </a:tc>
                <a:tc>
                  <a:txBody>
                    <a:bodyPr/>
                    <a:lstStyle/>
                    <a:p>
                      <a:pPr algn="ctr"/>
                      <a:r>
                        <a:rPr lang="ru-RU" sz="2800" dirty="0" smtClean="0"/>
                        <a:t>Позднеев О. А.</a:t>
                      </a:r>
                      <a:endParaRPr lang="ru-RU" sz="2800" dirty="0"/>
                    </a:p>
                  </a:txBody>
                  <a:tcPr/>
                </a:tc>
                <a:tc>
                  <a:txBody>
                    <a:bodyPr/>
                    <a:lstStyle/>
                    <a:p>
                      <a:pPr algn="ctr"/>
                      <a:r>
                        <a:rPr lang="ru-RU" sz="2800" dirty="0" smtClean="0"/>
                        <a:t>8</a:t>
                      </a:r>
                      <a:endParaRPr lang="ru-RU" sz="2800" dirty="0"/>
                    </a:p>
                  </a:txBody>
                  <a:tcPr/>
                </a:tc>
              </a:tr>
              <a:tr h="642942">
                <a:tc>
                  <a:txBody>
                    <a:bodyPr/>
                    <a:lstStyle/>
                    <a:p>
                      <a:pPr algn="ctr"/>
                      <a:r>
                        <a:rPr lang="ru-RU" sz="2800" dirty="0" smtClean="0"/>
                        <a:t>2</a:t>
                      </a:r>
                      <a:endParaRPr lang="ru-RU" sz="2800" dirty="0"/>
                    </a:p>
                  </a:txBody>
                  <a:tcPr/>
                </a:tc>
                <a:tc>
                  <a:txBody>
                    <a:bodyPr/>
                    <a:lstStyle/>
                    <a:p>
                      <a:pPr algn="ctr"/>
                      <a:r>
                        <a:rPr lang="ru-RU" sz="2800" dirty="0" smtClean="0"/>
                        <a:t>Пчелкин Н М</a:t>
                      </a:r>
                      <a:endParaRPr lang="ru-RU" sz="2800" dirty="0"/>
                    </a:p>
                  </a:txBody>
                  <a:tcPr/>
                </a:tc>
                <a:tc>
                  <a:txBody>
                    <a:bodyPr/>
                    <a:lstStyle/>
                    <a:p>
                      <a:pPr algn="ctr"/>
                      <a:r>
                        <a:rPr lang="ru-RU" sz="2800" dirty="0" smtClean="0"/>
                        <a:t>9</a:t>
                      </a:r>
                      <a:endParaRPr lang="ru-RU" sz="2800" dirty="0"/>
                    </a:p>
                  </a:txBody>
                  <a:tcPr/>
                </a:tc>
              </a:tr>
              <a:tr h="670242">
                <a:tc>
                  <a:txBody>
                    <a:bodyPr/>
                    <a:lstStyle/>
                    <a:p>
                      <a:pPr algn="ctr"/>
                      <a:r>
                        <a:rPr lang="ru-RU" sz="2800" dirty="0" smtClean="0"/>
                        <a:t>3</a:t>
                      </a:r>
                      <a:endParaRPr lang="ru-RU" sz="2800" dirty="0"/>
                    </a:p>
                  </a:txBody>
                  <a:tcPr/>
                </a:tc>
                <a:tc>
                  <a:txBody>
                    <a:bodyPr/>
                    <a:lstStyle/>
                    <a:p>
                      <a:pPr algn="ctr"/>
                      <a:r>
                        <a:rPr lang="ru-RU" sz="2800" dirty="0" smtClean="0"/>
                        <a:t>Ильин Иван</a:t>
                      </a:r>
                      <a:endParaRPr lang="ru-RU" sz="2800" dirty="0"/>
                    </a:p>
                  </a:txBody>
                  <a:tcPr/>
                </a:tc>
                <a:tc>
                  <a:txBody>
                    <a:bodyPr/>
                    <a:lstStyle/>
                    <a:p>
                      <a:pPr algn="ctr"/>
                      <a:r>
                        <a:rPr lang="ru-RU" sz="2800" dirty="0" smtClean="0"/>
                        <a:t>4</a:t>
                      </a:r>
                      <a:endParaRPr lang="ru-RU" sz="2800" dirty="0"/>
                    </a:p>
                  </a:txBody>
                  <a:tcPr/>
                </a:tc>
              </a:tr>
            </a:tbl>
          </a:graphicData>
        </a:graphic>
      </p:graphicFrame>
      <p:sp>
        <p:nvSpPr>
          <p:cNvPr id="6" name="TextBox 5"/>
          <p:cNvSpPr txBox="1"/>
          <p:nvPr/>
        </p:nvSpPr>
        <p:spPr>
          <a:xfrm flipH="1">
            <a:off x="785786" y="4286256"/>
            <a:ext cx="7316259" cy="1569660"/>
          </a:xfrm>
          <a:prstGeom prst="rect">
            <a:avLst/>
          </a:prstGeom>
          <a:noFill/>
        </p:spPr>
        <p:txBody>
          <a:bodyPr wrap="square" rtlCol="0">
            <a:spAutoFit/>
          </a:bodyPr>
          <a:lstStyle/>
          <a:p>
            <a:r>
              <a:rPr lang="ru-RU" sz="3200" dirty="0" smtClean="0"/>
              <a:t>Найдите среднее арифметическое, размах. Каков смысл каждого из этих показателей?</a:t>
            </a:r>
            <a:endParaRPr lang="ru-RU"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a:t>
            </a:r>
            <a:endParaRPr lang="ru-RU" dirty="0"/>
          </a:p>
        </p:txBody>
      </p:sp>
      <p:sp>
        <p:nvSpPr>
          <p:cNvPr id="3" name="Содержимое 2"/>
          <p:cNvSpPr>
            <a:spLocks noGrp="1"/>
          </p:cNvSpPr>
          <p:nvPr>
            <p:ph idx="1"/>
          </p:nvPr>
        </p:nvSpPr>
        <p:spPr/>
        <p:txBody>
          <a:bodyPr>
            <a:normAutofit/>
          </a:bodyPr>
          <a:lstStyle/>
          <a:p>
            <a:r>
              <a:rPr lang="ru-RU" sz="3600" dirty="0" smtClean="0"/>
              <a:t>(8+9+4) : 3 = 7 – среднее  арифметическое</a:t>
            </a:r>
          </a:p>
          <a:p>
            <a:r>
              <a:rPr lang="ru-RU" sz="3600" dirty="0" smtClean="0"/>
              <a:t>9 – 4 = 5 - размах</a:t>
            </a:r>
            <a:endParaRPr lang="ru-RU"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Страница из « Списков населенных мест Рязанской губернии» за 1862 г.</a:t>
            </a:r>
            <a:endParaRPr lang="ru-RU" dirty="0"/>
          </a:p>
        </p:txBody>
      </p:sp>
      <p:graphicFrame>
        <p:nvGraphicFramePr>
          <p:cNvPr id="4" name="Содержимое 3"/>
          <p:cNvGraphicFramePr>
            <a:graphicFrameLocks noGrp="1"/>
          </p:cNvGraphicFramePr>
          <p:nvPr>
            <p:ph idx="1"/>
          </p:nvPr>
        </p:nvGraphicFramePr>
        <p:xfrm>
          <a:off x="500034" y="1571612"/>
          <a:ext cx="8358245" cy="6015062"/>
        </p:xfrm>
        <a:graphic>
          <a:graphicData uri="http://schemas.openxmlformats.org/drawingml/2006/table">
            <a:tbl>
              <a:tblPr firstRow="1" bandRow="1">
                <a:tableStyleId>{5C22544A-7EE6-4342-B048-85BDC9FD1C3A}</a:tableStyleId>
              </a:tblPr>
              <a:tblGrid>
                <a:gridCol w="788517"/>
                <a:gridCol w="1671258"/>
                <a:gridCol w="1179694"/>
                <a:gridCol w="1179694"/>
                <a:gridCol w="1179694"/>
                <a:gridCol w="1179694"/>
                <a:gridCol w="1179694"/>
              </a:tblGrid>
              <a:tr h="1681037">
                <a:tc>
                  <a:txBody>
                    <a:bodyPr/>
                    <a:lstStyle/>
                    <a:p>
                      <a:r>
                        <a:rPr lang="ru-RU" dirty="0" smtClean="0"/>
                        <a:t>№</a:t>
                      </a:r>
                      <a:endParaRPr lang="ru-RU" dirty="0"/>
                    </a:p>
                  </a:txBody>
                  <a:tcPr/>
                </a:tc>
                <a:tc>
                  <a:txBody>
                    <a:bodyPr/>
                    <a:lstStyle/>
                    <a:p>
                      <a:r>
                        <a:rPr lang="ru-RU" dirty="0" smtClean="0"/>
                        <a:t>Название населенных  </a:t>
                      </a:r>
                    </a:p>
                    <a:p>
                      <a:r>
                        <a:rPr lang="ru-RU" dirty="0" smtClean="0"/>
                        <a:t>мест . </a:t>
                      </a:r>
                    </a:p>
                    <a:p>
                      <a:endParaRPr lang="ru-RU" dirty="0" smtClean="0"/>
                    </a:p>
                    <a:p>
                      <a:r>
                        <a:rPr lang="ru-RU" dirty="0" smtClean="0"/>
                        <a:t>На Владимирск.</a:t>
                      </a:r>
                      <a:r>
                        <a:rPr lang="ru-RU" baseline="0" dirty="0" smtClean="0"/>
                        <a:t> тракте.</a:t>
                      </a:r>
                      <a:endParaRPr lang="ru-RU" dirty="0"/>
                    </a:p>
                  </a:txBody>
                  <a:tcPr/>
                </a:tc>
                <a:tc>
                  <a:txBody>
                    <a:bodyPr/>
                    <a:lstStyle/>
                    <a:p>
                      <a:r>
                        <a:rPr lang="ru-RU" dirty="0" smtClean="0"/>
                        <a:t>Расстояние в верстах от уездного города</a:t>
                      </a:r>
                      <a:endParaRPr lang="ru-RU" dirty="0"/>
                    </a:p>
                  </a:txBody>
                  <a:tcPr/>
                </a:tc>
                <a:tc>
                  <a:txBody>
                    <a:bodyPr/>
                    <a:lstStyle/>
                    <a:p>
                      <a:r>
                        <a:rPr lang="ru-RU" dirty="0" smtClean="0"/>
                        <a:t>Расст. от  станов. Кварт.       </a:t>
                      </a:r>
                      <a:endParaRPr lang="ru-RU" dirty="0"/>
                    </a:p>
                  </a:txBody>
                  <a:tcPr/>
                </a:tc>
                <a:tc>
                  <a:txBody>
                    <a:bodyPr/>
                    <a:lstStyle/>
                    <a:p>
                      <a:r>
                        <a:rPr lang="ru-RU" dirty="0" smtClean="0"/>
                        <a:t>Число дворов.</a:t>
                      </a:r>
                      <a:endParaRPr lang="ru-RU" dirty="0"/>
                    </a:p>
                  </a:txBody>
                  <a:tcPr/>
                </a:tc>
                <a:tc>
                  <a:txBody>
                    <a:bodyPr/>
                    <a:lstStyle/>
                    <a:p>
                      <a:r>
                        <a:rPr lang="ru-RU" dirty="0" smtClean="0"/>
                        <a:t>Число жителей</a:t>
                      </a:r>
                      <a:r>
                        <a:rPr lang="ru-RU" baseline="0" dirty="0" smtClean="0"/>
                        <a:t>м. п.</a:t>
                      </a:r>
                      <a:r>
                        <a:rPr lang="ru-RU" dirty="0" smtClean="0"/>
                        <a:t>                      </a:t>
                      </a:r>
                      <a:endParaRPr lang="ru-RU" dirty="0"/>
                    </a:p>
                  </a:txBody>
                  <a:tcPr/>
                </a:tc>
                <a:tc>
                  <a:txBody>
                    <a:bodyPr/>
                    <a:lstStyle/>
                    <a:p>
                      <a:r>
                        <a:rPr lang="ru-RU" dirty="0" smtClean="0"/>
                        <a:t>Число жителей ж.п.</a:t>
                      </a:r>
                      <a:endParaRPr lang="ru-RU" dirty="0"/>
                    </a:p>
                  </a:txBody>
                  <a:tcPr/>
                </a:tc>
              </a:tr>
              <a:tr h="309888">
                <a:tc>
                  <a:txBody>
                    <a:bodyPr/>
                    <a:lstStyle/>
                    <a:p>
                      <a:r>
                        <a:rPr lang="ru-RU" dirty="0" smtClean="0"/>
                        <a:t>634</a:t>
                      </a:r>
                      <a:endParaRPr lang="ru-RU" dirty="0"/>
                    </a:p>
                  </a:txBody>
                  <a:tcPr/>
                </a:tc>
                <a:tc>
                  <a:txBody>
                    <a:bodyPr/>
                    <a:lstStyle/>
                    <a:p>
                      <a:r>
                        <a:rPr lang="ru-RU" dirty="0" smtClean="0"/>
                        <a:t>Тарбеиха</a:t>
                      </a:r>
                      <a:endParaRPr lang="ru-RU" dirty="0"/>
                    </a:p>
                  </a:txBody>
                  <a:tcPr/>
                </a:tc>
                <a:tc>
                  <a:txBody>
                    <a:bodyPr/>
                    <a:lstStyle/>
                    <a:p>
                      <a:pPr algn="ctr"/>
                      <a:r>
                        <a:rPr lang="ru-RU" dirty="0" smtClean="0"/>
                        <a:t>50</a:t>
                      </a:r>
                      <a:endParaRPr lang="ru-RU" dirty="0"/>
                    </a:p>
                  </a:txBody>
                  <a:tcPr/>
                </a:tc>
                <a:tc>
                  <a:txBody>
                    <a:bodyPr/>
                    <a:lstStyle/>
                    <a:p>
                      <a:pPr algn="ctr"/>
                      <a:r>
                        <a:rPr lang="ru-RU" dirty="0" smtClean="0"/>
                        <a:t>33</a:t>
                      </a:r>
                      <a:endParaRPr lang="ru-RU" dirty="0"/>
                    </a:p>
                  </a:txBody>
                  <a:tcPr/>
                </a:tc>
                <a:tc>
                  <a:txBody>
                    <a:bodyPr/>
                    <a:lstStyle/>
                    <a:p>
                      <a:pPr algn="ctr"/>
                      <a:r>
                        <a:rPr lang="ru-RU" dirty="0" smtClean="0"/>
                        <a:t>6</a:t>
                      </a:r>
                      <a:endParaRPr lang="ru-RU" dirty="0"/>
                    </a:p>
                  </a:txBody>
                  <a:tcPr/>
                </a:tc>
                <a:tc>
                  <a:txBody>
                    <a:bodyPr/>
                    <a:lstStyle/>
                    <a:p>
                      <a:pPr algn="ctr"/>
                      <a:r>
                        <a:rPr lang="ru-RU" dirty="0" smtClean="0"/>
                        <a:t>26</a:t>
                      </a:r>
                      <a:endParaRPr lang="ru-RU" dirty="0"/>
                    </a:p>
                  </a:txBody>
                  <a:tcPr/>
                </a:tc>
                <a:tc>
                  <a:txBody>
                    <a:bodyPr/>
                    <a:lstStyle/>
                    <a:p>
                      <a:pPr algn="ctr"/>
                      <a:r>
                        <a:rPr lang="ru-RU" dirty="0" smtClean="0"/>
                        <a:t>29</a:t>
                      </a:r>
                      <a:endParaRPr lang="ru-RU" dirty="0"/>
                    </a:p>
                  </a:txBody>
                  <a:tcPr/>
                </a:tc>
              </a:tr>
              <a:tr h="534875">
                <a:tc>
                  <a:txBody>
                    <a:bodyPr/>
                    <a:lstStyle/>
                    <a:p>
                      <a:r>
                        <a:rPr lang="ru-RU" dirty="0" smtClean="0"/>
                        <a:t>635</a:t>
                      </a:r>
                      <a:endParaRPr lang="ru-RU" dirty="0"/>
                    </a:p>
                  </a:txBody>
                  <a:tcPr/>
                </a:tc>
                <a:tc>
                  <a:txBody>
                    <a:bodyPr/>
                    <a:lstStyle/>
                    <a:p>
                      <a:r>
                        <a:rPr lang="ru-RU" dirty="0" smtClean="0"/>
                        <a:t>Перинская (Ботино)</a:t>
                      </a:r>
                      <a:endParaRPr lang="ru-RU" dirty="0"/>
                    </a:p>
                  </a:txBody>
                  <a:tcPr/>
                </a:tc>
                <a:tc>
                  <a:txBody>
                    <a:bodyPr/>
                    <a:lstStyle/>
                    <a:p>
                      <a:pPr algn="ctr"/>
                      <a:r>
                        <a:rPr lang="ru-RU" dirty="0" smtClean="0"/>
                        <a:t>53</a:t>
                      </a:r>
                      <a:endParaRPr lang="ru-RU" dirty="0"/>
                    </a:p>
                  </a:txBody>
                  <a:tcPr/>
                </a:tc>
                <a:tc>
                  <a:txBody>
                    <a:bodyPr/>
                    <a:lstStyle/>
                    <a:p>
                      <a:pPr algn="ctr"/>
                      <a:r>
                        <a:rPr lang="ru-RU" dirty="0" smtClean="0"/>
                        <a:t>35</a:t>
                      </a:r>
                      <a:endParaRPr lang="ru-RU" dirty="0"/>
                    </a:p>
                  </a:txBody>
                  <a:tcPr/>
                </a:tc>
                <a:tc>
                  <a:txBody>
                    <a:bodyPr/>
                    <a:lstStyle/>
                    <a:p>
                      <a:pPr algn="ctr"/>
                      <a:r>
                        <a:rPr lang="ru-RU" dirty="0" smtClean="0"/>
                        <a:t>19</a:t>
                      </a:r>
                      <a:endParaRPr lang="ru-RU" dirty="0"/>
                    </a:p>
                  </a:txBody>
                  <a:tcPr/>
                </a:tc>
                <a:tc>
                  <a:txBody>
                    <a:bodyPr/>
                    <a:lstStyle/>
                    <a:p>
                      <a:pPr algn="ctr"/>
                      <a:r>
                        <a:rPr lang="ru-RU" dirty="0" smtClean="0"/>
                        <a:t>131</a:t>
                      </a:r>
                      <a:endParaRPr lang="ru-RU" dirty="0"/>
                    </a:p>
                  </a:txBody>
                  <a:tcPr/>
                </a:tc>
                <a:tc>
                  <a:txBody>
                    <a:bodyPr/>
                    <a:lstStyle/>
                    <a:p>
                      <a:pPr algn="ctr"/>
                      <a:r>
                        <a:rPr lang="ru-RU" dirty="0" smtClean="0"/>
                        <a:t>136</a:t>
                      </a:r>
                      <a:endParaRPr lang="ru-RU" dirty="0"/>
                    </a:p>
                  </a:txBody>
                  <a:tcPr/>
                </a:tc>
              </a:tr>
              <a:tr h="309888">
                <a:tc>
                  <a:txBody>
                    <a:bodyPr/>
                    <a:lstStyle/>
                    <a:p>
                      <a:r>
                        <a:rPr lang="ru-RU" dirty="0" smtClean="0"/>
                        <a:t>636</a:t>
                      </a:r>
                      <a:endParaRPr lang="ru-RU" dirty="0"/>
                    </a:p>
                  </a:txBody>
                  <a:tcPr/>
                </a:tc>
                <a:tc>
                  <a:txBody>
                    <a:bodyPr/>
                    <a:lstStyle/>
                    <a:p>
                      <a:r>
                        <a:rPr lang="ru-RU" dirty="0" smtClean="0"/>
                        <a:t>Дранниково</a:t>
                      </a:r>
                      <a:endParaRPr lang="ru-RU" dirty="0"/>
                    </a:p>
                  </a:txBody>
                  <a:tcPr/>
                </a:tc>
                <a:tc>
                  <a:txBody>
                    <a:bodyPr/>
                    <a:lstStyle/>
                    <a:p>
                      <a:pPr algn="ctr"/>
                      <a:r>
                        <a:rPr lang="ru-RU" dirty="0" smtClean="0"/>
                        <a:t>12</a:t>
                      </a:r>
                      <a:endParaRPr lang="ru-RU" dirty="0"/>
                    </a:p>
                  </a:txBody>
                  <a:tcPr/>
                </a:tc>
                <a:tc>
                  <a:txBody>
                    <a:bodyPr/>
                    <a:lstStyle/>
                    <a:p>
                      <a:pPr algn="ctr"/>
                      <a:r>
                        <a:rPr lang="ru-RU" dirty="0" smtClean="0"/>
                        <a:t>17</a:t>
                      </a:r>
                      <a:endParaRPr lang="ru-RU" dirty="0"/>
                    </a:p>
                  </a:txBody>
                  <a:tcPr/>
                </a:tc>
                <a:tc>
                  <a:txBody>
                    <a:bodyPr/>
                    <a:lstStyle/>
                    <a:p>
                      <a:pPr algn="ctr"/>
                      <a:r>
                        <a:rPr lang="ru-RU" dirty="0" smtClean="0"/>
                        <a:t>35</a:t>
                      </a:r>
                      <a:endParaRPr lang="ru-RU" dirty="0"/>
                    </a:p>
                  </a:txBody>
                  <a:tcPr/>
                </a:tc>
                <a:tc>
                  <a:txBody>
                    <a:bodyPr/>
                    <a:lstStyle/>
                    <a:p>
                      <a:pPr algn="ctr"/>
                      <a:r>
                        <a:rPr lang="ru-RU" dirty="0" smtClean="0"/>
                        <a:t>160</a:t>
                      </a:r>
                      <a:endParaRPr lang="ru-RU" dirty="0"/>
                    </a:p>
                  </a:txBody>
                  <a:tcPr/>
                </a:tc>
                <a:tc>
                  <a:txBody>
                    <a:bodyPr/>
                    <a:lstStyle/>
                    <a:p>
                      <a:pPr algn="ctr"/>
                      <a:r>
                        <a:rPr lang="ru-RU" dirty="0" smtClean="0"/>
                        <a:t>168</a:t>
                      </a:r>
                      <a:endParaRPr lang="ru-RU" dirty="0"/>
                    </a:p>
                  </a:txBody>
                  <a:tcPr/>
                </a:tc>
              </a:tr>
              <a:tr h="309888">
                <a:tc>
                  <a:txBody>
                    <a:bodyPr/>
                    <a:lstStyle/>
                    <a:p>
                      <a:r>
                        <a:rPr lang="ru-RU" dirty="0" smtClean="0"/>
                        <a:t>637</a:t>
                      </a:r>
                      <a:endParaRPr lang="ru-RU" dirty="0"/>
                    </a:p>
                  </a:txBody>
                  <a:tcPr/>
                </a:tc>
                <a:tc>
                  <a:txBody>
                    <a:bodyPr/>
                    <a:lstStyle/>
                    <a:p>
                      <a:r>
                        <a:rPr lang="ru-RU" dirty="0" smtClean="0"/>
                        <a:t>Коробяты</a:t>
                      </a:r>
                      <a:endParaRPr lang="ru-RU" dirty="0"/>
                    </a:p>
                  </a:txBody>
                  <a:tcPr/>
                </a:tc>
                <a:tc>
                  <a:txBody>
                    <a:bodyPr/>
                    <a:lstStyle/>
                    <a:p>
                      <a:pPr algn="ctr"/>
                      <a:r>
                        <a:rPr lang="ru-RU" dirty="0" smtClean="0"/>
                        <a:t>14</a:t>
                      </a:r>
                      <a:endParaRPr lang="ru-RU" dirty="0"/>
                    </a:p>
                  </a:txBody>
                  <a:tcPr/>
                </a:tc>
                <a:tc>
                  <a:txBody>
                    <a:bodyPr/>
                    <a:lstStyle/>
                    <a:p>
                      <a:pPr algn="ctr"/>
                      <a:r>
                        <a:rPr lang="ru-RU" dirty="0" smtClean="0"/>
                        <a:t>18</a:t>
                      </a:r>
                      <a:endParaRPr lang="ru-RU" dirty="0"/>
                    </a:p>
                  </a:txBody>
                  <a:tcPr/>
                </a:tc>
                <a:tc>
                  <a:txBody>
                    <a:bodyPr/>
                    <a:lstStyle/>
                    <a:p>
                      <a:pPr algn="ctr"/>
                      <a:r>
                        <a:rPr lang="ru-RU" dirty="0" smtClean="0"/>
                        <a:t>35</a:t>
                      </a:r>
                      <a:endParaRPr lang="ru-RU" dirty="0"/>
                    </a:p>
                  </a:txBody>
                  <a:tcPr/>
                </a:tc>
                <a:tc>
                  <a:txBody>
                    <a:bodyPr/>
                    <a:lstStyle/>
                    <a:p>
                      <a:pPr algn="ctr"/>
                      <a:r>
                        <a:rPr lang="ru-RU" dirty="0" smtClean="0"/>
                        <a:t>159</a:t>
                      </a:r>
                      <a:endParaRPr lang="ru-RU" dirty="0"/>
                    </a:p>
                  </a:txBody>
                  <a:tcPr/>
                </a:tc>
                <a:tc>
                  <a:txBody>
                    <a:bodyPr/>
                    <a:lstStyle/>
                    <a:p>
                      <a:pPr algn="ctr"/>
                      <a:r>
                        <a:rPr lang="ru-RU" dirty="0" smtClean="0"/>
                        <a:t>165</a:t>
                      </a:r>
                      <a:endParaRPr lang="ru-RU" dirty="0"/>
                    </a:p>
                  </a:txBody>
                  <a:tcPr/>
                </a:tc>
              </a:tr>
              <a:tr h="309888">
                <a:tc>
                  <a:txBody>
                    <a:bodyPr/>
                    <a:lstStyle/>
                    <a:p>
                      <a:r>
                        <a:rPr lang="ru-RU" dirty="0" smtClean="0"/>
                        <a:t>638</a:t>
                      </a:r>
                      <a:endParaRPr lang="ru-RU" dirty="0"/>
                    </a:p>
                  </a:txBody>
                  <a:tcPr/>
                </a:tc>
                <a:tc>
                  <a:txBody>
                    <a:bodyPr/>
                    <a:lstStyle/>
                    <a:p>
                      <a:r>
                        <a:rPr lang="ru-RU" dirty="0" smtClean="0"/>
                        <a:t>Василенцево</a:t>
                      </a:r>
                      <a:endParaRPr lang="ru-RU" dirty="0"/>
                    </a:p>
                  </a:txBody>
                  <a:tcPr/>
                </a:tc>
                <a:tc>
                  <a:txBody>
                    <a:bodyPr/>
                    <a:lstStyle/>
                    <a:p>
                      <a:pPr algn="ctr"/>
                      <a:r>
                        <a:rPr lang="ru-RU" dirty="0" smtClean="0"/>
                        <a:t>10</a:t>
                      </a:r>
                      <a:endParaRPr lang="ru-RU" dirty="0"/>
                    </a:p>
                  </a:txBody>
                  <a:tcPr/>
                </a:tc>
                <a:tc>
                  <a:txBody>
                    <a:bodyPr/>
                    <a:lstStyle/>
                    <a:p>
                      <a:pPr algn="ctr"/>
                      <a:r>
                        <a:rPr lang="ru-RU" dirty="0" smtClean="0"/>
                        <a:t>20</a:t>
                      </a:r>
                      <a:endParaRPr lang="ru-RU" dirty="0"/>
                    </a:p>
                  </a:txBody>
                  <a:tcPr/>
                </a:tc>
                <a:tc>
                  <a:txBody>
                    <a:bodyPr/>
                    <a:lstStyle/>
                    <a:p>
                      <a:pPr algn="ctr"/>
                      <a:r>
                        <a:rPr lang="ru-RU" dirty="0" smtClean="0"/>
                        <a:t>36</a:t>
                      </a:r>
                      <a:endParaRPr lang="ru-RU" dirty="0"/>
                    </a:p>
                  </a:txBody>
                  <a:tcPr/>
                </a:tc>
                <a:tc>
                  <a:txBody>
                    <a:bodyPr/>
                    <a:lstStyle/>
                    <a:p>
                      <a:pPr algn="ctr"/>
                      <a:r>
                        <a:rPr lang="ru-RU" dirty="0" smtClean="0"/>
                        <a:t>159</a:t>
                      </a:r>
                      <a:endParaRPr lang="ru-RU" dirty="0"/>
                    </a:p>
                  </a:txBody>
                  <a:tcPr/>
                </a:tc>
                <a:tc>
                  <a:txBody>
                    <a:bodyPr/>
                    <a:lstStyle/>
                    <a:p>
                      <a:pPr algn="ctr"/>
                      <a:r>
                        <a:rPr lang="ru-RU" dirty="0" smtClean="0"/>
                        <a:t>168</a:t>
                      </a:r>
                      <a:endParaRPr lang="ru-RU" dirty="0"/>
                    </a:p>
                  </a:txBody>
                  <a:tcPr/>
                </a:tc>
              </a:tr>
              <a:tr h="309888">
                <a:tc>
                  <a:txBody>
                    <a:bodyPr/>
                    <a:lstStyle/>
                    <a:p>
                      <a:r>
                        <a:rPr lang="ru-RU" dirty="0" smtClean="0"/>
                        <a:t>639</a:t>
                      </a:r>
                      <a:endParaRPr lang="ru-RU" dirty="0"/>
                    </a:p>
                  </a:txBody>
                  <a:tcPr/>
                </a:tc>
                <a:tc>
                  <a:txBody>
                    <a:bodyPr/>
                    <a:lstStyle/>
                    <a:p>
                      <a:r>
                        <a:rPr lang="ru-RU" dirty="0" smtClean="0"/>
                        <a:t>Иванцево</a:t>
                      </a:r>
                      <a:endParaRPr lang="ru-RU" dirty="0"/>
                    </a:p>
                  </a:txBody>
                  <a:tcPr/>
                </a:tc>
                <a:tc>
                  <a:txBody>
                    <a:bodyPr/>
                    <a:lstStyle/>
                    <a:p>
                      <a:pPr algn="ctr"/>
                      <a:r>
                        <a:rPr lang="ru-RU" dirty="0" smtClean="0"/>
                        <a:t>20</a:t>
                      </a:r>
                      <a:endParaRPr lang="ru-RU" dirty="0"/>
                    </a:p>
                  </a:txBody>
                  <a:tcPr/>
                </a:tc>
                <a:tc>
                  <a:txBody>
                    <a:bodyPr/>
                    <a:lstStyle/>
                    <a:p>
                      <a:pPr algn="ctr"/>
                      <a:r>
                        <a:rPr lang="ru-RU" dirty="0" smtClean="0"/>
                        <a:t>17</a:t>
                      </a:r>
                      <a:endParaRPr lang="ru-RU" dirty="0"/>
                    </a:p>
                  </a:txBody>
                  <a:tcPr/>
                </a:tc>
                <a:tc>
                  <a:txBody>
                    <a:bodyPr/>
                    <a:lstStyle/>
                    <a:p>
                      <a:pPr algn="ctr"/>
                      <a:r>
                        <a:rPr lang="ru-RU" dirty="0" smtClean="0"/>
                        <a:t>10</a:t>
                      </a:r>
                      <a:endParaRPr lang="ru-RU" dirty="0"/>
                    </a:p>
                  </a:txBody>
                  <a:tcPr/>
                </a:tc>
                <a:tc>
                  <a:txBody>
                    <a:bodyPr/>
                    <a:lstStyle/>
                    <a:p>
                      <a:pPr algn="ctr"/>
                      <a:r>
                        <a:rPr lang="ru-RU" dirty="0" smtClean="0"/>
                        <a:t>41</a:t>
                      </a:r>
                      <a:endParaRPr lang="ru-RU" dirty="0"/>
                    </a:p>
                  </a:txBody>
                  <a:tcPr/>
                </a:tc>
                <a:tc>
                  <a:txBody>
                    <a:bodyPr/>
                    <a:lstStyle/>
                    <a:p>
                      <a:pPr algn="ctr"/>
                      <a:r>
                        <a:rPr lang="ru-RU" dirty="0" smtClean="0"/>
                        <a:t>39</a:t>
                      </a:r>
                      <a:endParaRPr lang="ru-RU" dirty="0"/>
                    </a:p>
                  </a:txBody>
                  <a:tcPr/>
                </a:tc>
              </a:tr>
              <a:tr h="309888">
                <a:tc>
                  <a:txBody>
                    <a:bodyPr/>
                    <a:lstStyle/>
                    <a:p>
                      <a:r>
                        <a:rPr lang="ru-RU" dirty="0" smtClean="0"/>
                        <a:t>640</a:t>
                      </a:r>
                      <a:endParaRPr lang="ru-RU" dirty="0"/>
                    </a:p>
                  </a:txBody>
                  <a:tcPr/>
                </a:tc>
                <a:tc>
                  <a:txBody>
                    <a:bodyPr/>
                    <a:lstStyle/>
                    <a:p>
                      <a:r>
                        <a:rPr lang="ru-RU" dirty="0" smtClean="0"/>
                        <a:t>Запутная</a:t>
                      </a:r>
                      <a:endParaRPr lang="ru-RU" dirty="0"/>
                    </a:p>
                  </a:txBody>
                  <a:tcPr/>
                </a:tc>
                <a:tc>
                  <a:txBody>
                    <a:bodyPr/>
                    <a:lstStyle/>
                    <a:p>
                      <a:pPr algn="ctr"/>
                      <a:r>
                        <a:rPr lang="ru-RU" dirty="0" smtClean="0"/>
                        <a:t>28</a:t>
                      </a:r>
                      <a:endParaRPr lang="ru-RU" dirty="0"/>
                    </a:p>
                  </a:txBody>
                  <a:tcPr/>
                </a:tc>
                <a:tc>
                  <a:txBody>
                    <a:bodyPr/>
                    <a:lstStyle/>
                    <a:p>
                      <a:pPr algn="ctr"/>
                      <a:r>
                        <a:rPr lang="ru-RU" dirty="0" smtClean="0"/>
                        <a:t>20</a:t>
                      </a:r>
                      <a:endParaRPr lang="ru-RU" dirty="0"/>
                    </a:p>
                  </a:txBody>
                  <a:tcPr/>
                </a:tc>
                <a:tc>
                  <a:txBody>
                    <a:bodyPr/>
                    <a:lstStyle/>
                    <a:p>
                      <a:pPr algn="ctr"/>
                      <a:r>
                        <a:rPr lang="ru-RU" dirty="0" smtClean="0"/>
                        <a:t>60</a:t>
                      </a:r>
                      <a:endParaRPr lang="ru-RU" dirty="0"/>
                    </a:p>
                  </a:txBody>
                  <a:tcPr/>
                </a:tc>
                <a:tc>
                  <a:txBody>
                    <a:bodyPr/>
                    <a:lstStyle/>
                    <a:p>
                      <a:pPr algn="ctr"/>
                      <a:r>
                        <a:rPr lang="ru-RU" dirty="0" smtClean="0"/>
                        <a:t>183</a:t>
                      </a:r>
                      <a:endParaRPr lang="ru-RU" dirty="0"/>
                    </a:p>
                  </a:txBody>
                  <a:tcPr/>
                </a:tc>
                <a:tc>
                  <a:txBody>
                    <a:bodyPr/>
                    <a:lstStyle/>
                    <a:p>
                      <a:pPr algn="ctr"/>
                      <a:r>
                        <a:rPr lang="ru-RU" dirty="0" smtClean="0"/>
                        <a:t>196</a:t>
                      </a:r>
                      <a:endParaRPr lang="ru-RU" dirty="0"/>
                    </a:p>
                  </a:txBody>
                  <a:tcPr/>
                </a:tc>
              </a:tr>
              <a:tr h="309888">
                <a:tc>
                  <a:txBody>
                    <a:bodyPr/>
                    <a:lstStyle/>
                    <a:p>
                      <a:r>
                        <a:rPr lang="ru-RU" dirty="0" smtClean="0"/>
                        <a:t>641</a:t>
                      </a:r>
                      <a:endParaRPr lang="ru-RU" dirty="0"/>
                    </a:p>
                  </a:txBody>
                  <a:tcPr/>
                </a:tc>
                <a:tc>
                  <a:txBody>
                    <a:bodyPr/>
                    <a:lstStyle/>
                    <a:p>
                      <a:r>
                        <a:rPr lang="ru-RU" dirty="0" smtClean="0"/>
                        <a:t>Вершина</a:t>
                      </a:r>
                      <a:endParaRPr lang="ru-RU" dirty="0"/>
                    </a:p>
                  </a:txBody>
                  <a:tcPr/>
                </a:tc>
                <a:tc>
                  <a:txBody>
                    <a:bodyPr/>
                    <a:lstStyle/>
                    <a:p>
                      <a:pPr algn="ctr"/>
                      <a:r>
                        <a:rPr lang="ru-RU" dirty="0" smtClean="0"/>
                        <a:t>32</a:t>
                      </a:r>
                      <a:endParaRPr lang="ru-RU" dirty="0"/>
                    </a:p>
                  </a:txBody>
                  <a:tcPr/>
                </a:tc>
                <a:tc>
                  <a:txBody>
                    <a:bodyPr/>
                    <a:lstStyle/>
                    <a:p>
                      <a:pPr algn="ctr"/>
                      <a:r>
                        <a:rPr lang="ru-RU" dirty="0" smtClean="0"/>
                        <a:t>24</a:t>
                      </a:r>
                      <a:endParaRPr lang="ru-RU" dirty="0"/>
                    </a:p>
                  </a:txBody>
                  <a:tcPr/>
                </a:tc>
                <a:tc>
                  <a:txBody>
                    <a:bodyPr/>
                    <a:lstStyle/>
                    <a:p>
                      <a:pPr algn="ctr"/>
                      <a:r>
                        <a:rPr lang="ru-RU" dirty="0" smtClean="0"/>
                        <a:t>12</a:t>
                      </a:r>
                      <a:endParaRPr lang="ru-RU" dirty="0"/>
                    </a:p>
                  </a:txBody>
                  <a:tcPr/>
                </a:tc>
                <a:tc>
                  <a:txBody>
                    <a:bodyPr/>
                    <a:lstStyle/>
                    <a:p>
                      <a:pPr algn="ctr"/>
                      <a:r>
                        <a:rPr lang="ru-RU" dirty="0" smtClean="0"/>
                        <a:t>45</a:t>
                      </a:r>
                      <a:endParaRPr lang="ru-RU" dirty="0"/>
                    </a:p>
                  </a:txBody>
                  <a:tcPr/>
                </a:tc>
                <a:tc>
                  <a:txBody>
                    <a:bodyPr/>
                    <a:lstStyle/>
                    <a:p>
                      <a:pPr algn="ctr"/>
                      <a:r>
                        <a:rPr lang="ru-RU" dirty="0" smtClean="0"/>
                        <a:t>48</a:t>
                      </a:r>
                      <a:endParaRPr lang="ru-RU" dirty="0"/>
                    </a:p>
                  </a:txBody>
                  <a:tcPr/>
                </a:tc>
              </a:tr>
              <a:tr h="309888">
                <a:tc>
                  <a:txBody>
                    <a:bodyPr/>
                    <a:lstStyle/>
                    <a:p>
                      <a:r>
                        <a:rPr lang="ru-RU" dirty="0" smtClean="0"/>
                        <a:t>642</a:t>
                      </a:r>
                      <a:endParaRPr lang="ru-RU" dirty="0"/>
                    </a:p>
                  </a:txBody>
                  <a:tcPr/>
                </a:tc>
                <a:tc>
                  <a:txBody>
                    <a:bodyPr/>
                    <a:lstStyle/>
                    <a:p>
                      <a:r>
                        <a:rPr lang="ru-RU" dirty="0" smtClean="0"/>
                        <a:t>Петровская</a:t>
                      </a:r>
                      <a:endParaRPr lang="ru-RU" dirty="0"/>
                    </a:p>
                  </a:txBody>
                  <a:tcPr/>
                </a:tc>
                <a:tc>
                  <a:txBody>
                    <a:bodyPr/>
                    <a:lstStyle/>
                    <a:p>
                      <a:pPr algn="ctr"/>
                      <a:r>
                        <a:rPr lang="ru-RU" dirty="0" smtClean="0"/>
                        <a:t>46</a:t>
                      </a:r>
                      <a:endParaRPr lang="ru-RU" dirty="0"/>
                    </a:p>
                  </a:txBody>
                  <a:tcPr/>
                </a:tc>
                <a:tc>
                  <a:txBody>
                    <a:bodyPr/>
                    <a:lstStyle/>
                    <a:p>
                      <a:pPr algn="ctr"/>
                      <a:r>
                        <a:rPr lang="ru-RU" dirty="0" smtClean="0"/>
                        <a:t>28</a:t>
                      </a:r>
                      <a:endParaRPr lang="ru-RU" dirty="0"/>
                    </a:p>
                  </a:txBody>
                  <a:tcPr/>
                </a:tc>
                <a:tc>
                  <a:txBody>
                    <a:bodyPr/>
                    <a:lstStyle/>
                    <a:p>
                      <a:pPr algn="ctr"/>
                      <a:r>
                        <a:rPr lang="ru-RU" dirty="0" smtClean="0"/>
                        <a:t>66</a:t>
                      </a:r>
                      <a:endParaRPr lang="ru-RU" dirty="0"/>
                    </a:p>
                  </a:txBody>
                  <a:tcPr/>
                </a:tc>
                <a:tc>
                  <a:txBody>
                    <a:bodyPr/>
                    <a:lstStyle/>
                    <a:p>
                      <a:pPr algn="ctr"/>
                      <a:r>
                        <a:rPr lang="ru-RU" dirty="0" smtClean="0"/>
                        <a:t>267</a:t>
                      </a:r>
                      <a:endParaRPr lang="ru-RU" dirty="0"/>
                    </a:p>
                  </a:txBody>
                  <a:tcPr/>
                </a:tc>
                <a:tc>
                  <a:txBody>
                    <a:bodyPr/>
                    <a:lstStyle/>
                    <a:p>
                      <a:pPr algn="ctr"/>
                      <a:r>
                        <a:rPr lang="ru-RU" dirty="0" smtClean="0"/>
                        <a:t>320</a:t>
                      </a:r>
                      <a:endParaRPr lang="ru-RU" dirty="0"/>
                    </a:p>
                  </a:txBody>
                  <a:tcPr/>
                </a:tc>
              </a:tr>
              <a:tr h="437222">
                <a:tc>
                  <a:txBody>
                    <a:bodyPr/>
                    <a:lstStyle/>
                    <a:p>
                      <a:r>
                        <a:rPr lang="ru-RU" dirty="0" smtClean="0"/>
                        <a:t>643</a:t>
                      </a:r>
                      <a:endParaRPr lang="ru-RU" dirty="0"/>
                    </a:p>
                  </a:txBody>
                  <a:tcPr/>
                </a:tc>
                <a:tc>
                  <a:txBody>
                    <a:bodyPr/>
                    <a:lstStyle/>
                    <a:p>
                      <a:r>
                        <a:rPr lang="ru-RU" dirty="0" smtClean="0"/>
                        <a:t>Леоново</a:t>
                      </a:r>
                      <a:endParaRPr lang="ru-RU" dirty="0"/>
                    </a:p>
                  </a:txBody>
                  <a:tcPr/>
                </a:tc>
                <a:tc>
                  <a:txBody>
                    <a:bodyPr/>
                    <a:lstStyle/>
                    <a:p>
                      <a:pPr algn="ctr"/>
                      <a:r>
                        <a:rPr lang="ru-RU" dirty="0" smtClean="0"/>
                        <a:t>47</a:t>
                      </a:r>
                      <a:endParaRPr lang="ru-RU" dirty="0"/>
                    </a:p>
                  </a:txBody>
                  <a:tcPr/>
                </a:tc>
                <a:tc>
                  <a:txBody>
                    <a:bodyPr/>
                    <a:lstStyle/>
                    <a:p>
                      <a:pPr algn="ctr"/>
                      <a:r>
                        <a:rPr lang="ru-RU" dirty="0" smtClean="0"/>
                        <a:t>29</a:t>
                      </a:r>
                      <a:endParaRPr lang="ru-RU" dirty="0"/>
                    </a:p>
                  </a:txBody>
                  <a:tcPr/>
                </a:tc>
                <a:tc>
                  <a:txBody>
                    <a:bodyPr/>
                    <a:lstStyle/>
                    <a:p>
                      <a:pPr algn="ctr"/>
                      <a:r>
                        <a:rPr lang="ru-RU" dirty="0" smtClean="0"/>
                        <a:t>22</a:t>
                      </a:r>
                      <a:endParaRPr lang="ru-RU" dirty="0"/>
                    </a:p>
                  </a:txBody>
                  <a:tcPr/>
                </a:tc>
                <a:tc>
                  <a:txBody>
                    <a:bodyPr/>
                    <a:lstStyle/>
                    <a:p>
                      <a:pPr algn="ctr"/>
                      <a:r>
                        <a:rPr lang="ru-RU" dirty="0" smtClean="0"/>
                        <a:t>95</a:t>
                      </a:r>
                      <a:endParaRPr lang="ru-RU" dirty="0"/>
                    </a:p>
                  </a:txBody>
                  <a:tcPr/>
                </a:tc>
                <a:tc>
                  <a:txBody>
                    <a:bodyPr/>
                    <a:lstStyle/>
                    <a:p>
                      <a:pPr algn="ctr"/>
                      <a:r>
                        <a:rPr lang="ru-RU" dirty="0" smtClean="0"/>
                        <a:t>94</a:t>
                      </a:r>
                      <a:endParaRPr lang="ru-RU"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Страница истории</a:t>
            </a:r>
            <a:endParaRPr lang="ru-RU" dirty="0"/>
          </a:p>
        </p:txBody>
      </p:sp>
      <p:sp>
        <p:nvSpPr>
          <p:cNvPr id="3" name="Содержимое 2"/>
          <p:cNvSpPr>
            <a:spLocks noGrp="1"/>
          </p:cNvSpPr>
          <p:nvPr>
            <p:ph idx="1"/>
          </p:nvPr>
        </p:nvSpPr>
        <p:spPr/>
        <p:txBody>
          <a:bodyPr>
            <a:normAutofit fontScale="77500" lnSpcReduction="20000"/>
          </a:bodyPr>
          <a:lstStyle/>
          <a:p>
            <a:pPr algn="just"/>
            <a:r>
              <a:rPr lang="ru-RU" dirty="0" smtClean="0"/>
              <a:t>Судя по величине земельных угодий, тарбеевские крестьяне мало занимались сельским хозяйством. Сеяли главным образом  рожь и просо, косили сено для коров и лошадей, но больше искали себе заработки на стороне. Мужчины плотничали, работали на заготовке дров, женщины ткали льняное полотно на домашних станках. Бытует история о том, что тарбеевцы подрабатывали вытаскиванием телег из грязи. Вполне возможно, учитывая  особенности местности. По крайней мере примеры такого побочного заработка в Рязанской губернии имелись. Старые документы сохранили для нас информацию о том, как крестьяне офицера Лаптева разрыли проходящий неподалёку тракт Москва-Астрахань, превратив утрамбованную дорогу в грязь. За вытаскивание застрявших экипажей брали деньги. Причем дорожную команду, приехавшую чинить дорогу, разогнали вилами и косами.</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644</TotalTime>
  <Words>1384</Words>
  <Application>Microsoft Office PowerPoint</Application>
  <PresentationFormat>Экран (4:3)</PresentationFormat>
  <Paragraphs>242</Paragraphs>
  <Slides>30</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Апекс</vt:lpstr>
      <vt:lpstr>Статистические характеристики</vt:lpstr>
      <vt:lpstr>История деревни Тарбеиха.</vt:lpstr>
      <vt:lpstr>Слайд 3</vt:lpstr>
      <vt:lpstr>Слайд 4</vt:lpstr>
      <vt:lpstr>История 1</vt:lpstr>
      <vt:lpstr>Задание №1</vt:lpstr>
      <vt:lpstr>решение</vt:lpstr>
      <vt:lpstr>Страница из « Списков населенных мест Рязанской губернии» за 1862 г.</vt:lpstr>
      <vt:lpstr>Страница истории</vt:lpstr>
      <vt:lpstr>Опыты удачные и неудачные</vt:lpstr>
      <vt:lpstr>Временная электростанция в 1923г.</vt:lpstr>
      <vt:lpstr>Задание №2</vt:lpstr>
      <vt:lpstr>Ответ:</vt:lpstr>
      <vt:lpstr>Проект инженера Макарьева</vt:lpstr>
      <vt:lpstr>Задание №3</vt:lpstr>
      <vt:lpstr>Ответ:</vt:lpstr>
      <vt:lpstr>Слайд 17</vt:lpstr>
      <vt:lpstr>Комсомольская площадь</vt:lpstr>
      <vt:lpstr>Слайд 19</vt:lpstr>
      <vt:lpstr>решение</vt:lpstr>
      <vt:lpstr>Транспортный проезд</vt:lpstr>
      <vt:lpstr>Первый паровоз</vt:lpstr>
      <vt:lpstr>Слайд 23</vt:lpstr>
      <vt:lpstr>Слайд 24</vt:lpstr>
      <vt:lpstr>Слайд 25</vt:lpstr>
      <vt:lpstr>Слайд 26</vt:lpstr>
      <vt:lpstr>Ботино. Коллективизация сельского хозяйства.</vt:lpstr>
      <vt:lpstr>Ответ:</vt:lpstr>
      <vt:lpstr>Презентация подготовлена</vt:lpstr>
      <vt:lpstr>Литература:</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Статистические характеристики</dc:title>
  <dc:creator>аня</dc:creator>
  <cp:lastModifiedBy>аня</cp:lastModifiedBy>
  <cp:revision>74</cp:revision>
  <dcterms:created xsi:type="dcterms:W3CDTF">2004-12-31T21:23:17Z</dcterms:created>
  <dcterms:modified xsi:type="dcterms:W3CDTF">2011-10-30T15:05:41Z</dcterms:modified>
</cp:coreProperties>
</file>