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9" r:id="rId2"/>
    <p:sldId id="261" r:id="rId3"/>
    <p:sldId id="258" r:id="rId4"/>
    <p:sldId id="260" r:id="rId5"/>
    <p:sldId id="262" r:id="rId6"/>
    <p:sldId id="263" r:id="rId7"/>
    <p:sldId id="264" r:id="rId8"/>
    <p:sldId id="265" r:id="rId9"/>
    <p:sldId id="266" r:id="rId10"/>
    <p:sldId id="277" r:id="rId11"/>
    <p:sldId id="278" r:id="rId12"/>
    <p:sldId id="271" r:id="rId13"/>
    <p:sldId id="274" r:id="rId14"/>
    <p:sldId id="275" r:id="rId15"/>
    <p:sldId id="276" r:id="rId16"/>
    <p:sldId id="272" r:id="rId17"/>
    <p:sldId id="267" r:id="rId18"/>
    <p:sldId id="273" r:id="rId19"/>
    <p:sldId id="281" r:id="rId20"/>
    <p:sldId id="282" r:id="rId21"/>
    <p:sldId id="268" r:id="rId22"/>
    <p:sldId id="269" r:id="rId23"/>
    <p:sldId id="270" r:id="rId24"/>
    <p:sldId id="280" r:id="rId25"/>
    <p:sldId id="27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240" autoAdjust="0"/>
  </p:normalViewPr>
  <p:slideViewPr>
    <p:cSldViewPr>
      <p:cViewPr varScale="1">
        <p:scale>
          <a:sx n="41" d="100"/>
          <a:sy n="41" d="100"/>
        </p:scale>
        <p:origin x="-690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0.44000000000000011</c:v>
                </c:pt>
                <c:pt idx="1">
                  <c:v>0.56000000000000005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0.46</c:v>
                </c:pt>
                <c:pt idx="1">
                  <c:v>0.54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0.56999999999999995</c:v>
                </c:pt>
                <c:pt idx="1">
                  <c:v>0.4300000000000001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0.8500000000000002</c:v>
                </c:pt>
                <c:pt idx="1">
                  <c:v>0.15000000000000005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417CDC-3577-4CA4-9FF8-012156619E3B}" type="datetimeFigureOut">
              <a:rPr lang="ru-RU" smtClean="0"/>
              <a:pPr/>
              <a:t>27.08.2011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8F9F8-CA41-457A-BE21-699663EFB6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B918A0B-9F20-4EF3-B823-B7F786008C52}" type="datetimeFigureOut">
              <a:rPr lang="ru-RU" smtClean="0"/>
              <a:pPr/>
              <a:t>27.08.2011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44C911D-E2E4-4DAE-874E-6E832B0917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918A0B-9F20-4EF3-B823-B7F786008C52}" type="datetimeFigureOut">
              <a:rPr lang="ru-RU" smtClean="0"/>
              <a:pPr/>
              <a:t>27.08.2011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4C911D-E2E4-4DAE-874E-6E832B0917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918A0B-9F20-4EF3-B823-B7F786008C52}" type="datetimeFigureOut">
              <a:rPr lang="ru-RU" smtClean="0"/>
              <a:pPr/>
              <a:t>27.08.2011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4C911D-E2E4-4DAE-874E-6E832B0917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918A0B-9F20-4EF3-B823-B7F786008C52}" type="datetimeFigureOut">
              <a:rPr lang="ru-RU" smtClean="0"/>
              <a:pPr/>
              <a:t>27.08.2011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4C911D-E2E4-4DAE-874E-6E832B0917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split orient="vert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918A0B-9F20-4EF3-B823-B7F786008C52}" type="datetimeFigureOut">
              <a:rPr lang="ru-RU" smtClean="0"/>
              <a:pPr/>
              <a:t>27.08.2011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4C911D-E2E4-4DAE-874E-6E832B0917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 orient="vert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918A0B-9F20-4EF3-B823-B7F786008C52}" type="datetimeFigureOut">
              <a:rPr lang="ru-RU" smtClean="0"/>
              <a:pPr/>
              <a:t>27.08.2011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4C911D-E2E4-4DAE-874E-6E832B0917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 orient="vert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918A0B-9F20-4EF3-B823-B7F786008C52}" type="datetimeFigureOut">
              <a:rPr lang="ru-RU" smtClean="0"/>
              <a:pPr/>
              <a:t>27.08.2011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4C911D-E2E4-4DAE-874E-6E832B0917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918A0B-9F20-4EF3-B823-B7F786008C52}" type="datetimeFigureOut">
              <a:rPr lang="ru-RU" smtClean="0"/>
              <a:pPr/>
              <a:t>27.08.2011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4C911D-E2E4-4DAE-874E-6E832B0917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 orient="vert"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918A0B-9F20-4EF3-B823-B7F786008C52}" type="datetimeFigureOut">
              <a:rPr lang="ru-RU" smtClean="0"/>
              <a:pPr/>
              <a:t>27.08.2011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4C911D-E2E4-4DAE-874E-6E832B0917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B918A0B-9F20-4EF3-B823-B7F786008C52}" type="datetimeFigureOut">
              <a:rPr lang="ru-RU" smtClean="0"/>
              <a:pPr/>
              <a:t>27.08.2011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4C911D-E2E4-4DAE-874E-6E832B0917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B918A0B-9F20-4EF3-B823-B7F786008C52}" type="datetimeFigureOut">
              <a:rPr lang="ru-RU" smtClean="0"/>
              <a:pPr/>
              <a:t>27.08.2011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44C911D-E2E4-4DAE-874E-6E832B0917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 orient="vert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B918A0B-9F20-4EF3-B823-B7F786008C52}" type="datetimeFigureOut">
              <a:rPr lang="ru-RU" smtClean="0"/>
              <a:pPr/>
              <a:t>27.08.2011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44C911D-E2E4-4DAE-874E-6E832B0917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plit orient="vert"/>
    <p:sndAc>
      <p:stSnd>
        <p:snd r:embed="rId13" name="chimes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3" y="0"/>
            <a:ext cx="87154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Тема самообразования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785794"/>
            <a:ext cx="77867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«Активизация познавательной деятельности обучающихся на уроках математики»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2214554"/>
            <a:ext cx="8143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Мотивация выбора темы самообразования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2857496"/>
            <a:ext cx="84296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b="1" dirty="0" smtClean="0"/>
              <a:t>Повышение результатов обучения (знания, полученные в готовом виде, как правило, вызывают затруднения в их применении к решению конкретных задач)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Открывать ученику возможность продвигаться в адекватно его способностям темпе.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Воспитание ответственного отношения к делу, социальным ценностям и установкам как коллектива, так и общества в целом.</a:t>
            </a:r>
          </a:p>
        </p:txBody>
      </p:sp>
    </p:spTree>
  </p:cSld>
  <p:clrMapOvr>
    <a:masterClrMapping/>
  </p:clrMapOvr>
  <p:transition>
    <p:split orient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92142"/>
            <a:ext cx="9144000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Математические загадки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Придворные мудрецы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одной деспотичной стране король созвал всех придворных мудрецов (количество их не принципиально, поэтом без ограничения общности будем считать, что их 20 человек) и объявил им следующее: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Завтра их всех построят в одну шеренгу и завяжут глаза, затем каждому на голову наденут колпак черного или белого цвета и снимут повязки. Каждый сможет видеть цвет колпака стоящих впереди него, но не может видеть свой колпак и колпаки тех, кто сзади. Каждому в шеренге зададут вопрос: Какого цвета на тебе колпак? Если мудрец ответит правильно, его оставят в живых. Если неправильно, значит он недостоин быть мудрецом и его казнят.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Какую стратегию надо избрать мудрецам, что как можно больше из них остались в живых? На размышления и совещания им дается ровно одна ночь.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«Шли семь старцев.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 каждого старца по семи костылей.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каждом костыле по семи сучков.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каждом сучке по семи кошелей.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каждой кошеле по семи пирогов.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каждом пироге по семи воробьев.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Сколько всего?» 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split orient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Рисунок 15" descr="Ребус первы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42" y="1142984"/>
            <a:ext cx="2406606" cy="1029032"/>
          </a:xfrm>
          <a:prstGeom prst="rect">
            <a:avLst/>
          </a:prstGeom>
          <a:noFill/>
        </p:spPr>
      </p:pic>
      <p:pic>
        <p:nvPicPr>
          <p:cNvPr id="36867" name="Рисунок 16" descr="Ребус второ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53874" y="2071678"/>
            <a:ext cx="2407299" cy="1233492"/>
          </a:xfrm>
          <a:prstGeom prst="rect">
            <a:avLst/>
          </a:prstGeom>
          <a:noFill/>
        </p:spPr>
      </p:pic>
      <p:pic>
        <p:nvPicPr>
          <p:cNvPr id="36866" name="Рисунок 17" descr="Ребус третий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3429000"/>
            <a:ext cx="1933581" cy="1060903"/>
          </a:xfrm>
          <a:prstGeom prst="rect">
            <a:avLst/>
          </a:prstGeom>
          <a:noFill/>
        </p:spPr>
      </p:pic>
      <p:pic>
        <p:nvPicPr>
          <p:cNvPr id="36865" name="Рисунок 18" descr="Ребус четвертый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2" y="4832246"/>
            <a:ext cx="2886084" cy="1339968"/>
          </a:xfrm>
          <a:prstGeom prst="rect">
            <a:avLst/>
          </a:prstGeom>
          <a:noFill/>
        </p:spPr>
      </p:pic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1071538" y="42398"/>
            <a:ext cx="6929486" cy="9541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Математические ребусы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1047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1638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2228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2971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split orient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0"/>
            <a:ext cx="64417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устные коллективные разминки,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 </a:t>
            </a: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500042"/>
            <a:ext cx="8715404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занимающие не более 5 минут, развивающие быстроту реакции, внимательность, умение четко и конкретно мыслить. В такие разминки следует включать вопросы, требующие однозначного, быстрого хорового ответа и направленные на актуализацию опорных знаний, и на проверку домашнего задания, и на отработку каких либо математических понятий и определений.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Например (6 класс):</a:t>
            </a:r>
            <a:endParaRPr kumimoji="0" lang="ru-RU" sz="2000" b="1" i="0" u="sng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1. Число не являющееся ни положительным, ни отрицательным.</a:t>
            </a:r>
            <a:br>
              <a:rPr kumimoji="0" lang="ru-RU" sz="2000" b="1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000" b="1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2. Самое маленькое целое положительное число.</a:t>
            </a:r>
            <a:br>
              <a:rPr kumimoji="0" lang="ru-RU" sz="2000" b="1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000" b="1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3. Самое большое целое отрицательное число.</a:t>
            </a:r>
            <a:br>
              <a:rPr kumimoji="0" lang="ru-RU" sz="2000" b="1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000" b="1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4. Дробь, равная 50%.</a:t>
            </a:r>
            <a:br>
              <a:rPr kumimoji="0" lang="ru-RU" sz="2000" b="1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000" b="1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5. Числа, имеющие не более двух делителей.</a:t>
            </a:r>
            <a:br>
              <a:rPr kumimoji="0" lang="ru-RU" sz="2000" b="1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000" b="1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6. Одна сотая часть числа.</a:t>
            </a:r>
            <a:br>
              <a:rPr kumimoji="0" lang="ru-RU" sz="2000" b="1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000" b="1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7. Назовите дробь 3/4 в процентах.</a:t>
            </a:r>
            <a:br>
              <a:rPr kumimoji="0" lang="ru-RU" sz="2000" b="1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000" b="1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8. Наименьшее положительное двузначное число.</a:t>
            </a:r>
            <a:br>
              <a:rPr kumimoji="0" lang="ru-RU" sz="2000" b="1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000" b="1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9. Число, не являющееся делителем ни одного из чисел.</a:t>
            </a:r>
            <a:br>
              <a:rPr kumimoji="0" lang="ru-RU" sz="2000" b="1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000" b="1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10. Треть от трети.</a:t>
            </a:r>
            <a:br>
              <a:rPr kumimoji="0" lang="ru-RU" sz="2000" b="1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000" b="1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11. Половина четверти.</a:t>
            </a:r>
            <a:br>
              <a:rPr kumimoji="0" lang="ru-RU" sz="2000" b="1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000" b="1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2000" b="1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</a:br>
            <a:endParaRPr kumimoji="0" lang="ru-RU" sz="4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split orient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-62909"/>
            <a:ext cx="9144000" cy="704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Можно проводить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интеллектуальные диктанты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которые проверяют не только математические знания, но и общий кругозор, и являются толчком к получению дополнительной информации об окружающем мире для многих учащихся.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Например (7 класс):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Найдите произведение цифр года начала Великой Отечественной войны.</a:t>
            </a:r>
            <a:b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Количество планет Солнечной системы поделите на двадцать.</a:t>
            </a:r>
            <a:b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Количество букв в названии столицы Украины возведите в 4 степень.</a:t>
            </a:r>
            <a:b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 Количество букв в названии самой длинной реки в Европе возведите в квадрат.</a:t>
            </a:r>
            <a:b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 Количество материков умножьте на количество океанов и поделите на 0,01.</a:t>
            </a:r>
            <a:b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6. Возведите в куб количество букв в названии самой маленькой птицы.</a:t>
            </a:r>
            <a:b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7. Найдите 30% от количества букв в названии самого маленького государства.</a:t>
            </a:r>
            <a:b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8. Количество слогов в названии самого большого материка умножьте на количество согласных букв в этом слове.</a:t>
            </a:r>
            <a:endParaRPr kumimoji="0" lang="ru-RU" sz="2000" b="0" i="0" u="sng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Диктанты сразу проверяются. При наличии интерактивной доски или других технических средств проверку можно «оживить» слайдами. Те ребята, которые отлично справились с заданием, должны быть отмечены (медаль, жетон и т.д.).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split orient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50285"/>
            <a:ext cx="91440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Трудно переоценить роль 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занимательной задачи 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процессе обучения математике.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Так, например, при проведении цикла интегрированных уроков математика + биология (6 класс) предлагаю использовать следующие задачи, содержащие энциклопедические сведения: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Самые сильные маленькие животные.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Жук-носорог может тащить за собой тяжесть в 850 раз больше своего веса. Какой груз перетащит жук весом 3 грамма? Сколько жуков такого же веса понадобится для груза весом 10,2 килограмма?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Виноградная улитка может тащить за собой груз, превышающий ее собственный вес в 200 раз, например, трехкилограммовый справочник. Каков вес улитки? Сколько улиток понадобится для груза весом 15 килограмм?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split orient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67200" y="0"/>
            <a:ext cx="5809604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Метод проектов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901725"/>
            <a:ext cx="9144000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Прогулка в парк (инструкция к практической работе на местности)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Оборудование: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линейка, циркуль, карандаш.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Выполни следующие задания: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Собери листья разных деревьев, растущих в парке.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 много разных листьев ты </a:t>
            </a:r>
            <a:r>
              <a:rPr kumimoji="0" lang="ru-RU" sz="2000" b="0" i="0" u="sng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собрал?_______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Выбери на твой взгляд самый красивый листок.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Проведи линии как показано на схеме.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Измерь его длину АВ=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 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Измерь его ширину СD=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Определи отношение АВ/CD _______.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Измерь длину отрезка КL_______.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Измерь длину отрезка СЕ_______.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Измерь длину отрезка EF________.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Определите отношения СО/KL, CD/EF и AB/</a:t>
            </a:r>
            <a:r>
              <a:rPr kumimoji="0" lang="ru-RU" sz="2000" b="0" i="0" u="sng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OC______,_______и________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Сравните их с соотношениями на схеме.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Проверь выполнение равенства СЕ=АВ (да, нет)_____________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Соблюдаются ли пропорции 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золотого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сечения в строении этого листа?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2000" u="sng" dirty="0" smtClean="0">
                <a:solidFill>
                  <a:srgbClr val="00808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Сделай вывод: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4817" name="Рисунок 8" descr="http://festival.1september.ru/articles/561700/img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2500306"/>
            <a:ext cx="2928958" cy="2595580"/>
          </a:xfrm>
          <a:prstGeom prst="rect">
            <a:avLst/>
          </a:prstGeom>
          <a:noFill/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 flipV="1">
            <a:off x="0" y="2434528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</a:rPr>
              <a:t>Сделай вывод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split orient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0"/>
            <a:ext cx="9143999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Неоценима на уроках математики роль </a:t>
            </a:r>
            <a:r>
              <a:rPr kumimoji="0" lang="ru-RU" sz="32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физминуток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которые можно проводить не только для двигательной активности учащихся, но и для отработки математических правил в игровой форме.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Например: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У учителя набор карточек с правильными и неправильными дробями. Если показывается правильная дробь - руки вверх, неправильная - руки в стороны.</a:t>
            </a:r>
            <a:br>
              <a:rPr kumimoji="0" lang="ru-RU" sz="2800" b="0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800" b="0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У учителя набор карточек с примерами на сложение чисел с разными знаками. Если сумма отрицательна - присели, положительна - встали.</a:t>
            </a:r>
            <a:br>
              <a:rPr kumimoji="0" lang="ru-RU" sz="2800" b="0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800" b="0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На доске записаны примеры, а учитель показывает ответ, если ответ верный - учащиеся хлопают в ладоши, а неправильный - топают ногами.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split orient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1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Игровая деятельность на уроке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857232"/>
            <a:ext cx="9144000" cy="65556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В своей работе я использую следующие виды игр: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/>
              <a:t>Настольные («Менеджер», «Инвентаризация», лото и </a:t>
            </a:r>
            <a:r>
              <a:rPr lang="ru-RU" sz="2800" dirty="0" err="1" smtClean="0"/>
              <a:t>др</a:t>
            </a:r>
            <a:r>
              <a:rPr lang="ru-RU" sz="2800" dirty="0" smtClean="0"/>
              <a:t>);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/>
              <a:t>Игры-состязания (</a:t>
            </a:r>
            <a:r>
              <a:rPr lang="ru-RU" sz="2800" dirty="0" err="1" smtClean="0"/>
              <a:t>Брейн</a:t>
            </a:r>
            <a:r>
              <a:rPr lang="ru-RU" sz="2800" dirty="0" smtClean="0"/>
              <a:t> –ринг, КВН и др.);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/>
              <a:t>Интеллектуальные («Диалог», «Звезды математики на арене цирка», «Инвентаризация» и др.)</a:t>
            </a:r>
          </a:p>
          <a:p>
            <a:r>
              <a:rPr lang="ru-RU" sz="2800" dirty="0" smtClean="0"/>
              <a:t>Во время таких игр учащиеся не чувствуют на себе непосредственное давление со стороны учителя, могут высказать свободно свою точку зрения, продемонстрировать, не стесняясь, свое творчество. А также в игре осуществляются </a:t>
            </a:r>
            <a:r>
              <a:rPr lang="ru-RU" sz="2800" dirty="0" err="1" smtClean="0"/>
              <a:t>межпредметные</a:t>
            </a:r>
            <a:r>
              <a:rPr lang="ru-RU" sz="2800" dirty="0" smtClean="0"/>
              <a:t> связи, связь с реальной жизнью.</a:t>
            </a:r>
          </a:p>
          <a:p>
            <a:endParaRPr lang="ru-RU" sz="2800" dirty="0"/>
          </a:p>
        </p:txBody>
      </p:sp>
    </p:spTree>
  </p:cSld>
  <p:clrMapOvr>
    <a:masterClrMapping/>
  </p:clrMapOvr>
  <p:transition>
    <p:split orient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10108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480" y="1714488"/>
            <a:ext cx="5715008" cy="428625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399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Метод тестирования</a:t>
            </a:r>
            <a:endParaRPr lang="ru-RU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928670"/>
            <a:ext cx="84296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Целесообразно шире использовать тестирование по разделам, отдельным темам. Метод тестирования позволяет объективно определить результаты обучения, выявить проблемы и недостатки обучения как целого класса, так и каждого ученика в отдельности. Тестирование позволяет: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>
                <a:solidFill>
                  <a:schemeClr val="bg1"/>
                </a:solidFill>
              </a:rPr>
              <a:t>Учитывать индивидуальные особенности учащихся;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>
                <a:solidFill>
                  <a:schemeClr val="bg1"/>
                </a:solidFill>
              </a:rPr>
              <a:t>Проверять качество усвоения материала;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>
                <a:solidFill>
                  <a:schemeClr val="bg1"/>
                </a:solidFill>
              </a:rPr>
              <a:t>Разнообразить процесс обучения;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>
                <a:solidFill>
                  <a:schemeClr val="bg1"/>
                </a:solidFill>
              </a:rPr>
              <a:t>Сэкономить время на опрос;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>
                <a:solidFill>
                  <a:schemeClr val="bg1"/>
                </a:solidFill>
              </a:rPr>
              <a:t>Использовать тесты для компьютеризации обучения.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plit orient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festival.1september.ru/articles/310131/img1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071678"/>
            <a:ext cx="721523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" y="210422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также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задачи на внимание и сравнение.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Определите, сколько треугольников вы видите на рис.1 и квадратов на рис.2а,б?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split orient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0167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/>
              <a:t>Страшная эта опасность – безделье за партой; безделье шесть часов ежедневно, безделье месяцы и годы. Это развращает, морально калечит человека, и ни школьная бригада, ни школьный участок, ни мастерская – ничто не может возместить того, что упущено в самой главной сфере, где человек должен быть </a:t>
            </a:r>
            <a:r>
              <a:rPr lang="ru-RU" sz="3200" b="1" dirty="0" err="1" smtClean="0"/>
              <a:t>труженником-в</a:t>
            </a:r>
            <a:r>
              <a:rPr lang="ru-RU" sz="3200" b="1" dirty="0" smtClean="0"/>
              <a:t> сфере мысли.</a:t>
            </a:r>
          </a:p>
          <a:p>
            <a:r>
              <a:rPr lang="ru-RU" sz="3200" b="1" dirty="0" smtClean="0"/>
              <a:t>В.А.Сухомлинский.</a:t>
            </a:r>
            <a:endParaRPr lang="ru-RU" sz="3200" b="1" dirty="0"/>
          </a:p>
        </p:txBody>
      </p:sp>
      <p:pic>
        <p:nvPicPr>
          <p:cNvPr id="4" name="Рисунок 3" descr="P10107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4125520"/>
            <a:ext cx="3643306" cy="2732480"/>
          </a:xfrm>
          <a:prstGeom prst="rect">
            <a:avLst/>
          </a:prstGeom>
        </p:spPr>
      </p:pic>
    </p:spTree>
  </p:cSld>
  <p:clrMapOvr>
    <a:masterClrMapping/>
  </p:clrMapOvr>
  <p:transition>
    <p:split orient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143636" y="1428736"/>
          <a:ext cx="2667000" cy="2875026"/>
        </p:xfrm>
        <a:graphic>
          <a:graphicData uri="http://schemas.openxmlformats.org/drawingml/2006/table">
            <a:tbl>
              <a:tblPr/>
              <a:tblGrid>
                <a:gridCol w="533400"/>
                <a:gridCol w="533400"/>
                <a:gridCol w="533400"/>
                <a:gridCol w="533400"/>
                <a:gridCol w="533400"/>
              </a:tblGrid>
              <a:tr h="37640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Мальчики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/>
                          <a:ea typeface="Times New Roman"/>
                          <a:cs typeface="Times New Roman"/>
                        </a:rPr>
                        <a:t>Призовые места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77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I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/>
                          <a:ea typeface="Times New Roman"/>
                          <a:cs typeface="Times New Roman"/>
                        </a:rPr>
                        <a:t>II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/>
                          <a:ea typeface="Times New Roman"/>
                          <a:cs typeface="Times New Roman"/>
                        </a:rPr>
                        <a:t>III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/>
                          <a:ea typeface="Times New Roman"/>
                          <a:cs typeface="Times New Roman"/>
                        </a:rPr>
                        <a:t>IV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64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/>
                          <a:ea typeface="Times New Roman"/>
                          <a:cs typeface="Times New Roman"/>
                        </a:rPr>
                        <a:t>Коля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202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/>
                          <a:ea typeface="Times New Roman"/>
                          <a:cs typeface="Times New Roman"/>
                        </a:rPr>
                        <a:t>Боря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202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/>
                          <a:ea typeface="Times New Roman"/>
                          <a:cs typeface="Times New Roman"/>
                        </a:rPr>
                        <a:t>Вова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64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/>
                          <a:ea typeface="Times New Roman"/>
                          <a:cs typeface="Times New Roman"/>
                        </a:rPr>
                        <a:t>Юра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7078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Учу детей решать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логические задачи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помощью таблицы. Привожу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пример: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 задача: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“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Спортивные соревнования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”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Коля, Боря, Вова, Юра заняли первые четыре места в спортивном соревновании. На вопрос, какие места они заняли, они четко ответили: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Коля не занял ни первое, ни четвертое место;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Боря занял второе место;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Вова не был последним.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Какое место занял каждый мальчик?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Решение: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Ответ: Володя занял I место, Боря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II место, Коля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III место, Юра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IV место.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split orient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Повторительно</a:t>
            </a:r>
            <a:r>
              <a:rPr lang="ru-RU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– </a:t>
            </a:r>
            <a:r>
              <a:rPr lang="ru-RU" sz="4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обобщительные</a:t>
            </a:r>
            <a:r>
              <a:rPr lang="ru-RU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уроки</a:t>
            </a:r>
            <a:endParaRPr lang="ru-RU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428736"/>
            <a:ext cx="9144000" cy="600164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На таких уроках учащихся класса делю на несколько групп так, чтобы в каждой группе оказались и сильные, и слабые ученики.</a:t>
            </a:r>
          </a:p>
          <a:p>
            <a:r>
              <a:rPr lang="ru-RU" sz="2400" dirty="0" smtClean="0"/>
              <a:t>На своих уроках групповую работу я строю по следующим правилам:</a:t>
            </a:r>
          </a:p>
          <a:p>
            <a:pPr>
              <a:buFont typeface="Courier New" pitchFamily="49" charset="0"/>
              <a:buChar char="o"/>
            </a:pPr>
            <a:r>
              <a:rPr lang="ru-RU" sz="2400" dirty="0" smtClean="0"/>
              <a:t>Класс разбивается на несколько небольших групп;</a:t>
            </a:r>
          </a:p>
          <a:p>
            <a:pPr>
              <a:buFont typeface="Courier New" pitchFamily="49" charset="0"/>
              <a:buChar char="o"/>
            </a:pPr>
            <a:r>
              <a:rPr lang="ru-RU" sz="2400" dirty="0" smtClean="0"/>
              <a:t>Каждая группа получает свое задание;</a:t>
            </a:r>
          </a:p>
          <a:p>
            <a:pPr>
              <a:buFont typeface="Courier New" pitchFamily="49" charset="0"/>
              <a:buChar char="o"/>
            </a:pPr>
            <a:r>
              <a:rPr lang="ru-RU" sz="2400" dirty="0" smtClean="0"/>
              <a:t>Внутри каждой группы между ее участниками распределяются роли;</a:t>
            </a:r>
          </a:p>
          <a:p>
            <a:pPr>
              <a:buFont typeface="Courier New" pitchFamily="49" charset="0"/>
              <a:buChar char="o"/>
            </a:pPr>
            <a:r>
              <a:rPr lang="ru-RU" sz="2400" dirty="0" smtClean="0"/>
              <a:t>Процесс выполнения задания в группе осуществляется на основе обмена мнениями, оценками;</a:t>
            </a:r>
          </a:p>
          <a:p>
            <a:pPr>
              <a:buFont typeface="Courier New" pitchFamily="49" charset="0"/>
              <a:buChar char="o"/>
            </a:pPr>
            <a:r>
              <a:rPr lang="ru-RU" sz="2400" dirty="0" smtClean="0"/>
              <a:t>Выработанные в группе решения обсуждаются всем классом.</a:t>
            </a:r>
          </a:p>
          <a:p>
            <a:r>
              <a:rPr lang="ru-RU" sz="2400" dirty="0" smtClean="0"/>
              <a:t>Слабые учащиеся при групповой работе выполняют объем любых упражнений на 20-30% больше, чем при фронтальной форме.</a:t>
            </a:r>
            <a:endParaRPr lang="ru-RU" sz="2400" dirty="0"/>
          </a:p>
        </p:txBody>
      </p:sp>
    </p:spTree>
  </p:cSld>
  <p:clrMapOvr>
    <a:masterClrMapping/>
  </p:clrMapOvr>
  <p:transition>
    <p:split orient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4465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Функции учителя при групповой работе</a:t>
            </a:r>
            <a:endParaRPr lang="ru-RU" sz="4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500174"/>
            <a:ext cx="9144000" cy="60016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Если на традиционном уроке учитель передает знания в готовом виде, то здесь он должен быть организатором, режиссером урока, соучастником коллективной деятельности. Его действия должны сводится к следующему: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Объяснение цели предстоящей работы.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Разбивка учащихся на группы.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Раздача заданий для групп.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Контроль за ходом групповой работы.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Попеременное участие в работе групп, но без навязывания своей точки зрения, как единственно возможной, а побуждая к активному поиску.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После отчета групп о выполненном задании, учитель делает выводы. Обращает внимание на типичные ошибки. Дает оценку работе учащихся.</a:t>
            </a:r>
          </a:p>
          <a:p>
            <a:pPr>
              <a:buFont typeface="Wingdings" pitchFamily="2" charset="2"/>
              <a:buChar char="v"/>
            </a:pPr>
            <a:endParaRPr lang="ru-RU" sz="2400" dirty="0"/>
          </a:p>
        </p:txBody>
      </p:sp>
    </p:spTree>
  </p:cSld>
  <p:clrMapOvr>
    <a:masterClrMapping/>
  </p:clrMapOvr>
  <p:transition>
    <p:split orient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4290"/>
            <a:ext cx="9144000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В текущем году с применением данной технологии мною проведены следующие уроки и мероприятия:</a:t>
            </a:r>
          </a:p>
          <a:p>
            <a:pPr marL="400050" indent="-400050">
              <a:buFont typeface="+mj-lt"/>
              <a:buAutoNum type="romanUcPeriod"/>
            </a:pPr>
            <a:r>
              <a:rPr lang="ru-RU" sz="2800" b="1" dirty="0" smtClean="0">
                <a:solidFill>
                  <a:srgbClr val="00B050"/>
                </a:solidFill>
              </a:rPr>
              <a:t>Урок в 7 классе по теме «Основные понятия геометрии. Смежные и вертикальные углы»</a:t>
            </a:r>
          </a:p>
          <a:p>
            <a:pPr marL="400050" indent="-400050">
              <a:buFont typeface="+mj-lt"/>
              <a:buAutoNum type="romanUcPeriod"/>
            </a:pPr>
            <a:endParaRPr lang="ru-RU" sz="2800" b="1" dirty="0" smtClean="0"/>
          </a:p>
          <a:p>
            <a:pPr marL="400050" indent="-400050">
              <a:buFont typeface="+mj-lt"/>
              <a:buAutoNum type="romanUcPeriod"/>
            </a:pPr>
            <a:r>
              <a:rPr lang="ru-RU" sz="2800" b="1" dirty="0" smtClean="0">
                <a:solidFill>
                  <a:srgbClr val="FF0000"/>
                </a:solidFill>
              </a:rPr>
              <a:t>Урок математики для 6-го класса по теме "Умножение и деление дробных чисел"</a:t>
            </a:r>
          </a:p>
          <a:p>
            <a:pPr marL="400050" indent="-400050">
              <a:buFont typeface="+mj-lt"/>
              <a:buAutoNum type="romanUcPeriod"/>
            </a:pPr>
            <a:endParaRPr lang="ru-RU" sz="2800" b="1" dirty="0" smtClean="0"/>
          </a:p>
          <a:p>
            <a:pPr marL="400050" indent="-400050">
              <a:buFont typeface="+mj-lt"/>
              <a:buAutoNum type="romanUcPeriod"/>
            </a:pPr>
            <a:endParaRPr lang="ru-RU" sz="2800" b="1" dirty="0" smtClean="0"/>
          </a:p>
          <a:p>
            <a:pPr marL="400050" indent="-400050">
              <a:buFont typeface="+mj-lt"/>
              <a:buAutoNum type="romanUcPeriod"/>
            </a:pPr>
            <a:r>
              <a:rPr lang="ru-RU" sz="2800" b="1" dirty="0" smtClean="0">
                <a:solidFill>
                  <a:schemeClr val="accent6"/>
                </a:solidFill>
              </a:rPr>
              <a:t>Урок геометрии для 7-го класса «Архитектурные кружева».</a:t>
            </a:r>
          </a:p>
          <a:p>
            <a:pPr marL="400050" indent="-400050">
              <a:buFont typeface="+mj-lt"/>
              <a:buAutoNum type="romanUcPeriod"/>
            </a:pPr>
            <a:endParaRPr lang="ru-RU" sz="2800" b="1" dirty="0" smtClean="0"/>
          </a:p>
          <a:p>
            <a:pPr marL="400050" indent="-400050"/>
            <a:endParaRPr lang="ru-RU" sz="2800" b="1" dirty="0" smtClean="0"/>
          </a:p>
          <a:p>
            <a:pPr marL="400050" indent="-400050">
              <a:buFont typeface="+mj-lt"/>
              <a:buAutoNum type="romanUcPeriod"/>
            </a:pPr>
            <a:r>
              <a:rPr lang="ru-RU" sz="2800" b="1" dirty="0" smtClean="0">
                <a:solidFill>
                  <a:srgbClr val="0070C0"/>
                </a:solidFill>
              </a:rPr>
              <a:t>Внеклассное мероприятие «Звезды математики на арене цирка»</a:t>
            </a:r>
          </a:p>
          <a:p>
            <a:pPr marL="400050" indent="-400050">
              <a:buFont typeface="+mj-lt"/>
              <a:buAutoNum type="romanUcPeriod"/>
            </a:pPr>
            <a:r>
              <a:rPr lang="ru-RU" sz="2800" b="1" dirty="0" smtClean="0">
                <a:solidFill>
                  <a:srgbClr val="0070C0"/>
                </a:solidFill>
              </a:rPr>
              <a:t>«Кто умнее 5-тиклассника?»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split orient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0"/>
            <a:ext cx="8643998" cy="1754326"/>
          </a:xfrm>
          <a:prstGeom prst="rect">
            <a:avLst/>
          </a:prstGeom>
          <a:solidFill>
            <a:schemeClr val="accent2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Результативность моей работы</a:t>
            </a:r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7" y="2071678"/>
            <a:ext cx="850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связи с использованием данной технологии наблюдается рост качества знаний учащихся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71472" y="4000504"/>
            <a:ext cx="807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 доже в этом году по итогам 1-ой и 2-ой четвертей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57158" y="3429000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2008г.</a:t>
            </a:r>
            <a:endParaRPr lang="ru-RU" dirty="0"/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500034" y="2500306"/>
          <a:ext cx="3119438" cy="1674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071670" y="3000372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44%</a:t>
            </a:r>
            <a:endParaRPr lang="ru-RU" dirty="0"/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4929190" y="2428868"/>
          <a:ext cx="2262182" cy="1674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000760" y="3143248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46%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500562" y="3429000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2009г.</a:t>
            </a:r>
            <a:endParaRPr lang="ru-RU" dirty="0"/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428596" y="4429132"/>
          <a:ext cx="3262314" cy="1746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214546" y="5072074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57%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5429264"/>
            <a:ext cx="1500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 четверть</a:t>
            </a:r>
            <a:endParaRPr lang="ru-RU" b="1" dirty="0"/>
          </a:p>
        </p:txBody>
      </p:sp>
      <p:graphicFrame>
        <p:nvGraphicFramePr>
          <p:cNvPr id="18" name="Диаграмма 17"/>
          <p:cNvGraphicFramePr/>
          <p:nvPr/>
        </p:nvGraphicFramePr>
        <p:xfrm>
          <a:off x="4572000" y="4357694"/>
          <a:ext cx="3190876" cy="1746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857884" y="5357826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85%</a:t>
            </a:r>
            <a:endParaRPr lang="ru-R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000496" y="5357826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 четверть</a:t>
            </a:r>
            <a:endParaRPr lang="ru-RU" b="1" dirty="0"/>
          </a:p>
        </p:txBody>
      </p:sp>
    </p:spTree>
  </p:cSld>
  <p:clrMapOvr>
    <a:masterClrMapping/>
  </p:clrMapOvr>
  <p:transition>
    <p:split orient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6000">
              <a:srgbClr val="1F1F1F"/>
            </a:gs>
            <a:gs pos="17999">
              <a:srgbClr val="FFFFFF"/>
            </a:gs>
            <a:gs pos="42000">
              <a:srgbClr val="636363"/>
            </a:gs>
            <a:gs pos="53000">
              <a:srgbClr val="CFCFCF"/>
            </a:gs>
            <a:gs pos="66000">
              <a:srgbClr val="CFCFCF"/>
            </a:gs>
            <a:gs pos="75999">
              <a:srgbClr val="1F1F1F"/>
            </a:gs>
            <a:gs pos="78999">
              <a:srgbClr val="FFFFFF"/>
            </a:gs>
            <a:gs pos="100000">
              <a:srgbClr val="7F7F7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357166"/>
            <a:ext cx="8358246" cy="310854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«Продолжая себя в своих питомцах, мы творим не только Человека. Мы творим само время. Дух времени, взаимоотношения между людьми – все это зависит от того, каковы мы с вами. От того, какова школа. Которой народ вверяет свое будущее…»</a:t>
            </a:r>
          </a:p>
          <a:p>
            <a:pPr algn="r"/>
            <a:r>
              <a:rPr lang="ru-RU" sz="2800" b="1" i="1" dirty="0" smtClean="0"/>
              <a:t>В.А.Сухомлинский</a:t>
            </a:r>
            <a:endParaRPr lang="ru-RU" sz="2800" b="1" i="1" dirty="0"/>
          </a:p>
        </p:txBody>
      </p:sp>
    </p:spTree>
  </p:cSld>
  <p:clrMapOvr>
    <a:masterClrMapping/>
  </p:clrMapOvr>
  <p:transition>
    <p:split orient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3" y="0"/>
            <a:ext cx="87154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Тема самообразования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785794"/>
            <a:ext cx="77867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«Активизация познавательной деятельности обучающихся на уроках математики»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2214554"/>
            <a:ext cx="87154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 ЭТАП – 2008-2009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Изучение истории возникновения технологии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Результаты, которые могут быть получены после применения данной технологии на практике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Методы и приемы, использующиеся в данной технологии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Этапы освоения технологии учителем и учащимися</a:t>
            </a:r>
          </a:p>
          <a:p>
            <a:r>
              <a:rPr lang="ru-RU" b="1" dirty="0" smtClean="0"/>
              <a:t>2 ЭТАП – 2009-2010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Разработка модифицированного варианта учебной программы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Разработка календарно-тематического планирования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Разработка планов различных типов уроков, предусмотренных новой технологией, раздаточного материала к этим урокам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Разработка новых текстов </a:t>
            </a:r>
            <a:r>
              <a:rPr lang="ru-RU" dirty="0" err="1" smtClean="0"/>
              <a:t>разноуровневых</a:t>
            </a:r>
            <a:r>
              <a:rPr lang="ru-RU" dirty="0" smtClean="0"/>
              <a:t> заданий для рубежного и итогового контроля</a:t>
            </a:r>
          </a:p>
          <a:p>
            <a:r>
              <a:rPr lang="ru-RU" b="1" dirty="0" smtClean="0"/>
              <a:t>3 ЭТАП – 2011-2012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Уметь применять на практике методы и приемы новой технологии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Проводить учебные занятия различных типов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Анализировать занятия и вскрывать недостатки</a:t>
            </a:r>
          </a:p>
          <a:p>
            <a:endParaRPr lang="ru-RU" dirty="0" smtClean="0"/>
          </a:p>
        </p:txBody>
      </p:sp>
    </p:spTree>
  </p:cSld>
  <p:clrMapOvr>
    <a:masterClrMapping/>
  </p:clrMapOvr>
  <p:transition>
    <p:split orient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399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4400" b="0" cap="none" spc="0" dirty="0" smtClean="0">
                <a:ln w="10160">
                  <a:solidFill>
                    <a:srgbClr val="7030A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Дидактические основы активизации учения обучающихся</a:t>
            </a:r>
            <a:endParaRPr lang="ru-RU" sz="4400" b="0" cap="none" spc="0" dirty="0">
              <a:ln w="10160">
                <a:solidFill>
                  <a:srgbClr val="7030A0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1500174"/>
            <a:ext cx="8572560" cy="44012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/>
              <a:t>Обучение – самый важный и надежный способ получения систематического образования. </a:t>
            </a:r>
          </a:p>
          <a:p>
            <a:r>
              <a:rPr lang="ru-RU" sz="2000" b="1" dirty="0" smtClean="0"/>
              <a:t>Познавательная деятельность – это единство чувственного восприятия, теоретического мышления и практической деятельности.</a:t>
            </a:r>
          </a:p>
          <a:p>
            <a:r>
              <a:rPr lang="ru-RU" sz="2000" b="1" dirty="0" smtClean="0"/>
              <a:t>Активность (учения, освоения содержания и т.п.) определяет степень (интенсивность, прочность) «соприкосновения» обучаемого с предметом его деятельности.</a:t>
            </a:r>
          </a:p>
          <a:p>
            <a:r>
              <a:rPr lang="ru-RU" sz="2000" b="1" dirty="0" smtClean="0"/>
              <a:t>   В структуре активности выделяются следующие компоненты: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/>
              <a:t>Готовность выполнять учебные задания;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/>
              <a:t>Стремление к самостоятельной деятельности;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/>
              <a:t>Сознательность выполнения заданий;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/>
              <a:t>Систематичность обучения;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/>
              <a:t>Стремление повысить свой личный уровень.</a:t>
            </a:r>
            <a:endParaRPr lang="ru-RU" sz="2000" b="1" dirty="0"/>
          </a:p>
        </p:txBody>
      </p:sp>
    </p:spTree>
  </p:cSld>
  <p:clrMapOvr>
    <a:masterClrMapping/>
  </p:clrMapOvr>
  <p:transition>
    <p:split orient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0011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Наибольший активизирующий эффект на занятиях дают ситуации, в которых учащиеся сами должны:</a:t>
            </a:r>
          </a:p>
          <a:p>
            <a:pPr>
              <a:buFont typeface="Wingdings" pitchFamily="2" charset="2"/>
              <a:buChar char="§"/>
            </a:pPr>
            <a:r>
              <a:rPr lang="ru-RU" sz="2400" b="1" dirty="0" smtClean="0"/>
              <a:t>Отстаивать свое мнение;</a:t>
            </a:r>
          </a:p>
          <a:p>
            <a:pPr>
              <a:buFont typeface="Wingdings" pitchFamily="2" charset="2"/>
              <a:buChar char="§"/>
            </a:pPr>
            <a:r>
              <a:rPr lang="ru-RU" sz="2400" b="1" dirty="0" smtClean="0"/>
              <a:t>Принимать участие в дискуссиях и обсуждениях;</a:t>
            </a:r>
          </a:p>
          <a:p>
            <a:pPr>
              <a:buFont typeface="Wingdings" pitchFamily="2" charset="2"/>
              <a:buChar char="§"/>
            </a:pPr>
            <a:r>
              <a:rPr lang="ru-RU" sz="2400" b="1" dirty="0" smtClean="0"/>
              <a:t>Ставить вопросы своим товарищам и учителям;</a:t>
            </a:r>
          </a:p>
          <a:p>
            <a:pPr>
              <a:buFont typeface="Wingdings" pitchFamily="2" charset="2"/>
              <a:buChar char="§"/>
            </a:pPr>
            <a:r>
              <a:rPr lang="ru-RU" sz="2400" b="1" dirty="0" smtClean="0"/>
              <a:t>Рецензировать ответы товарищей;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2844" y="2643182"/>
            <a:ext cx="407196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400" b="1" dirty="0" smtClean="0"/>
              <a:t>Заниматься обучением отстающих;</a:t>
            </a:r>
          </a:p>
          <a:p>
            <a:pPr>
              <a:buFont typeface="Wingdings" pitchFamily="2" charset="2"/>
              <a:buChar char="§"/>
            </a:pPr>
            <a:r>
              <a:rPr lang="ru-RU" sz="2400" b="1" dirty="0" smtClean="0"/>
              <a:t>Самостоятельно выбирать посильное задание;</a:t>
            </a:r>
          </a:p>
          <a:p>
            <a:r>
              <a:rPr lang="ru-RU" sz="2400" b="1" u="sng" dirty="0" smtClean="0">
                <a:solidFill>
                  <a:srgbClr val="FF0000"/>
                </a:solidFill>
              </a:rPr>
              <a:t>Вывод</a:t>
            </a:r>
            <a:r>
              <a:rPr lang="ru-RU" sz="2400" b="1" dirty="0" smtClean="0">
                <a:solidFill>
                  <a:srgbClr val="FF0000"/>
                </a:solidFill>
              </a:rPr>
              <a:t>: истина добытая путем собственного напряжения усилий, имеет огромную познавательную ценность.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P10107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3214686"/>
            <a:ext cx="4857752" cy="3643314"/>
          </a:xfrm>
          <a:prstGeom prst="rect">
            <a:avLst/>
          </a:prstGeom>
        </p:spPr>
      </p:pic>
    </p:spTree>
  </p:cSld>
  <p:clrMapOvr>
    <a:masterClrMapping/>
  </p:clrMapOvr>
  <p:transition>
    <p:split orient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Уровни познавательной активности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1357298"/>
            <a:ext cx="871543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1-й уровень – </a:t>
            </a:r>
            <a:r>
              <a:rPr lang="ru-RU" sz="2800" b="1" dirty="0" smtClean="0">
                <a:solidFill>
                  <a:srgbClr val="FF0000"/>
                </a:solidFill>
              </a:rPr>
              <a:t>воспроизводящая активность </a:t>
            </a:r>
            <a:r>
              <a:rPr lang="ru-RU" sz="2400" b="1" dirty="0" smtClean="0"/>
              <a:t>(овладеть способом применения по образцу). Отсутствие «Почему?»</a:t>
            </a:r>
          </a:p>
          <a:p>
            <a:r>
              <a:rPr lang="ru-RU" sz="2400" b="1" dirty="0" smtClean="0"/>
              <a:t>2-й уровень – </a:t>
            </a:r>
            <a:r>
              <a:rPr lang="ru-RU" sz="2800" b="1" dirty="0" smtClean="0">
                <a:solidFill>
                  <a:srgbClr val="FF0000"/>
                </a:solidFill>
              </a:rPr>
              <a:t>интерпретирующая активность </a:t>
            </a:r>
            <a:r>
              <a:rPr lang="ru-RU" sz="2400" b="1" dirty="0" smtClean="0"/>
              <a:t>(стремление познать связи между явлениями и процессами). При затруднении не отказывается от выполнения задания, а ищет пути решения.</a:t>
            </a:r>
          </a:p>
          <a:p>
            <a:r>
              <a:rPr lang="ru-RU" sz="2400" b="1" dirty="0" smtClean="0"/>
              <a:t>3-й уровень – </a:t>
            </a:r>
            <a:r>
              <a:rPr lang="ru-RU" sz="2800" b="1" dirty="0" smtClean="0">
                <a:solidFill>
                  <a:srgbClr val="FF0000"/>
                </a:solidFill>
              </a:rPr>
              <a:t>творческий</a:t>
            </a:r>
            <a:r>
              <a:rPr lang="ru-RU" sz="2400" b="1" dirty="0" smtClean="0"/>
              <a:t> (стремление не только проникнуть глубоко в сущность явлений и их взаимосвязь, но и найти для этой цели новый способ). Проявление высоких волевых качеств учащегося, упорство и настойчивость в достижении цели.</a:t>
            </a:r>
            <a:endParaRPr lang="ru-RU" sz="2400" b="1" dirty="0"/>
          </a:p>
        </p:txBody>
      </p:sp>
    </p:spTree>
  </p:cSld>
  <p:clrMapOvr>
    <a:masterClrMapping/>
  </p:clrMapOvr>
  <p:transition>
    <p:split orient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143999" cy="21236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Принципы активизации познавательной деятельности обучающихся</a:t>
            </a:r>
            <a:endParaRPr lang="ru-RU" sz="4400" b="1" cap="none" spc="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071678"/>
            <a:ext cx="91440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b="1" i="1" dirty="0" smtClean="0"/>
              <a:t>Принцип </a:t>
            </a:r>
            <a:r>
              <a:rPr lang="ru-RU" sz="2000" b="1" i="1" dirty="0" err="1" smtClean="0"/>
              <a:t>проблемности</a:t>
            </a:r>
            <a:r>
              <a:rPr lang="ru-RU" sz="2000" b="1" i="1" dirty="0" smtClean="0"/>
              <a:t> (путем последовательно усложняющихся задач или вопросов создать в мышлении учащегося такую проблемную ситуацию, для выхода из которой ему не хватает имеющихся знаний).</a:t>
            </a:r>
          </a:p>
          <a:p>
            <a:pPr marL="342900" indent="-342900">
              <a:buAutoNum type="arabicPeriod"/>
            </a:pPr>
            <a:r>
              <a:rPr lang="ru-RU" sz="2000" b="1" i="1" dirty="0" smtClean="0"/>
              <a:t>Принцип обеспечения максимально возможной адекватности учебно-познавательной деятельности характеру практических задач (организация познавательной деятельности учащихся по своему характеру должна максимально приближаться к реальной деятельности).</a:t>
            </a:r>
          </a:p>
          <a:p>
            <a:pPr marL="342900" indent="-342900">
              <a:buAutoNum type="arabicPeriod"/>
            </a:pPr>
            <a:r>
              <a:rPr lang="ru-RU" sz="2000" b="1" i="1" dirty="0" smtClean="0"/>
              <a:t>Принцип </a:t>
            </a:r>
            <a:r>
              <a:rPr lang="ru-RU" sz="2000" b="1" i="1" dirty="0" err="1" smtClean="0"/>
              <a:t>взаимообучения</a:t>
            </a:r>
            <a:r>
              <a:rPr lang="ru-RU" sz="2000" b="1" i="1" dirty="0" smtClean="0"/>
              <a:t> (учащиеся в процессе обучения могут обучать друг друга, обмениваясь знаниями).</a:t>
            </a:r>
          </a:p>
          <a:p>
            <a:pPr marL="342900" indent="-342900">
              <a:buAutoNum type="arabicPeriod"/>
            </a:pPr>
            <a:r>
              <a:rPr lang="ru-RU" sz="2000" b="1" i="1" dirty="0" smtClean="0"/>
              <a:t>Принцип исследования изучаемых проблем.</a:t>
            </a:r>
          </a:p>
          <a:p>
            <a:pPr marL="342900" indent="-342900">
              <a:buAutoNum type="arabicPeriod"/>
            </a:pPr>
            <a:r>
              <a:rPr lang="ru-RU" sz="2000" b="1" i="1" dirty="0" smtClean="0"/>
              <a:t>Принцип индивидуализации (состав класса, адаптация к учебному процессу, и т.д.)</a:t>
            </a:r>
          </a:p>
          <a:p>
            <a:pPr marL="342900" indent="-342900">
              <a:buAutoNum type="arabicPeriod"/>
            </a:pPr>
            <a:endParaRPr lang="ru-RU" sz="2000" b="1" i="1" dirty="0"/>
          </a:p>
        </p:txBody>
      </p:sp>
    </p:spTree>
  </p:cSld>
  <p:clrMapOvr>
    <a:masterClrMapping/>
  </p:clrMapOvr>
  <p:transition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144000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600" b="1" cap="none" spc="0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Способы активизации познавательной </a:t>
            </a:r>
          </a:p>
          <a:p>
            <a:r>
              <a:rPr lang="ru-RU" sz="3600" b="1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деятельности на уроках математики</a:t>
            </a:r>
            <a:endParaRPr lang="ru-RU" sz="3600" b="1" cap="none" spc="0" dirty="0">
              <a:ln w="11430"/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1214422"/>
            <a:ext cx="8572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Дидактическая игра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1571612"/>
            <a:ext cx="8501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Игра «Веселый счет»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636010" y="2754312"/>
          <a:ext cx="1871980" cy="1371600"/>
        </p:xfrm>
        <a:graphic>
          <a:graphicData uri="http://schemas.openxmlformats.org/drawingml/2006/table">
            <a:tbl>
              <a:tblPr/>
              <a:tblGrid>
                <a:gridCol w="467995"/>
                <a:gridCol w="539433"/>
                <a:gridCol w="396557"/>
                <a:gridCol w="467995"/>
              </a:tblGrid>
              <a:tr h="26987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987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987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987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987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4282" y="2000240"/>
          <a:ext cx="1871980" cy="1349375"/>
        </p:xfrm>
        <a:graphic>
          <a:graphicData uri="http://schemas.openxmlformats.org/drawingml/2006/table">
            <a:tbl>
              <a:tblPr/>
              <a:tblGrid>
                <a:gridCol w="467995"/>
                <a:gridCol w="467995"/>
                <a:gridCol w="467995"/>
                <a:gridCol w="467995"/>
              </a:tblGrid>
              <a:tr h="269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55555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55555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55555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55555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55555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55555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55555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55555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55555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55555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55555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55555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55555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55555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14546" y="1857364"/>
            <a:ext cx="6715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Найди сумму всех чисел, записанных красным цветом.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Найди сумму всех чисел, записанных черным цветом.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Найди сумму чисел, встречающихся два-три раза</a:t>
            </a:r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14284" y="4357694"/>
          <a:ext cx="4143404" cy="2482596"/>
        </p:xfrm>
        <a:graphic>
          <a:graphicData uri="http://schemas.openxmlformats.org/drawingml/2006/table">
            <a:tbl>
              <a:tblPr/>
              <a:tblGrid>
                <a:gridCol w="1035851"/>
                <a:gridCol w="1035851"/>
                <a:gridCol w="1035851"/>
                <a:gridCol w="1035851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0FF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0000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FFFF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FFFF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23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0000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0000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17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FFFF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21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19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FFFF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0000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0000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24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0000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22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FFFF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FFFF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18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3357562"/>
            <a:ext cx="821533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 двум одинаковым таблицам вызываются двое. По команде они начинают вслух считать от 1 до 24, показывая указкой называемое число. Закончивший счет вперед, выигрывает.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1" name="Рисунок 10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2264" y="4572008"/>
            <a:ext cx="2046294" cy="2046294"/>
          </a:xfrm>
          <a:prstGeom prst="rect">
            <a:avLst/>
          </a:prstGeom>
        </p:spPr>
      </p:pic>
    </p:spTree>
  </p:cSld>
  <p:clrMapOvr>
    <a:masterClrMapping/>
  </p:clrMapOvr>
  <p:transition>
    <p:split orient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68" y="1714488"/>
            <a:ext cx="4693058" cy="457203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1"/>
            <a:ext cx="9144000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600" b="1" cap="none" spc="0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Способы активизации познавательной </a:t>
            </a:r>
          </a:p>
          <a:p>
            <a:r>
              <a:rPr lang="ru-RU" sz="3600" b="1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деятельности на уроках математики</a:t>
            </a:r>
            <a:endParaRPr lang="ru-RU" sz="3600" b="1" cap="none" spc="0" dirty="0">
              <a:ln w="11430"/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14422"/>
            <a:ext cx="91440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000" b="1" dirty="0" smtClean="0">
                <a:solidFill>
                  <a:srgbClr val="FF0000"/>
                </a:solidFill>
              </a:rPr>
              <a:t>Задачи занимательного характера в рифмованной форме, например: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У Аленки в гостях</a:t>
            </a:r>
          </a:p>
          <a:p>
            <a:r>
              <a:rPr lang="ru-RU" dirty="0" smtClean="0"/>
              <a:t>Два цыпленка в лаптях,</a:t>
            </a:r>
          </a:p>
          <a:p>
            <a:r>
              <a:rPr lang="ru-RU" dirty="0" smtClean="0"/>
              <a:t>Петушок в сапожках,</a:t>
            </a:r>
          </a:p>
          <a:p>
            <a:r>
              <a:rPr lang="ru-RU" dirty="0" smtClean="0"/>
              <a:t>Курочка в сережках,</a:t>
            </a:r>
          </a:p>
          <a:p>
            <a:r>
              <a:rPr lang="ru-RU" dirty="0" smtClean="0"/>
              <a:t>Селезень в кафтане,</a:t>
            </a:r>
          </a:p>
          <a:p>
            <a:r>
              <a:rPr lang="ru-RU" dirty="0" smtClean="0"/>
              <a:t> утка в сарафане,</a:t>
            </a:r>
          </a:p>
          <a:p>
            <a:r>
              <a:rPr lang="ru-RU" dirty="0" smtClean="0"/>
              <a:t> а корова в юбке, </a:t>
            </a:r>
          </a:p>
          <a:p>
            <a:r>
              <a:rPr lang="ru-RU" dirty="0" smtClean="0"/>
              <a:t>В теплом полушубке.</a:t>
            </a:r>
          </a:p>
          <a:p>
            <a:r>
              <a:rPr lang="ru-RU" dirty="0" smtClean="0"/>
              <a:t> Сколько всего гостей?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14810" y="1714488"/>
            <a:ext cx="414340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«В свете есть такое диво: </a:t>
            </a:r>
            <a:br>
              <a:rPr kumimoji="0" lang="ru-RU" sz="2000" b="1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Море вздуется бурливо,</a:t>
            </a:r>
            <a:br>
              <a:rPr kumimoji="0" lang="ru-RU" sz="2000" b="1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Закипит, подымет вой,</a:t>
            </a:r>
            <a:br>
              <a:rPr kumimoji="0" lang="ru-RU" sz="2000" b="1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Хлынет на берег пустой,</a:t>
            </a:r>
            <a:br>
              <a:rPr kumimoji="0" lang="ru-RU" sz="2000" b="1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Разольется в шумном беге,</a:t>
            </a:r>
            <a:br>
              <a:rPr kumimoji="0" lang="ru-RU" sz="2000" b="1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очутятся на бреге</a:t>
            </a:r>
            <a:br>
              <a:rPr kumimoji="0" lang="ru-RU" sz="2000" b="1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чешуе как жар горя,</a:t>
            </a:r>
            <a:br>
              <a:rPr kumimoji="0" lang="ru-RU" sz="2000" b="1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Тридцать три богатыря,</a:t>
            </a:r>
            <a:br>
              <a:rPr kumimoji="0" lang="ru-RU" sz="2000" b="1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Все красавцы удалые,</a:t>
            </a:r>
            <a:br>
              <a:rPr kumimoji="0" lang="ru-RU" sz="2000" b="1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Великаны молодые,</a:t>
            </a:r>
            <a:br>
              <a:rPr kumimoji="0" lang="ru-RU" sz="2000" b="1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Все равны как на подбор.</a:t>
            </a:r>
            <a:br>
              <a:rPr kumimoji="0" lang="ru-RU" sz="2000" b="1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ними дядька </a:t>
            </a:r>
            <a:r>
              <a:rPr kumimoji="0" lang="ru-RU" sz="2000" b="1" i="0" u="sng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Черномор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».</a:t>
            </a: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Сколько всего людей вышло из моря?</a:t>
            </a:r>
            <a:endParaRPr kumimoji="0" lang="ru-RU" sz="4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split orient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467</TotalTime>
  <Words>1786</Words>
  <Application>Microsoft Office PowerPoint</Application>
  <PresentationFormat>Экран (4:3)</PresentationFormat>
  <Paragraphs>259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FuckYouBill</cp:lastModifiedBy>
  <cp:revision>58</cp:revision>
  <dcterms:created xsi:type="dcterms:W3CDTF">2010-01-03T10:20:16Z</dcterms:created>
  <dcterms:modified xsi:type="dcterms:W3CDTF">2011-08-27T12:21:17Z</dcterms:modified>
</cp:coreProperties>
</file>