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74A6-9096-4C52-8D6A-CAEC7F118997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AD070-4CA6-474E-82FD-C17CAF8A6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B7563-391F-4F88-A089-58CAA09F0911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3ACDC-808E-46FE-BF56-1038D50A8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46BD-B2C3-42E2-856E-A5DFBAFA6AF5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095B-D97D-43A4-AB3C-D388557C8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31EB-70B6-4009-82A4-9A5C5E5035E8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E5CA-2D51-4AE9-BAAD-8D947EE42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B6FC-D040-4ED9-9CCD-B03A79202EC5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0921-1807-4666-A06B-E9644EB7A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0B07-05A6-4496-BA99-45FDB6CC156C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FEC3-98B4-4CA5-B2FC-AFEACE2BF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FD42-FB4A-414F-988B-B143EA330014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06DE-0AE1-4227-93B8-A75F3C687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0B49-4DE8-4113-870D-CD422BE5A9C4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37AE-F344-44BE-B325-988703FD2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DBFD-847A-4759-B3E7-187391174DFC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59DA-6874-4ADE-A37A-C960B994C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7D3B-F89F-43ED-858E-FBA38042DAE6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2FCA-B9C9-45FE-A0A4-E31B68E15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3899-264F-4377-8A25-1024AA0F1EE0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62F8-AEEF-4E43-81B3-9E6E33E4C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ADCD6-6A5F-4170-869D-9AA7AF1FA1C0}" type="datetimeFigureOut">
              <a:rPr lang="ru-RU"/>
              <a:pPr>
                <a:defRPr/>
              </a:pPr>
              <a:t>06.01.2010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81831-D500-452E-8885-6B775F84E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58310902Vitas_-_Ulybnis__.mp3" TargetMode="Externa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&#1040;&#1057;&#1054;&#1064;\&#1052;&#1086;&#1080;%20&#1076;&#1086;&#1082;&#1091;&#1084;&#1077;&#1085;&#1090;&#1099;\&#1079;&#1072;&#1084;%20&#1087;&#1086;%20&#1042;&#1056;\&#1060;.%20&#1064;&#1086;&#1087;&#1077;&#1085;%20-%20&#1042;&#1077;&#1089;&#1077;&#1085;&#1085;&#1080;&#1081;%20&#1074;&#1072;&#1083;&#1100;&#1089;%20(mp3ostrov.com)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785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6"/>
                </a:solidFill>
              </a:rPr>
              <a:t>Тренинг </a:t>
            </a:r>
            <a:br>
              <a:rPr lang="ru-RU" sz="4800" b="1" i="1" dirty="0" smtClean="0">
                <a:solidFill>
                  <a:schemeClr val="accent6"/>
                </a:solidFill>
              </a:rPr>
            </a:br>
            <a:r>
              <a:rPr lang="ru-RU" sz="4800" b="1" i="1" dirty="0" smtClean="0">
                <a:solidFill>
                  <a:schemeClr val="accent6"/>
                </a:solidFill>
              </a:rPr>
              <a:t>«Ловите позитив»</a:t>
            </a:r>
            <a:br>
              <a:rPr lang="ru-RU" sz="4800" b="1" i="1" dirty="0" smtClean="0">
                <a:solidFill>
                  <a:schemeClr val="accent6"/>
                </a:solidFill>
              </a:rPr>
            </a:br>
            <a:endParaRPr lang="ru-RU" sz="4800" b="1" i="1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10715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5"/>
                </a:solidFill>
              </a:rPr>
              <a:t>Подготовила педагог – психолог </a:t>
            </a:r>
            <a:r>
              <a:rPr lang="ru-RU" sz="2800" dirty="0" err="1" smtClean="0">
                <a:solidFill>
                  <a:schemeClr val="accent5"/>
                </a:solidFill>
              </a:rPr>
              <a:t>Лиджиева</a:t>
            </a:r>
            <a:r>
              <a:rPr lang="ru-RU" sz="2800" dirty="0" smtClean="0">
                <a:solidFill>
                  <a:schemeClr val="accent5"/>
                </a:solidFill>
              </a:rPr>
              <a:t> М.И.</a:t>
            </a:r>
            <a:endParaRPr lang="ru-RU" sz="2800" dirty="0">
              <a:solidFill>
                <a:schemeClr val="accent5"/>
              </a:solidFill>
            </a:endParaRPr>
          </a:p>
        </p:txBody>
      </p:sp>
      <p:pic>
        <p:nvPicPr>
          <p:cNvPr id="13315" name="Picture 11" descr="02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072063"/>
            <a:ext cx="666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642938"/>
            <a:ext cx="14287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Содержимое 3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2286000"/>
            <a:ext cx="38576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357188"/>
            <a:ext cx="771525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Каждый ответ  а — 0 очков, 6—1 очко, а в — 2 очка. </a:t>
            </a:r>
            <a:b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sz="2000" i="1" dirty="0">
                <a:solidFill>
                  <a:srgbClr val="0033CC"/>
                </a:solidFill>
                <a:latin typeface="+mn-lt"/>
              </a:rPr>
              <a:t>17—20 очков,</a:t>
            </a:r>
            <a:r>
              <a:rPr lang="ru-RU" sz="2000" dirty="0">
                <a:solidFill>
                  <a:srgbClr val="0033CC"/>
                </a:solidFill>
                <a:latin typeface="+mn-lt"/>
              </a:rPr>
              <a:t> Вы до того счастливый человек, что прямо не верится, что это возможно! Радуетесь жизни, не обращаете внимания на неприятности и житейские невзгоды. Человек Вы жизнерадостный, нравитесь окружающим своим оптимизмом, но... Не слишком ли поверхностно и легковесно относитесь ко всему происходящему? Может быть, немного трезвости и скепсиса вам не повредит? </a:t>
            </a:r>
            <a:br>
              <a:rPr lang="ru-RU" sz="2000" dirty="0">
                <a:solidFill>
                  <a:srgbClr val="0033CC"/>
                </a:solidFill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sz="2400" i="1" dirty="0">
                <a:solidFill>
                  <a:schemeClr val="tx2"/>
                </a:solidFill>
                <a:latin typeface="+mn-lt"/>
              </a:rPr>
              <a:t>13—16 очков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, наверное, Вы «оптимально» счастливый человек, и радости в вашей жизни явно больше, чем печали. Вы храбры, хладнокровны, у вас трезвый склад ума и легкий характер. Не паникуете, сталкиваясь с трудностями, трезво их оцениваете "Окружающим с вами удобно. </a:t>
            </a:r>
            <a:br>
              <a:rPr lang="ru-RU" sz="2400" dirty="0">
                <a:solidFill>
                  <a:schemeClr val="tx2"/>
                </a:solidFill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000125" y="500063"/>
            <a:ext cx="7500938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70C0"/>
                </a:solidFill>
                <a:latin typeface="Franklin Gothic Book" pitchFamily="34" charset="0"/>
              </a:rPr>
              <a:t>8—12 очков, </a:t>
            </a:r>
            <a:r>
              <a:rPr lang="ru-RU" sz="2400">
                <a:solidFill>
                  <a:srgbClr val="0070C0"/>
                </a:solidFill>
                <a:latin typeface="Franklin Gothic Book" pitchFamily="34" charset="0"/>
              </a:rPr>
              <a:t>счастье и несчастье для вас выражаются известной формулой «50 х 50». Если хотите склонить чашу весов в свою пользу, старайтесь не пасовать перед трудностями, встречайте их стоически, опирайтесь на друзей, не оставляйте их в беде. </a:t>
            </a:r>
            <a:br>
              <a:rPr lang="ru-RU" sz="2400">
                <a:solidFill>
                  <a:srgbClr val="0070C0"/>
                </a:solidFill>
                <a:latin typeface="Franklin Gothic Book" pitchFamily="34" charset="0"/>
              </a:rPr>
            </a:br>
            <a:r>
              <a:rPr lang="ru-RU" sz="2400">
                <a:solidFill>
                  <a:schemeClr val="tx2"/>
                </a:solidFill>
                <a:latin typeface="Franklin Gothic Book" pitchFamily="34" charset="0"/>
              </a:rPr>
              <a:t/>
            </a:r>
            <a:br>
              <a:rPr lang="ru-RU" sz="2400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ru-RU" sz="2400" i="1">
                <a:solidFill>
                  <a:schemeClr val="tx2"/>
                </a:solidFill>
                <a:latin typeface="Franklin Gothic Book" pitchFamily="34" charset="0"/>
              </a:rPr>
              <a:t>0—7 очков </a:t>
            </a:r>
            <a:r>
              <a:rPr lang="ru-RU" sz="2400">
                <a:solidFill>
                  <a:schemeClr val="tx2"/>
                </a:solidFill>
                <a:latin typeface="Franklin Gothic Book" pitchFamily="34" charset="0"/>
              </a:rPr>
              <a:t>Вы привыкли на все смотреть сквозь черные очки, считаете, что судьба уготовила вам участь человека невезучего, и даже иногда бравируете этим. А стоит ли? Старайтесь больше времени проводить в обществе веселых, оптимистически настроенных людей. Хорошо бы чем-то увлечься, найти «хобби». </a:t>
            </a:r>
            <a:br>
              <a:rPr lang="ru-RU" sz="2400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ПОЗИТИВНОЕ МЫШЛЕНИЕ</a:t>
            </a:r>
            <a:endParaRPr lang="ru-RU" b="1" i="1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1857375"/>
            <a:ext cx="6858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B050"/>
                </a:solidFill>
                <a:latin typeface="Franklin Gothic Book" pitchFamily="34" charset="0"/>
              </a:rPr>
              <a:t>П М - это ожидание счастья, радости, здоровья, успешного завершения любой ситуации и принимаемых решений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4071938"/>
            <a:ext cx="76438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МЫСЛЬ – это то, чем человек может свободно управлять!!! 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500063" y="642938"/>
            <a:ext cx="81438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В позитивном мышлении существуют  два основных направления </a:t>
            </a:r>
            <a:br>
              <a:rPr lang="ru-RU" sz="3600">
                <a:latin typeface="Franklin Gothic Book" pitchFamily="34" charset="0"/>
              </a:rPr>
            </a:br>
            <a:r>
              <a:rPr lang="ru-RU" sz="3600">
                <a:latin typeface="Franklin Gothic Book" pitchFamily="34" charset="0"/>
              </a:rPr>
              <a:t>• Позитивный настрой </a:t>
            </a:r>
            <a:br>
              <a:rPr lang="ru-RU" sz="3600">
                <a:latin typeface="Franklin Gothic Book" pitchFamily="34" charset="0"/>
              </a:rPr>
            </a:br>
            <a:r>
              <a:rPr lang="ru-RU" sz="3600">
                <a:latin typeface="Franklin Gothic Book" pitchFamily="34" charset="0"/>
              </a:rPr>
              <a:t>• Позитивные утверждения</a:t>
            </a:r>
            <a:br>
              <a:rPr lang="ru-RU" sz="3600">
                <a:latin typeface="Franklin Gothic Book" pitchFamily="34" charset="0"/>
              </a:rPr>
            </a:br>
            <a:endParaRPr lang="ru-RU" sz="36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Позитивный настрой.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«</a:t>
            </a:r>
            <a:r>
              <a:rPr lang="ru-RU" sz="5400" smtClean="0"/>
              <a:t>Я смогу», </a:t>
            </a:r>
            <a:br>
              <a:rPr lang="ru-RU" sz="5400" smtClean="0"/>
            </a:br>
            <a:r>
              <a:rPr lang="ru-RU" sz="5400" smtClean="0"/>
              <a:t>«Я достоин», </a:t>
            </a:r>
            <a:br>
              <a:rPr lang="ru-RU" sz="5400" smtClean="0"/>
            </a:br>
            <a:r>
              <a:rPr lang="ru-RU" sz="5400" smtClean="0"/>
              <a:t>«У меня получится» </a:t>
            </a:r>
            <a:br>
              <a:rPr lang="ru-RU" sz="5400" smtClean="0"/>
            </a:br>
            <a:r>
              <a:rPr lang="ru-RU" sz="5400" smtClean="0"/>
              <a:t>«Я сделаю» </a:t>
            </a:r>
            <a:br>
              <a:rPr lang="ru-RU" sz="5400" smtClean="0"/>
            </a:br>
            <a:endParaRPr lang="ru-RU" sz="54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Позитивные утверждения. 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smtClean="0"/>
              <a:t>   • Сегодня я обретаю 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            эмоциональную свободу. </a:t>
            </a:r>
            <a:br>
              <a:rPr lang="ru-RU" sz="4400" smtClean="0"/>
            </a:br>
            <a:r>
              <a:rPr lang="ru-RU" sz="4400" smtClean="0"/>
              <a:t>• Я отпускаю прошлое. </a:t>
            </a:r>
            <a:br>
              <a:rPr lang="ru-RU" sz="4400" smtClean="0"/>
            </a:br>
            <a:r>
              <a:rPr lang="ru-RU" sz="4400" smtClean="0"/>
              <a:t>• Я прощаю себя и других 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                                             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42938" y="785813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На работе меня никто не ценит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135731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Многие из моих коллег меня раздражают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42938" y="2071688"/>
            <a:ext cx="428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Я боюсь, что у меня не получится…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285750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Не могу смотреть на себя в зеркало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42938" y="3571875"/>
            <a:ext cx="4071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Я разочарован (а) в жизни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572125" y="857250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На работе меня любят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00688" y="1214438"/>
            <a:ext cx="3500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Меня окружают только позитивные и  веселые люди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>
                <a:ea typeface="Times New Roman" pitchFamily="18" charset="0"/>
                <a:cs typeface="Arial" charset="0"/>
              </a:rPr>
              <a:t>                                                                                  </a:t>
            </a:r>
            <a:r>
              <a:rPr lang="ru-RU" sz="1200">
                <a:ea typeface="Times New Roman" pitchFamily="18" charset="0"/>
                <a:cs typeface="Arial" charset="0"/>
              </a:rPr>
              <a:t/>
            </a:r>
            <a:br>
              <a:rPr lang="ru-RU" sz="1200">
                <a:ea typeface="Times New Roman" pitchFamily="18" charset="0"/>
                <a:cs typeface="Arial" charset="0"/>
              </a:rPr>
            </a:br>
            <a:r>
              <a:rPr lang="ru-RU" sz="1200">
                <a:ea typeface="Times New Roman" pitchFamily="18" charset="0"/>
                <a:cs typeface="Arial" charset="0"/>
              </a:rPr>
              <a:t/>
            </a:r>
            <a:br>
              <a:rPr lang="ru-RU" sz="1200">
                <a:ea typeface="Times New Roman" pitchFamily="18" charset="0"/>
                <a:cs typeface="Arial" charset="0"/>
              </a:rPr>
            </a:br>
            <a:endParaRPr lang="ru-RU">
              <a:cs typeface="Arial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572125" y="2000250"/>
            <a:ext cx="321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 меня всё получается просто великолепно</a:t>
            </a:r>
            <a:endParaRPr lang="ru-RU"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572125" y="2928938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Мне нравится, как я выгляжу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643563" y="3643313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Я люблю жизнь!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25" grpId="0"/>
      <p:bldP spid="1026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Просмотр видеоролика «Самый лучший клип -2»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советы для тех, кто хочет научиться мыслить позитивно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1643063"/>
            <a:ext cx="6715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1. </a:t>
            </a:r>
            <a:r>
              <a:rPr lang="ru-RU" sz="2400" i="1">
                <a:latin typeface="Franklin Gothic Book" pitchFamily="34" charset="0"/>
              </a:rPr>
              <a:t>Никогда не позволяйте себе зацикливаться на мыслях: </a:t>
            </a:r>
            <a:br>
              <a:rPr lang="ru-RU" sz="2400" i="1">
                <a:latin typeface="Franklin Gothic Book" pitchFamily="34" charset="0"/>
              </a:rPr>
            </a:br>
            <a:r>
              <a:rPr lang="ru-RU" sz="2400" i="1">
                <a:latin typeface="Franklin Gothic Book" pitchFamily="34" charset="0"/>
              </a:rPr>
              <a:t>Жизнь тяжела. </a:t>
            </a:r>
            <a:br>
              <a:rPr lang="ru-RU" sz="2400" i="1">
                <a:latin typeface="Franklin Gothic Book" pitchFamily="34" charset="0"/>
              </a:rPr>
            </a:br>
            <a:r>
              <a:rPr lang="ru-RU" sz="2400" i="1">
                <a:latin typeface="Franklin Gothic Book" pitchFamily="34" charset="0"/>
              </a:rPr>
              <a:t>Я никогда не буду счастлив. </a:t>
            </a:r>
            <a:br>
              <a:rPr lang="ru-RU" sz="2400" i="1">
                <a:latin typeface="Franklin Gothic Book" pitchFamily="34" charset="0"/>
              </a:rPr>
            </a:br>
            <a:r>
              <a:rPr lang="ru-RU" sz="2400" i="1">
                <a:latin typeface="Franklin Gothic Book" pitchFamily="34" charset="0"/>
              </a:rPr>
              <a:t>В моей жизни нет ничего хорошего </a:t>
            </a:r>
            <a:br>
              <a:rPr lang="ru-RU" sz="2400" i="1">
                <a:latin typeface="Franklin Gothic Book" pitchFamily="34" charset="0"/>
              </a:rPr>
            </a:br>
            <a:r>
              <a:rPr lang="ru-RU" sz="2400" i="1">
                <a:latin typeface="Franklin Gothic Book" pitchFamily="34" charset="0"/>
              </a:rPr>
              <a:t>Меня никто не понимает.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85813" y="4143375"/>
            <a:ext cx="642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</a:t>
            </a:r>
            <a:r>
              <a:rPr lang="ru-RU" sz="2800" i="1">
                <a:latin typeface="Franklin Gothic Book" pitchFamily="34" charset="0"/>
              </a:rPr>
              <a:t>. Снижайте значимость событий! </a:t>
            </a:r>
            <a:br>
              <a:rPr lang="ru-RU" sz="2800" i="1">
                <a:latin typeface="Franklin Gothic Book" pitchFamily="34" charset="0"/>
              </a:rPr>
            </a:br>
            <a:endParaRPr lang="ru-RU" sz="2800" i="1"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57250" y="5072063"/>
            <a:ext cx="6000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3. Не стоит себя накручивать и драматизировать!!! Кто волнуется раньше, чем положено, тот волнуется больше, чем положено!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57250" y="428625"/>
            <a:ext cx="657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4. Избавляйтесь от тревоги, научитесь контролировать эмоции.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28688" y="1214438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5. Выражайте эмоции без вреда для окружающих. Не забывайте, что можно инфицировать коллег своим внутренним состоянием. </a:t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0125" y="2071688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6. Ограничьте свои контакты с негативными, вечно ноющими и жалующимися на жизнь людьми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00125" y="3000375"/>
            <a:ext cx="585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7. Будьте открыты для общения!!!!  Старайтесь чаще общаться с веселыми, жизнерадостными людьми.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28688" y="3714750"/>
            <a:ext cx="64293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8. Прощайте и забывайте обиды. Примите тот факт, что люди вокруг Вас и мир, в котором мы живем не совершенны. Верьте тому, что большинство людей стараются делать все настолько хорошо, насколько могут. </a:t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57250" y="5000625"/>
            <a:ext cx="6000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9. ХВАЛИТЕ СЕБЯ! Известно, что «слово может убить, слово может и спасти». </a:t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>В случае даже незначительных успехов хвалите себя, мысленно говоря: «Молодец!», «Умница!», «Здорово получилось!»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i="1" smtClean="0">
                <a:solidFill>
                  <a:srgbClr val="C00000"/>
                </a:solidFill>
              </a:rPr>
              <a:t>Психологическое здоровье педагога – залог психологического здоровья учащихся</a:t>
            </a:r>
          </a:p>
        </p:txBody>
      </p:sp>
      <p:pic>
        <p:nvPicPr>
          <p:cNvPr id="14338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357688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Советы на каждый день тем, кто хочет стать позитивным 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571625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1. Каждый раз перед сном прокручивайте в своей памяти все приятные события дня. Радуйтесь каждому прожитому мгновению, благодарите за него судьбу. Так вы постепенно будете учиться мыслить позитивно.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0125" y="300037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2. Когда у вас хорошее настроение, не забудьте поделиться им с окружающими.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00125" y="3857625"/>
            <a:ext cx="585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3. Смейтесь, когда вам смешно. Даже если вы смеетесь над собой. Это полезно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71563" y="4643438"/>
            <a:ext cx="5164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4. Старайтесь чаще улыбаться.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1563" y="5286375"/>
            <a:ext cx="5786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5. Старайтесь видеть позитивное даже в негативном. Извлекайте уроки из неприятных ситуаций. </a:t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Упражнение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«Дарю тебе цветок…».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1571625"/>
            <a:ext cx="47625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143250"/>
            <a:ext cx="2289175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Упражнение</a:t>
            </a:r>
            <a:r>
              <a:rPr lang="ru-RU" b="1" i="1" dirty="0" smtClean="0">
                <a:solidFill>
                  <a:srgbClr val="FFC000"/>
                </a:solidFill>
              </a:rPr>
              <a:t> «</a:t>
            </a:r>
            <a:r>
              <a:rPr lang="ru-RU" b="1" i="1" dirty="0" smtClean="0">
                <a:solidFill>
                  <a:srgbClr val="FF0000"/>
                </a:solidFill>
              </a:rPr>
              <a:t>Н</a:t>
            </a:r>
            <a:r>
              <a:rPr lang="ru-RU" b="1" i="1" dirty="0" smtClean="0">
                <a:solidFill>
                  <a:srgbClr val="FFC000"/>
                </a:solidFill>
              </a:rPr>
              <a:t>а</a:t>
            </a:r>
            <a:r>
              <a:rPr lang="ru-RU" b="1" i="1" dirty="0" smtClean="0">
                <a:solidFill>
                  <a:schemeClr val="accent1"/>
                </a:solidFill>
              </a:rPr>
              <a:t>с</a:t>
            </a:r>
            <a:r>
              <a:rPr lang="ru-RU" b="1" i="1" dirty="0" smtClean="0">
                <a:solidFill>
                  <a:srgbClr val="00B050"/>
                </a:solidFill>
              </a:rPr>
              <a:t>т</a:t>
            </a:r>
            <a:r>
              <a:rPr lang="ru-RU" b="1" i="1" dirty="0" smtClean="0">
                <a:solidFill>
                  <a:srgbClr val="FFC000"/>
                </a:solidFill>
              </a:rPr>
              <a:t>р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ru-RU" b="1" i="1" dirty="0" smtClean="0">
                <a:solidFill>
                  <a:srgbClr val="FFC000"/>
                </a:solidFill>
              </a:rPr>
              <a:t>н</a:t>
            </a:r>
            <a:r>
              <a:rPr lang="ru-RU" b="1" i="1" dirty="0" smtClean="0">
                <a:solidFill>
                  <a:srgbClr val="92D050"/>
                </a:solidFill>
              </a:rPr>
              <a:t>и</a:t>
            </a:r>
            <a:r>
              <a:rPr lang="ru-RU" b="1" i="1" dirty="0" smtClean="0">
                <a:solidFill>
                  <a:srgbClr val="0070C0"/>
                </a:solidFill>
              </a:rPr>
              <a:t>е</a:t>
            </a:r>
            <a:r>
              <a:rPr lang="ru-RU" b="1" i="1" dirty="0" smtClean="0">
                <a:solidFill>
                  <a:srgbClr val="FFC000"/>
                </a:solidFill>
              </a:rPr>
              <a:t>»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1028" name="Picture 4" descr="C:\Users\USER\Pictures\Мои сканированные изображения\сканирование004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643063"/>
            <a:ext cx="2976562" cy="2111375"/>
          </a:xfrm>
          <a:ln>
            <a:solidFill>
              <a:schemeClr val="accent2"/>
            </a:solidFill>
          </a:ln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571625"/>
            <a:ext cx="30718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Pictures\Мои сканированные изображения\сканирование00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4143375"/>
            <a:ext cx="3214687" cy="2270125"/>
          </a:xfrm>
          <a:prstGeom prst="rect">
            <a:avLst/>
          </a:prstGeom>
          <a:noFill/>
          <a:ln w="9525">
            <a:solidFill>
              <a:srgbClr val="9EB1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8310902Vitas_-_Ulybnis__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5143500"/>
            <a:ext cx="1357312" cy="1357313"/>
          </a:xfrm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0"/>
            <a:ext cx="4357687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Упражнение</a:t>
            </a:r>
            <a:r>
              <a:rPr lang="ru-RU" b="1" i="1" dirty="0" smtClean="0">
                <a:solidFill>
                  <a:srgbClr val="FFC000"/>
                </a:solidFill>
              </a:rPr>
              <a:t> «</a:t>
            </a:r>
            <a:r>
              <a:rPr lang="ru-RU" b="1" i="1" dirty="0" smtClean="0">
                <a:solidFill>
                  <a:srgbClr val="FF0000"/>
                </a:solidFill>
              </a:rPr>
              <a:t>Н</a:t>
            </a:r>
            <a:r>
              <a:rPr lang="ru-RU" b="1" i="1" dirty="0" smtClean="0">
                <a:solidFill>
                  <a:srgbClr val="FFC000"/>
                </a:solidFill>
              </a:rPr>
              <a:t>а</a:t>
            </a:r>
            <a:r>
              <a:rPr lang="ru-RU" b="1" i="1" dirty="0" smtClean="0">
                <a:solidFill>
                  <a:schemeClr val="accent1"/>
                </a:solidFill>
              </a:rPr>
              <a:t>с</a:t>
            </a:r>
            <a:r>
              <a:rPr lang="ru-RU" b="1" i="1" dirty="0" smtClean="0">
                <a:solidFill>
                  <a:srgbClr val="00B050"/>
                </a:solidFill>
              </a:rPr>
              <a:t>т</a:t>
            </a:r>
            <a:r>
              <a:rPr lang="ru-RU" b="1" i="1" dirty="0" smtClean="0">
                <a:solidFill>
                  <a:srgbClr val="FFC000"/>
                </a:solidFill>
              </a:rPr>
              <a:t>р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r>
              <a:rPr lang="ru-RU" b="1" i="1" dirty="0" smtClean="0">
                <a:solidFill>
                  <a:srgbClr val="FFC000"/>
                </a:solidFill>
              </a:rPr>
              <a:t>н</a:t>
            </a:r>
            <a:r>
              <a:rPr lang="ru-RU" b="1" i="1" dirty="0" smtClean="0">
                <a:solidFill>
                  <a:srgbClr val="92D050"/>
                </a:solidFill>
              </a:rPr>
              <a:t>и</a:t>
            </a:r>
            <a:r>
              <a:rPr lang="ru-RU" b="1" i="1" dirty="0" smtClean="0">
                <a:solidFill>
                  <a:srgbClr val="0070C0"/>
                </a:solidFill>
              </a:rPr>
              <a:t>е</a:t>
            </a:r>
            <a:r>
              <a:rPr lang="ru-RU" b="1" i="1" dirty="0" smtClean="0">
                <a:solidFill>
                  <a:srgbClr val="FFC000"/>
                </a:solidFill>
              </a:rPr>
              <a:t>»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1028" name="Picture 4" descr="C:\Users\USER\Pictures\Мои сканированные изображения\сканирование004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1643063"/>
            <a:ext cx="2976562" cy="2111375"/>
          </a:xfrm>
          <a:ln>
            <a:solidFill>
              <a:schemeClr val="accent2"/>
            </a:solidFill>
          </a:ln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1571625"/>
            <a:ext cx="30718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Pictures\Мои сканированные изображения\сканирование00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4143375"/>
            <a:ext cx="3214687" cy="2270125"/>
          </a:xfrm>
          <a:prstGeom prst="rect">
            <a:avLst/>
          </a:prstGeom>
          <a:noFill/>
          <a:ln w="9525">
            <a:solidFill>
              <a:srgbClr val="9EB160"/>
            </a:solidFill>
            <a:miter lim="800000"/>
            <a:headEnd/>
            <a:tailEnd/>
          </a:ln>
        </p:spPr>
      </p:pic>
      <p:pic>
        <p:nvPicPr>
          <p:cNvPr id="15366" name="Ф. Шопен - Весенний вальс (mp3ostrov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63317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/>
                </a:solidFill>
              </a:rPr>
              <a:t>Игра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accent4"/>
                </a:solidFill>
              </a:rPr>
              <a:t>«Знакомство»</a:t>
            </a:r>
            <a:endParaRPr lang="ru-RU" b="1" i="1" dirty="0">
              <a:solidFill>
                <a:schemeClr val="accent4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Цель: помочь участникам группы познакомиться друг с другом поближе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928938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Упражнение </a:t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00B050"/>
                </a:solidFill>
              </a:rPr>
              <a:t>«Поменяйтесь местами, те…»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Цель: установление контакта с группой, эмоциональный настрой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928938"/>
            <a:ext cx="4665662" cy="348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i="1" dirty="0" smtClean="0"/>
              <a:t>Психологически здоровый человек </a:t>
            </a:r>
            <a:r>
              <a:rPr lang="ru-RU" sz="3100" dirty="0" smtClean="0"/>
              <a:t>– </a:t>
            </a:r>
            <a:r>
              <a:rPr lang="ru-RU" sz="3100" i="1" dirty="0" smtClean="0"/>
              <a:t>это, прежде всего, человек спонтанный и творческий, жизнерадостный и веселый, открытый и познающий себя и окружающий мир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2714625"/>
            <a:ext cx="8229600" cy="32686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Обладает чувством юмора, 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может посмеяться над собой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0070C0"/>
                </a:solidFill>
              </a:rPr>
              <a:t> и всегда уверен, что: 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</a:rPr>
              <a:t>ВСЁ БУДЕТ ЗДОРОВО!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3929063"/>
            <a:ext cx="321468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Тест «Вы умеете быть счастливым?»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401050" cy="51435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1200" dirty="0">
                <a:solidFill>
                  <a:schemeClr val="tx1"/>
                </a:solidFill>
              </a:rPr>
              <a:t>На каждый вопрос выберите один из трех ответов</a:t>
            </a:r>
            <a:r>
              <a:rPr lang="ru-RU" sz="11200" dirty="0">
                <a:solidFill>
                  <a:schemeClr val="accent1"/>
                </a:solidFill>
              </a:rPr>
              <a:t>. </a:t>
            </a:r>
            <a:br>
              <a:rPr lang="ru-RU" sz="11200" dirty="0">
                <a:solidFill>
                  <a:schemeClr val="accent1"/>
                </a:solidFill>
              </a:rPr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b="1" dirty="0"/>
              <a:t>1. Когда порой задумываетесь над прожитой жизнью, приходите ли Вы к выводу, что </a:t>
            </a:r>
            <a:br>
              <a:rPr lang="ru-RU" sz="9600" b="1" dirty="0"/>
            </a:br>
            <a:r>
              <a:rPr lang="ru-RU" sz="9600" b="1" dirty="0"/>
              <a:t>а) все было скорее плохо, чем хорошо, </a:t>
            </a:r>
            <a:br>
              <a:rPr lang="ru-RU" sz="9600" b="1" dirty="0"/>
            </a:br>
            <a:r>
              <a:rPr lang="ru-RU" sz="9600" b="1" dirty="0"/>
              <a:t>б) было скорее хорошо, чем плохо, </a:t>
            </a:r>
            <a:br>
              <a:rPr lang="ru-RU" sz="9600" b="1" dirty="0"/>
            </a:br>
            <a:r>
              <a:rPr lang="ru-RU" sz="9600" b="1" dirty="0"/>
              <a:t>в) все было отлично. </a:t>
            </a:r>
            <a:br>
              <a:rPr lang="ru-RU" sz="9600" b="1" dirty="0"/>
            </a:br>
            <a:r>
              <a:rPr lang="ru-RU" sz="9600" b="1" dirty="0"/>
              <a:t/>
            </a:r>
            <a:br>
              <a:rPr lang="ru-RU" sz="9600" b="1" dirty="0"/>
            </a:br>
            <a:r>
              <a:rPr lang="ru-RU" sz="9600" b="1" dirty="0"/>
              <a:t>2. В конце дня обыкновенно </a:t>
            </a:r>
            <a:br>
              <a:rPr lang="ru-RU" sz="9600" b="1" dirty="0"/>
            </a:br>
            <a:r>
              <a:rPr lang="ru-RU" sz="9600" b="1" dirty="0"/>
              <a:t>а) недовольны собой, </a:t>
            </a:r>
            <a:br>
              <a:rPr lang="ru-RU" sz="9600" b="1" dirty="0"/>
            </a:br>
            <a:r>
              <a:rPr lang="ru-RU" sz="9600" b="1" dirty="0"/>
              <a:t>б) считаете, что день мог бы пройти лучше, </a:t>
            </a:r>
            <a:br>
              <a:rPr lang="ru-RU" sz="9600" b="1" dirty="0"/>
            </a:br>
            <a:r>
              <a:rPr lang="ru-RU" sz="9600" b="1" dirty="0"/>
              <a:t>в) отходите ко сну с чувством удовлетворения. </a:t>
            </a:r>
            <a:br>
              <a:rPr lang="ru-RU" sz="9600" b="1" dirty="0"/>
            </a:br>
            <a:r>
              <a:rPr lang="ru-RU" sz="9600" b="1" dirty="0"/>
              <a:t/>
            </a:r>
            <a:br>
              <a:rPr lang="ru-RU" sz="9600" b="1" dirty="0"/>
            </a:br>
            <a:r>
              <a:rPr lang="ru-RU" sz="9600" b="1" dirty="0"/>
              <a:t>3. Когда смотрите в зеркало, думаете </a:t>
            </a:r>
            <a:br>
              <a:rPr lang="ru-RU" sz="9600" b="1" dirty="0"/>
            </a:br>
            <a:r>
              <a:rPr lang="ru-RU" sz="9600" b="1" dirty="0"/>
              <a:t>а) "О, боже, время беспощадно!" </a:t>
            </a:r>
            <a:br>
              <a:rPr lang="ru-RU" sz="9600" b="1" dirty="0"/>
            </a:br>
            <a:r>
              <a:rPr lang="ru-RU" sz="9600" b="1" dirty="0"/>
              <a:t>б) "А что, совсем еще неплохо!", </a:t>
            </a:r>
            <a:br>
              <a:rPr lang="ru-RU" sz="9600" b="1" dirty="0"/>
            </a:br>
            <a:r>
              <a:rPr lang="ru-RU" sz="9600" b="1" dirty="0"/>
              <a:t>в) "Все прекрасно!". 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 smtClean="0"/>
              <a:t>. 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500063" y="500063"/>
            <a:ext cx="83581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4. Если узнаете о крупном выигрыше кого-то из знакомых, думаете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"Ну мне-то никогда не повезет!",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"А, черт! Почему же не я?",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"Однажды так повезет и мне!".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5. Если услышите по радио, узнаете из газет о каком-либо происшествии, говорите себе: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"Вот так однажды будет и со мной!",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"К счастью, меня эта беда миновала!",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"Эти репортеры умышленно нагнетают страсти!".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6. Когда пробуждаетесь утром, чаще всего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ни о чем не хочется думать,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взвешиваете, что день грядущий нам готовит,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довольны, что начался новый день, и могут быть новые сюрпризы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785813" y="285750"/>
            <a:ext cx="7858125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7. Думаете о ваших приятелях: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они не столь интересны и отзывчивы, как хотелось бы,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конечно, и у них есть недостатки, но в целом они вполне терпимы,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замечательные люди!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8. Сравнивая себя с другими, находите, что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"Меня недооценивают",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"Я не хуже остальных",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"Гожусь в лидеры, и это, пожалуй, признают все!"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9. Если ваш вес увеличился на четыре-пять килограммов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впадаете в панику,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считаете, что в этом нет ничего особенного,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тут же переходите на диету и усиленно занимаетесь физическими упражнениями,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10. Если вы угнетены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а) клянете судьбу,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б) знаете, что плохое настроение пройдет,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в) стараетесь развлечься. </a:t>
            </a:r>
            <a:br>
              <a:rPr lang="ru-RU" sz="2000" b="1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/>
            </a:r>
            <a:br>
              <a:rPr lang="ru-RU" sz="2000" b="1">
                <a:latin typeface="Franklin Gothic Book" pitchFamily="34" charset="0"/>
              </a:rPr>
            </a:br>
            <a:endParaRPr lang="ru-RU" sz="2000" b="1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831</Words>
  <Application>Microsoft Office PowerPoint</Application>
  <PresentationFormat>Экран (4:3)</PresentationFormat>
  <Paragraphs>45</Paragraphs>
  <Slides>23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23</vt:i4>
      </vt:variant>
    </vt:vector>
  </HeadingPairs>
  <TitlesOfParts>
    <vt:vector size="38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«Ловите позитив»</dc:title>
  <dc:creator>USER</dc:creator>
  <cp:lastModifiedBy>АСОШ</cp:lastModifiedBy>
  <cp:revision>17</cp:revision>
  <dcterms:created xsi:type="dcterms:W3CDTF">2012-04-22T11:26:14Z</dcterms:created>
  <dcterms:modified xsi:type="dcterms:W3CDTF">2010-01-05T21:15:51Z</dcterms:modified>
</cp:coreProperties>
</file>