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</c:v>
                </c:pt>
                <c:pt idx="1">
                  <c:v>жен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67</c:v>
                </c:pt>
              </c:numCache>
            </c:numRef>
          </c:val>
        </c:ser>
        <c:overlap val="100"/>
        <c:axId val="53532928"/>
        <c:axId val="53551104"/>
      </c:barChart>
      <c:catAx>
        <c:axId val="53532928"/>
        <c:scaling>
          <c:orientation val="minMax"/>
        </c:scaling>
        <c:axPos val="b"/>
        <c:tickLblPos val="nextTo"/>
        <c:crossAx val="53551104"/>
        <c:crosses val="autoZero"/>
        <c:auto val="1"/>
        <c:lblAlgn val="ctr"/>
        <c:lblOffset val="100"/>
      </c:catAx>
      <c:valAx>
        <c:axId val="53551104"/>
        <c:scaling>
          <c:orientation val="minMax"/>
        </c:scaling>
        <c:axPos val="l"/>
        <c:majorGridlines/>
        <c:numFmt formatCode="General" sourceLinked="1"/>
        <c:tickLblPos val="nextTo"/>
        <c:crossAx val="53532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полная</c:v>
                </c:pt>
                <c:pt idx="1">
                  <c:v>неполная</c:v>
                </c:pt>
                <c:pt idx="2">
                  <c:v>нет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</c:v>
                </c:pt>
                <c:pt idx="1">
                  <c:v>18</c:v>
                </c:pt>
                <c:pt idx="2">
                  <c:v>6</c:v>
                </c:pt>
              </c:numCache>
            </c:numRef>
          </c:val>
        </c:ser>
        <c:overlap val="100"/>
        <c:axId val="55581696"/>
        <c:axId val="71795456"/>
      </c:barChart>
      <c:catAx>
        <c:axId val="55581696"/>
        <c:scaling>
          <c:orientation val="minMax"/>
        </c:scaling>
        <c:axPos val="b"/>
        <c:numFmt formatCode="General" sourceLinked="1"/>
        <c:tickLblPos val="nextTo"/>
        <c:crossAx val="71795456"/>
        <c:crosses val="autoZero"/>
        <c:auto val="1"/>
        <c:lblAlgn val="ctr"/>
        <c:lblOffset val="100"/>
      </c:catAx>
      <c:valAx>
        <c:axId val="71795456"/>
        <c:scaling>
          <c:orientation val="minMax"/>
        </c:scaling>
        <c:axPos val="l"/>
        <c:majorGridlines/>
        <c:numFmt formatCode="General" sourceLinked="1"/>
        <c:tickLblPos val="nextTo"/>
        <c:crossAx val="55581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  <c:pt idx="3">
                  <c:v>и да и нет</c:v>
                </c:pt>
                <c:pt idx="4">
                  <c:v>нет ответа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95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overlap val="100"/>
        <c:axId val="71766400"/>
        <c:axId val="71767936"/>
      </c:barChart>
      <c:catAx>
        <c:axId val="71766400"/>
        <c:scaling>
          <c:orientation val="minMax"/>
        </c:scaling>
        <c:axPos val="b"/>
        <c:tickLblPos val="nextTo"/>
        <c:crossAx val="71767936"/>
        <c:crosses val="autoZero"/>
        <c:auto val="1"/>
        <c:lblAlgn val="ctr"/>
        <c:lblOffset val="100"/>
      </c:catAx>
      <c:valAx>
        <c:axId val="71767936"/>
        <c:scaling>
          <c:orientation val="minMax"/>
        </c:scaling>
        <c:axPos val="l"/>
        <c:majorGridlines/>
        <c:numFmt formatCode="General" sourceLinked="1"/>
        <c:tickLblPos val="nextTo"/>
        <c:crossAx val="717664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физическое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эмоциональное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сексуальное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axId val="83091840"/>
        <c:axId val="83093376"/>
      </c:barChart>
      <c:catAx>
        <c:axId val="83091840"/>
        <c:scaling>
          <c:orientation val="minMax"/>
        </c:scaling>
        <c:axPos val="b"/>
        <c:tickLblPos val="nextTo"/>
        <c:crossAx val="83093376"/>
        <c:crosses val="autoZero"/>
        <c:auto val="1"/>
        <c:lblAlgn val="ctr"/>
        <c:lblOffset val="100"/>
      </c:catAx>
      <c:valAx>
        <c:axId val="83093376"/>
        <c:scaling>
          <c:orientation val="minMax"/>
        </c:scaling>
        <c:axPos val="l"/>
        <c:majorGridlines/>
        <c:numFmt formatCode="General" sourceLinked="1"/>
        <c:tickLblPos val="nextTo"/>
        <c:crossAx val="830918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физическое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эмоциональное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</c:ser>
        <c:axId val="95684480"/>
        <c:axId val="95686016"/>
      </c:barChart>
      <c:catAx>
        <c:axId val="95684480"/>
        <c:scaling>
          <c:orientation val="minMax"/>
        </c:scaling>
        <c:axPos val="b"/>
        <c:tickLblPos val="nextTo"/>
        <c:crossAx val="95686016"/>
        <c:crosses val="autoZero"/>
        <c:auto val="1"/>
        <c:lblAlgn val="ctr"/>
        <c:lblOffset val="100"/>
      </c:catAx>
      <c:valAx>
        <c:axId val="95686016"/>
        <c:scaling>
          <c:orientation val="minMax"/>
        </c:scaling>
        <c:axPos val="l"/>
        <c:majorGridlines/>
        <c:numFmt formatCode="General" sourceLinked="1"/>
        <c:tickLblPos val="nextTo"/>
        <c:crossAx val="956844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физическое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эмоциональное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сексуальное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axId val="95597696"/>
        <c:axId val="95599232"/>
      </c:barChart>
      <c:catAx>
        <c:axId val="95597696"/>
        <c:scaling>
          <c:orientation val="minMax"/>
        </c:scaling>
        <c:axPos val="b"/>
        <c:tickLblPos val="nextTo"/>
        <c:crossAx val="95599232"/>
        <c:crosses val="autoZero"/>
        <c:auto val="1"/>
        <c:lblAlgn val="ctr"/>
        <c:lblOffset val="100"/>
      </c:catAx>
      <c:valAx>
        <c:axId val="95599232"/>
        <c:scaling>
          <c:orientation val="minMax"/>
        </c:scaling>
        <c:axPos val="l"/>
        <c:majorGridlines/>
        <c:numFmt formatCode="General" sourceLinked="1"/>
        <c:tickLblPos val="nextTo"/>
        <c:crossAx val="95597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15</c:v>
                </c:pt>
                <c:pt idx="2">
                  <c:v>38</c:v>
                </c:pt>
              </c:numCache>
            </c:numRef>
          </c:val>
        </c:ser>
        <c:axId val="95635328"/>
        <c:axId val="95636864"/>
      </c:barChart>
      <c:catAx>
        <c:axId val="95635328"/>
        <c:scaling>
          <c:orientation val="minMax"/>
        </c:scaling>
        <c:axPos val="b"/>
        <c:tickLblPos val="nextTo"/>
        <c:crossAx val="95636864"/>
        <c:crosses val="autoZero"/>
        <c:auto val="1"/>
        <c:lblAlgn val="ctr"/>
        <c:lblOffset val="100"/>
      </c:catAx>
      <c:valAx>
        <c:axId val="95636864"/>
        <c:scaling>
          <c:orientation val="minMax"/>
        </c:scaling>
        <c:axPos val="l"/>
        <c:majorGridlines/>
        <c:numFmt formatCode="General" sourceLinked="1"/>
        <c:tickLblPos val="nextTo"/>
        <c:crossAx val="956353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друзьям</c:v>
                </c:pt>
                <c:pt idx="1">
                  <c:v>учителю</c:v>
                </c:pt>
                <c:pt idx="2">
                  <c:v>брату или сестре</c:v>
                </c:pt>
                <c:pt idx="3">
                  <c:v>родителям</c:v>
                </c:pt>
                <c:pt idx="4">
                  <c:v>мед. Работнику</c:v>
                </c:pt>
                <c:pt idx="5">
                  <c:v>психологу</c:v>
                </c:pt>
                <c:pt idx="6">
                  <c:v>никому</c:v>
                </c:pt>
                <c:pt idx="7">
                  <c:v>задрудняюсь ответить</c:v>
                </c:pt>
                <c:pt idx="8">
                  <c:v>бабушке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</c:v>
                </c:pt>
                <c:pt idx="1">
                  <c:v>4</c:v>
                </c:pt>
                <c:pt idx="2">
                  <c:v>4</c:v>
                </c:pt>
                <c:pt idx="3">
                  <c:v>48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6</c:v>
                </c:pt>
              </c:numCache>
            </c:numRef>
          </c:val>
        </c:ser>
        <c:axId val="95653248"/>
        <c:axId val="95708288"/>
      </c:barChart>
      <c:catAx>
        <c:axId val="95653248"/>
        <c:scaling>
          <c:orientation val="minMax"/>
        </c:scaling>
        <c:axPos val="b"/>
        <c:numFmt formatCode="General" sourceLinked="1"/>
        <c:tickLblPos val="nextTo"/>
        <c:crossAx val="95708288"/>
        <c:crosses val="autoZero"/>
        <c:auto val="1"/>
        <c:lblAlgn val="ctr"/>
        <c:lblOffset val="100"/>
      </c:catAx>
      <c:valAx>
        <c:axId val="95708288"/>
        <c:scaling>
          <c:orientation val="minMax"/>
        </c:scaling>
        <c:axPos val="l"/>
        <c:majorGridlines/>
        <c:numFmt formatCode="General" sourceLinked="1"/>
        <c:tickLblPos val="nextTo"/>
        <c:crossAx val="95653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F01EF8-D69F-46DE-8A4E-94AE9532FC6B}" type="datetimeFigureOut">
              <a:rPr lang="ru-RU" smtClean="0"/>
              <a:pPr/>
              <a:t>22.12.2011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91A3E7-254D-4508-A748-C0875CF7A6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57;&#1064;\&#1052;&#1086;&#1080;%20&#1076;&#1086;&#1082;&#1091;&#1084;&#1077;&#1085;&#1090;&#1099;\&#1079;&#1072;&#1084;%20&#1087;&#1086;%20&#1042;&#1056;\&#1044;&#1077;&#1084;&#1072;&#1082;&#1086;&#1074;&#1072;%20&#1048;&#1044;\&#1069;&#1051;&#1048;&#1057;&#1058;&#1040;%20&#1050;&#1054;&#1056;&#1063;&#1040;&#1050;.%20&#1044;&#1045;&#1058;&#1057;&#1050;&#1054;&#1045;%20&#1057;&#1045;&#1056;&#1044;&#1062;&#1045;-2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Россия – без жестокости к детям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935416"/>
            <a:ext cx="7854696" cy="10138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Подготовила:  </a:t>
            </a:r>
            <a:r>
              <a:rPr lang="ru-RU" dirty="0" err="1" smtClean="0"/>
              <a:t>Лиджиева</a:t>
            </a:r>
            <a:r>
              <a:rPr lang="ru-RU" dirty="0" smtClean="0"/>
              <a:t> М.И. зам.директора по ВР МОУ «Алцынхутинская СОШ»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Допускал ли кто по отношению к  Вам насилие?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Какого рода насилие Вы испытывали по отношению к себе?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76872"/>
          <a:ext cx="8229600" cy="404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Испытывали ли Вы насилие по отношению к себе в школе от учителей?</a:t>
            </a:r>
            <a:br>
              <a:rPr lang="ru-RU" sz="3100" dirty="0" smtClean="0"/>
            </a:br>
            <a:r>
              <a:rPr lang="ru-RU" sz="3100" dirty="0" smtClean="0"/>
              <a:t>                                                                                     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Испытывали </a:t>
            </a:r>
            <a:r>
              <a:rPr lang="ru-RU" sz="3600" dirty="0"/>
              <a:t>ли вы насилие по отношению к себе дома?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Пытались ли вы защитить себя?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Кому </a:t>
            </a:r>
            <a:r>
              <a:rPr lang="ru-RU" sz="3200" dirty="0"/>
              <a:t>Вы смогли бы рассказать о случившемся насилии над Вами?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Выйти из комнаты и позвонить приятелю. </a:t>
            </a:r>
          </a:p>
          <a:p>
            <a:pPr lvl="0"/>
            <a:r>
              <a:rPr lang="ru-RU" dirty="0"/>
              <a:t>Включить какую-нибудь успокаивающую музыку. </a:t>
            </a:r>
          </a:p>
          <a:p>
            <a:pPr lvl="0"/>
            <a:r>
              <a:rPr lang="ru-RU" dirty="0"/>
              <a:t>Сделать 10 глубоких вздохов и успокоиться; затем сделать еще 10 вздохов. </a:t>
            </a:r>
          </a:p>
          <a:p>
            <a:pPr lvl="0"/>
            <a:r>
              <a:rPr lang="ru-RU" dirty="0"/>
              <a:t>Пойти в другую комнату и выполнить какие-нибудь упражнения. </a:t>
            </a:r>
          </a:p>
          <a:p>
            <a:pPr lvl="0"/>
            <a:r>
              <a:rPr lang="ru-RU" dirty="0"/>
              <a:t>Принять душ. </a:t>
            </a:r>
          </a:p>
          <a:p>
            <a:pPr lvl="0"/>
            <a:r>
              <a:rPr lang="ru-RU" dirty="0"/>
              <a:t>Сесть, закрыть глаза и живо представить себе, что находитесь в каком-нибудь приятном месте. </a:t>
            </a:r>
          </a:p>
          <a:p>
            <a:r>
              <a:rPr lang="ru-RU" dirty="0"/>
              <a:t>Если ни одна из предложенных стратегий не помогает, обращайтесь за психологической помощью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Предотвращение жестокости по отношению к детям».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168352"/>
          </a:xfrm>
        </p:spPr>
        <p:txBody>
          <a:bodyPr/>
          <a:lstStyle/>
          <a:p>
            <a:pPr>
              <a:buNone/>
            </a:pPr>
            <a:r>
              <a:rPr lang="ru-RU" dirty="0"/>
              <a:t>1. Не пытайтесь сделать из ребёнка самого-самого. </a:t>
            </a:r>
          </a:p>
          <a:p>
            <a:pPr>
              <a:buNone/>
            </a:pPr>
            <a:r>
              <a:rPr lang="ru-RU" dirty="0"/>
              <a:t>2. Не сравнивайте вслух ребёнка с другими детьми. </a:t>
            </a:r>
          </a:p>
          <a:p>
            <a:pPr>
              <a:buNone/>
            </a:pPr>
            <a:r>
              <a:rPr lang="ru-RU" dirty="0"/>
              <a:t>3. Перестаньте шантажировать. </a:t>
            </a:r>
          </a:p>
          <a:p>
            <a:pPr>
              <a:buNone/>
            </a:pPr>
            <a:r>
              <a:rPr lang="ru-RU" dirty="0"/>
              <a:t>4. Избегайте свидетелей.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Четыре </a:t>
            </a:r>
            <a:r>
              <a:rPr lang="ru-RU" dirty="0"/>
              <a:t>заповеди мудрого родителя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>
              <a:buNone/>
            </a:pPr>
            <a:r>
              <a:rPr lang="ru-RU" sz="5400" b="1" i="1" dirty="0"/>
              <a:t>1. </a:t>
            </a:r>
            <a:r>
              <a:rPr lang="ru-RU" sz="5400" b="1" i="1" dirty="0" smtClean="0"/>
              <a:t>Слово</a:t>
            </a:r>
          </a:p>
          <a:p>
            <a:pPr>
              <a:buNone/>
            </a:pPr>
            <a:r>
              <a:rPr lang="ru-RU" sz="5400" b="1" i="1" dirty="0"/>
              <a:t>2. Прикосновение. </a:t>
            </a:r>
          </a:p>
          <a:p>
            <a:pPr>
              <a:buNone/>
            </a:pPr>
            <a:r>
              <a:rPr lang="ru-RU" sz="5400" b="1" i="1" dirty="0"/>
              <a:t>3. Взгляд.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Три способа открыть ребёнку свою любовь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ЭЛИСТА КОРЧАК. ДЕТСКОЕ СЕРДЦЕ-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088" y="1916113"/>
            <a:ext cx="7058025" cy="4214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Я. Корчаг «Мир делится не на  богатых и взрослых. Мир делиться на взрослых и детей»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a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908050"/>
            <a:ext cx="4673600" cy="4826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36004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09357/img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Ребенок – это есть Путник Вечности</a:t>
            </a:r>
            <a:endParaRPr lang="ru-RU" dirty="0"/>
          </a:p>
        </p:txBody>
      </p:sp>
      <p:pic>
        <p:nvPicPr>
          <p:cNvPr id="5" name="Рисунок 4" descr="http://festival.1september.ru/articles/509357/img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40324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n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5328592" cy="52052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акция </a:t>
            </a:r>
            <a:r>
              <a:rPr lang="ru-RU" b="1" i="1" dirty="0"/>
              <a:t>«Россия- без жестокости к детям».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400" i="1" dirty="0" smtClean="0"/>
              <a:t> Резолюция родительского собрания</a:t>
            </a:r>
            <a:r>
              <a:rPr lang="ru-RU" i="1" dirty="0" smtClean="0"/>
              <a:t>: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</a:t>
            </a:r>
            <a:br>
              <a:rPr lang="ru-RU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204864"/>
            <a:ext cx="8482136" cy="345638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Воспитывать культуру и уважение к взаимоотношениям  в семье.</a:t>
            </a:r>
          </a:p>
          <a:p>
            <a:pPr lvl="0"/>
            <a:r>
              <a:rPr lang="ru-RU" dirty="0"/>
              <a:t> Пресекать некорректное поведение  к одноклассникам, разъяснять детям </a:t>
            </a:r>
            <a:r>
              <a:rPr lang="ru-RU" dirty="0" smtClean="0"/>
              <a:t>недопустимость </a:t>
            </a:r>
            <a:r>
              <a:rPr lang="ru-RU" dirty="0"/>
              <a:t>подобного поведения.</a:t>
            </a:r>
          </a:p>
          <a:p>
            <a:pPr lvl="0"/>
            <a:r>
              <a:rPr lang="ru-RU" dirty="0"/>
              <a:t>Продолжать сотрудничество с школой, </a:t>
            </a:r>
            <a:r>
              <a:rPr lang="ru-RU" b="1" dirty="0" smtClean="0"/>
              <a:t>активно участвовать </a:t>
            </a:r>
            <a:r>
              <a:rPr lang="ru-RU" b="1" dirty="0"/>
              <a:t>в жизни своего ребенка.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Детство – есть тайна , это тайна откроется  тому, у которого к этой тайне есть шифры.</a:t>
            </a:r>
          </a:p>
          <a:p>
            <a:pPr>
              <a:buNone/>
            </a:pPr>
            <a:r>
              <a:rPr lang="ru-RU" sz="4000" b="1" i="1" dirty="0"/>
              <a:t> </a:t>
            </a:r>
            <a:r>
              <a:rPr lang="ru-RU" sz="4000" b="1" i="1" dirty="0" smtClean="0"/>
              <a:t>                        </a:t>
            </a:r>
            <a:r>
              <a:rPr lang="ru-RU" sz="4000" b="1" i="1" dirty="0" smtClean="0"/>
              <a:t>/</a:t>
            </a:r>
            <a:r>
              <a:rPr lang="ru-RU" sz="4000" b="1" i="1" dirty="0" smtClean="0"/>
              <a:t>Карл Ясперс/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План родительского собрания:</a:t>
            </a:r>
            <a:endParaRPr lang="ru-RU" sz="2800" b="1" i="1" dirty="0"/>
          </a:p>
          <a:p>
            <a:pPr lvl="0"/>
            <a:r>
              <a:rPr lang="ru-RU" dirty="0"/>
              <a:t>Доклад на тему ««Жестокое обращение с детьми — порочный круг насилия» </a:t>
            </a:r>
            <a:endParaRPr lang="ru-RU" sz="2800" dirty="0"/>
          </a:p>
          <a:p>
            <a:pPr lvl="0"/>
            <a:r>
              <a:rPr lang="ru-RU" dirty="0"/>
              <a:t>Тренинг «Предотвращение жестокости по отношению к детям». </a:t>
            </a:r>
            <a:endParaRPr lang="ru-RU" sz="2800" dirty="0"/>
          </a:p>
          <a:p>
            <a:pPr lvl="1"/>
            <a:r>
              <a:rPr lang="ru-RU" b="1" dirty="0"/>
              <a:t> « </a:t>
            </a:r>
            <a:r>
              <a:rPr lang="ru-RU" dirty="0"/>
              <a:t>Предотвращение жестокости по отношению к детям</a:t>
            </a:r>
            <a:r>
              <a:rPr lang="ru-RU" b="1" dirty="0"/>
              <a:t>».</a:t>
            </a:r>
            <a:endParaRPr lang="ru-RU" sz="2400" dirty="0"/>
          </a:p>
          <a:p>
            <a:pPr lvl="1"/>
            <a:r>
              <a:rPr lang="ru-RU" dirty="0"/>
              <a:t> Показ отрывка из фильма </a:t>
            </a:r>
            <a:r>
              <a:rPr lang="ru-RU" dirty="0" err="1"/>
              <a:t>Януша</a:t>
            </a:r>
            <a:r>
              <a:rPr lang="ru-RU" dirty="0"/>
              <a:t> Корчага «Детское сердце»</a:t>
            </a:r>
            <a:endParaRPr lang="ru-RU" sz="2400" dirty="0"/>
          </a:p>
          <a:p>
            <a:pPr lvl="1"/>
            <a:r>
              <a:rPr lang="ru-RU" dirty="0"/>
              <a:t>Притча</a:t>
            </a:r>
            <a:endParaRPr lang="ru-RU" sz="2400" dirty="0"/>
          </a:p>
          <a:p>
            <a:pPr lvl="0"/>
            <a:r>
              <a:rPr lang="ru-RU" dirty="0"/>
              <a:t>Присоединение к движению «Россия – без жестокости к детям».</a:t>
            </a:r>
            <a:endParaRPr lang="ru-RU" sz="2800" dirty="0"/>
          </a:p>
          <a:p>
            <a:pPr lvl="0"/>
            <a:r>
              <a:rPr lang="ru-RU" dirty="0"/>
              <a:t>Резолюция родительского собрания.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b="1" i="1" dirty="0"/>
              <a:t>"Над ребенком совершено насилие, если: </a:t>
            </a:r>
            <a:endParaRPr lang="ru-RU" sz="3300" b="1" i="1" dirty="0" smtClean="0"/>
          </a:p>
          <a:p>
            <a:pPr>
              <a:buNone/>
            </a:pPr>
            <a:r>
              <a:rPr lang="ru-RU" dirty="0" smtClean="0"/>
              <a:t>- его </a:t>
            </a:r>
            <a:r>
              <a:rPr lang="ru-RU" dirty="0"/>
              <a:t>истязали, ему нанесли побои, </a:t>
            </a:r>
          </a:p>
          <a:p>
            <a:pPr>
              <a:buFontTx/>
              <a:buChar char="-"/>
            </a:pPr>
            <a:r>
              <a:rPr lang="ru-RU" dirty="0" smtClean="0"/>
              <a:t>его </a:t>
            </a:r>
            <a:r>
              <a:rPr lang="ru-RU" dirty="0"/>
              <a:t>здоровью причинили вред,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нарушили </a:t>
            </a:r>
            <a:r>
              <a:rPr lang="ru-RU" dirty="0"/>
              <a:t>его половую неприкосновенность и половую свободу,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него кричали, </a:t>
            </a:r>
          </a:p>
          <a:p>
            <a:pPr>
              <a:buNone/>
            </a:pPr>
            <a:r>
              <a:rPr lang="ru-RU" dirty="0" smtClean="0"/>
              <a:t>- его </a:t>
            </a:r>
            <a:r>
              <a:rPr lang="ru-RU" dirty="0"/>
              <a:t>запугивали, а) внушая страх с помощью действий, жестов, взглядов, б) используя для запугивания свой рост, возраст, в) угрожая насилием по отношению к другим (родителям ребенка, друзьям, животным и т.д.).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«Жестокое обращение с детьми — порочный круг насилия»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66429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АДМИНИСТРАТИВНАЯ ОТВЕТСТВЕННОСТЬ</a:t>
            </a:r>
          </a:p>
          <a:p>
            <a:pPr>
              <a:buNone/>
            </a:pPr>
            <a:endParaRPr lang="ru-RU" b="1" i="1" dirty="0" smtClean="0"/>
          </a:p>
          <a:p>
            <a:r>
              <a:rPr lang="ru-RU" b="1" i="1" dirty="0"/>
              <a:t>ГРАЖДАНСКО-ПРАВОВАЯ ОТВЕТСТВЕННОСТЬ </a:t>
            </a:r>
            <a:endParaRPr lang="ru-RU" b="1" i="1" dirty="0" smtClean="0"/>
          </a:p>
          <a:p>
            <a:pPr>
              <a:buNone/>
            </a:pPr>
            <a:endParaRPr lang="ru-RU" b="1" i="1" dirty="0"/>
          </a:p>
          <a:p>
            <a:r>
              <a:rPr lang="ru-RU" b="1" i="1" dirty="0"/>
              <a:t>УГОЛОВНАЯ ОТВЕТСТВЕННОСТЬ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475656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Виды ответственности лиц, допускающих жестокое обращение с детьми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 анкетирования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цель анкетирования:</a:t>
            </a:r>
            <a:r>
              <a:rPr lang="ru-RU" i="1" dirty="0"/>
              <a:t> </a:t>
            </a:r>
            <a:r>
              <a:rPr lang="ru-RU" dirty="0"/>
              <a:t>выявление детей, страдающих от насилия со стороны  взрослых лиц, в том числе семье.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 пол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Ваша семья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428</Words>
  <Application>Microsoft Office PowerPoint</Application>
  <PresentationFormat>Экран (4:3)</PresentationFormat>
  <Paragraphs>63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Россия – без жестокости к детям</vt:lpstr>
      <vt:lpstr>Слайд 2</vt:lpstr>
      <vt:lpstr>Слайд 3</vt:lpstr>
      <vt:lpstr>Слайд 4</vt:lpstr>
      <vt:lpstr>«Жестокое обращение с детьми — порочный круг насилия»</vt:lpstr>
      <vt:lpstr>Виды ответственности лиц, допускающих жестокое обращение с детьми</vt:lpstr>
      <vt:lpstr>Результаты  анкетирования   цель анкетирования: выявление детей, страдающих от насилия со стороны  взрослых лиц, в том числе семье. </vt:lpstr>
      <vt:lpstr>Ваш пол</vt:lpstr>
      <vt:lpstr>Ваша семья</vt:lpstr>
      <vt:lpstr>Допускал ли кто по отношению к  Вам насилие?</vt:lpstr>
      <vt:lpstr>Какого рода насилие Вы испытывали по отношению к себе?</vt:lpstr>
      <vt:lpstr>                    Испытывали ли Вы насилие по отношению к себе в школе от учителей?                                                                                                      </vt:lpstr>
      <vt:lpstr> Испытывали ли вы насилие по отношению к себе дома? </vt:lpstr>
      <vt:lpstr>Пытались ли вы защитить себя? </vt:lpstr>
      <vt:lpstr> Кому Вы смогли бы рассказать о случившемся насилии над Вами? </vt:lpstr>
      <vt:lpstr>Предотвращение жестокости по отношению к детям».</vt:lpstr>
      <vt:lpstr>                                                        Четыре заповеди мудрого родителя  </vt:lpstr>
      <vt:lpstr>        Три способа открыть ребёнку свою любовь        </vt:lpstr>
      <vt:lpstr>Я. Корчаг «Мир делится не на  богатых и взрослых. Мир делиться на взрослых и детей»</vt:lpstr>
      <vt:lpstr>Ребенок – это есть Путник Вечности</vt:lpstr>
      <vt:lpstr>акция «Россия- без жестокости к детям».</vt:lpstr>
      <vt:lpstr>          Резолюция родительского собрания:           </vt:lpstr>
      <vt:lpstr>Слайд 23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без жестокости к детям</dc:title>
  <dc:creator>АСШ</dc:creator>
  <cp:lastModifiedBy>АСШ</cp:lastModifiedBy>
  <cp:revision>19</cp:revision>
  <dcterms:created xsi:type="dcterms:W3CDTF">2011-12-22T13:04:51Z</dcterms:created>
  <dcterms:modified xsi:type="dcterms:W3CDTF">2011-12-22T14:19:44Z</dcterms:modified>
</cp:coreProperties>
</file>