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7" r:id="rId4"/>
    <p:sldId id="299" r:id="rId5"/>
    <p:sldId id="300" r:id="rId6"/>
    <p:sldId id="301" r:id="rId7"/>
    <p:sldId id="306" r:id="rId8"/>
    <p:sldId id="307" r:id="rId9"/>
    <p:sldId id="308" r:id="rId10"/>
    <p:sldId id="305" r:id="rId11"/>
    <p:sldId id="289" r:id="rId12"/>
    <p:sldId id="291" r:id="rId13"/>
    <p:sldId id="262" r:id="rId14"/>
    <p:sldId id="290" r:id="rId15"/>
    <p:sldId id="295" r:id="rId16"/>
    <p:sldId id="294" r:id="rId17"/>
    <p:sldId id="292" r:id="rId18"/>
    <p:sldId id="293" r:id="rId19"/>
    <p:sldId id="309" r:id="rId20"/>
    <p:sldId id="310" r:id="rId21"/>
    <p:sldId id="311" r:id="rId22"/>
    <p:sldId id="270" r:id="rId23"/>
    <p:sldId id="298" r:id="rId24"/>
    <p:sldId id="274" r:id="rId25"/>
    <p:sldId id="275" r:id="rId26"/>
    <p:sldId id="272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E35C6-FD8A-4F22-9375-6BA41FEC0E3F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974C9-1A4B-461F-8763-3F7C33063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4D-FED4-48ED-BD9E-626E845385DC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10C1-E0ED-4F10-B7E3-1F83FAF992FE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BDA0-6593-4CFC-A57B-7A1C9B02C57C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76338" y="1984375"/>
            <a:ext cx="7643812" cy="4467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257B-118B-4342-A353-2DB7C1479534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BA92-6205-4974-8A5F-1A3AC94159BC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4406-3F89-4E53-B92D-A3CAEF039E6A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35E2-8C63-4B63-98B7-D9C55A894C79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828B-EAE9-40A5-B8DC-B910D177AF0E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375B-0441-4AD4-9EC5-0563C0B7F166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72D8-1A05-49BD-8F7E-F232CCEDAC6A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7834-9648-45ED-9AE9-564A4454E339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B0B02-1206-4A23-8DDD-7257E3DC0367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heel spokes="3"/>
  </p:transition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tat17.privet.ru/lr/092b2c6d76cdba983f864dd17015fd49" TargetMode="External"/><Relationship Id="rId13" Type="http://schemas.openxmlformats.org/officeDocument/2006/relationships/image" Target="../media/image14.jpeg"/><Relationship Id="rId3" Type="http://schemas.openxmlformats.org/officeDocument/2006/relationships/audio" Target="file:///D:\&#1064;&#1082;&#1086;&#1083;&#1100;&#1085;&#1099;&#1077;%20&#1076;&#1086;&#1082;&#1091;&#1084;&#1077;&#1085;&#1090;&#1099;\&#1052;&#1054;&#1048;%20&#1055;&#1056;&#1045;&#1047;&#1045;&#1053;&#1058;&#1040;&#1062;&#1048;&#1048;\&#1087;&#1088;&#1077;&#1079;&#1077;&#1085;&#1090;&#1072;&#1094;&#1080;&#1080;%202011-2012%201%20&#1087;&#1086;&#1083;&#1091;&#1075;&#1086;&#1076;&#1080;&#1077;\&#1091;&#1084;&#1085;&#1080;&#1082;&#1080;%20&#1080;%20&#1091;&#1084;&#1085;&#1080;&#1094;&#1099;\&#1055;&#1077;&#1085;&#1080;&#1077;_&#1087;&#1090;&#1080;&#1094;_-_&#1057;&#1086;&#1083;&#1086;&#1074;&#1077;&#1081;_-_(mp3poisk.ru).mp3" TargetMode="External"/><Relationship Id="rId7" Type="http://schemas.openxmlformats.org/officeDocument/2006/relationships/image" Target="../media/image11.png"/><Relationship Id="rId12" Type="http://schemas.openxmlformats.org/officeDocument/2006/relationships/hyperlink" Target="http://img-fotki.yandex.ru/get/2709/ramzess-rrr.2/0_22101_812a9cbb_XL" TargetMode="External"/><Relationship Id="rId2" Type="http://schemas.openxmlformats.org/officeDocument/2006/relationships/audio" Target="file:///D:\&#1064;&#1082;&#1086;&#1083;&#1100;&#1085;&#1099;&#1077;%20&#1076;&#1086;&#1082;&#1091;&#1084;&#1077;&#1085;&#1090;&#1099;\&#1052;&#1054;&#1048;%20&#1055;&#1056;&#1045;&#1047;&#1045;&#1053;&#1058;&#1040;&#1062;&#1048;&#1048;\&#1087;&#1088;&#1077;&#1079;&#1077;&#1085;&#1090;&#1072;&#1094;&#1080;&#1080;%202011-2012%201%20&#1087;&#1086;&#1083;&#1091;&#1075;&#1086;&#1076;&#1080;&#1077;\&#1091;&#1084;&#1085;&#1080;&#1082;&#1080;%20&#1080;%20&#1091;&#1084;&#1085;&#1080;&#1094;&#1099;\&#1055;&#1077;&#1085;&#1080;&#1077;_&#1087;&#1090;&#1080;&#1094;_-_&#1057;&#1077;&#1088;&#1072;&#1103;_&#1074;&#1086;&#1088;&#1086;&#1085;&#1072;_(MusVid.net)_.mp3" TargetMode="External"/><Relationship Id="rId1" Type="http://schemas.openxmlformats.org/officeDocument/2006/relationships/audio" Target="file:///D:\&#1064;&#1082;&#1086;&#1083;&#1100;&#1085;&#1099;&#1077;%20&#1076;&#1086;&#1082;&#1091;&#1084;&#1077;&#1085;&#1090;&#1099;\&#1052;&#1054;&#1048;%20&#1055;&#1056;&#1045;&#1047;&#1045;&#1053;&#1058;&#1040;&#1062;&#1048;&#1048;\&#1087;&#1088;&#1077;&#1079;&#1077;&#1085;&#1090;&#1072;&#1094;&#1080;&#1080;%202011-2012%201%20&#1087;&#1086;&#1083;&#1091;&#1075;&#1086;&#1076;&#1080;&#1077;\&#1091;&#1084;&#1085;&#1080;&#1082;&#1080;%20&#1080;%20&#1091;&#1084;&#1085;&#1080;&#1094;&#1099;\&#1050;&#1059;&#1050;&#1059;&#1064;&#1050;&#1040;.mp3" TargetMode="External"/><Relationship Id="rId6" Type="http://schemas.openxmlformats.org/officeDocument/2006/relationships/slide" Target="slide2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5.jpeg"/><Relationship Id="rId10" Type="http://schemas.openxmlformats.org/officeDocument/2006/relationships/hyperlink" Target="http://birdwatch.org.ua/aves/Corvus_cornix/crow10112.jpg" TargetMode="External"/><Relationship Id="rId4" Type="http://schemas.openxmlformats.org/officeDocument/2006/relationships/audio" Target="file:///D:\&#1064;&#1082;&#1086;&#1083;&#1100;&#1085;&#1099;&#1077;%20&#1076;&#1086;&#1082;&#1091;&#1084;&#1077;&#1085;&#1090;&#1099;\&#1052;&#1054;&#1048;%20&#1055;&#1056;&#1045;&#1047;&#1045;&#1053;&#1058;&#1040;&#1062;&#1048;&#1048;\&#1087;&#1088;&#1077;&#1079;&#1077;&#1085;&#1090;&#1072;&#1094;&#1080;&#1080;%202011-2012%201%20&#1087;&#1086;&#1083;&#1091;&#1075;&#1086;&#1076;&#1080;&#1077;\&#1091;&#1084;&#1085;&#1080;&#1082;&#1080;%20&#1080;%20&#1091;&#1084;&#1085;&#1080;&#1094;&#1099;\&#1089;&#1077;&#1088;&#1099;&#1081;%20&#1078;&#1091;&#1088;&#1072;&#1074;&#1083;&#1100;.mp3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www.stihi.ru/pics/2009/05/20/1162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0lik.ru/uploads/posts/2008-10/1223232062_0lik.ru_gnom-iz-belosnezhki222.png&amp;imgrefurl=http://0lik.ru/cliparts/14446-otrisovka-gnoma.html&amp;usg=__xfUcvYPBvgxhUrvXj-3dZEMskzo=&amp;h=400&amp;w=400&amp;sz=58&amp;hl=ru&amp;start=2&amp;um=1&amp;itbs=1&amp;tbnid=0LY-eAtD8HoU9M:&amp;tbnh=124&amp;tbnw=124&amp;prev=/images?q=%D0%BA%D0%B0%D1%80%D1%82%D0%B8%D0%BD%D0%BA%D0%B0+%D0%B3%D0%BD%D0%BE%D0%BC%D0%B0&amp;um=1&amp;hl=ru&amp;newwindow=1&amp;sa=X&amp;tbs=isch:1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5.xml"/><Relationship Id="rId2" Type="http://schemas.openxmlformats.org/officeDocument/2006/relationships/image" Target="../media/image3.gif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3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zblok.net/uploads/posts/2010-12/1292242744_real_5120_chiot_endormi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gemmyli.files.wordpress.com/2009/04/375969264_4901b1de19_o.jpg?w=900&amp;h=600" TargetMode="Externa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mozionicontaminate.files.wordpress.com/2011/04/26491018yo9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s006.radikal.ru/i213/1001/1a/af0db3776bac.jpg" TargetMode="Externa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301/post-free2004.3/0_1d7fc_82a4a7d0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oya.ru/files/images/pub/part_0/13744/src/buttermilk_bread.jpg?550_520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9"/>
            <a:ext cx="8243887" cy="506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Определи жанр произведения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38"/>
            <a:ext cx="9144000" cy="62150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1.Унылая пора! Очей очарованье!</a:t>
            </a:r>
          </a:p>
          <a:p>
            <a:pPr eaLnBrk="1" hangingPunct="1">
              <a:buFontTx/>
              <a:buNone/>
              <a:defRPr/>
            </a:pPr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    Приятна мне твоя прощальная краса... </a:t>
            </a:r>
          </a:p>
          <a:p>
            <a:pPr algn="r" eaLnBrk="1" hangingPunct="1">
              <a:buFontTx/>
              <a:buNone/>
              <a:defRPr/>
            </a:pPr>
            <a:r>
              <a:rPr lang="ru-RU" sz="2500" b="1" dirty="0" smtClean="0">
                <a:solidFill>
                  <a:schemeClr val="tx1">
                    <a:lumMod val="50000"/>
                  </a:schemeClr>
                </a:solidFill>
              </a:rPr>
              <a:t>(стихотворение)</a:t>
            </a:r>
          </a:p>
          <a:p>
            <a:pPr eaLnBrk="1" hangingPunct="1">
              <a:buFontTx/>
              <a:buNone/>
              <a:defRPr/>
            </a:pPr>
            <a:r>
              <a:rPr lang="ru-RU" sz="2500" dirty="0" smtClean="0">
                <a:solidFill>
                  <a:srgbClr val="663300"/>
                </a:solidFill>
              </a:rPr>
              <a:t>2. Когда я был маленький, меня отвезли жить к бабушке...</a:t>
            </a:r>
          </a:p>
          <a:p>
            <a:pPr algn="r" eaLnBrk="1" hangingPunct="1">
              <a:buFontTx/>
              <a:buNone/>
              <a:defRPr/>
            </a:pPr>
            <a:r>
              <a:rPr lang="ru-RU" sz="2500" b="1" dirty="0" smtClean="0">
                <a:solidFill>
                  <a:srgbClr val="663300"/>
                </a:solidFill>
              </a:rPr>
              <a:t>(рассказ)</a:t>
            </a:r>
          </a:p>
          <a:p>
            <a:pPr eaLnBrk="1" hangingPunct="1">
              <a:buFontTx/>
              <a:buNone/>
              <a:defRPr/>
            </a:pPr>
            <a:r>
              <a:rPr lang="ru-RU" sz="2500" dirty="0" smtClean="0">
                <a:solidFill>
                  <a:srgbClr val="C00000"/>
                </a:solidFill>
              </a:rPr>
              <a:t>3. Мартышка к старости слаба глазами стала;</a:t>
            </a:r>
          </a:p>
          <a:p>
            <a:pPr eaLnBrk="1" hangingPunct="1">
              <a:buFontTx/>
              <a:buNone/>
              <a:defRPr/>
            </a:pPr>
            <a:r>
              <a:rPr lang="ru-RU" sz="2500" dirty="0" smtClean="0">
                <a:solidFill>
                  <a:srgbClr val="C00000"/>
                </a:solidFill>
              </a:rPr>
              <a:t>     А у людей она слыхала,</a:t>
            </a:r>
          </a:p>
          <a:p>
            <a:pPr eaLnBrk="1" hangingPunct="1">
              <a:buFontTx/>
              <a:buNone/>
              <a:defRPr/>
            </a:pPr>
            <a:r>
              <a:rPr lang="ru-RU" sz="2500" dirty="0" smtClean="0">
                <a:solidFill>
                  <a:srgbClr val="C00000"/>
                </a:solidFill>
              </a:rPr>
              <a:t>     Что это зло еще не так большой руки... </a:t>
            </a:r>
          </a:p>
          <a:p>
            <a:pPr algn="r" eaLnBrk="1" hangingPunct="1">
              <a:buFontTx/>
              <a:buNone/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>(басня)</a:t>
            </a:r>
          </a:p>
          <a:p>
            <a:pPr eaLnBrk="1" hangingPunct="1">
              <a:buFontTx/>
              <a:buNone/>
              <a:defRPr/>
            </a:pPr>
            <a:r>
              <a:rPr lang="ru-RU" sz="2500" dirty="0" smtClean="0">
                <a:solidFill>
                  <a:srgbClr val="6600CC"/>
                </a:solidFill>
              </a:rPr>
              <a:t>4.В </a:t>
            </a:r>
            <a:r>
              <a:rPr lang="ru-RU" sz="2500" dirty="0" err="1" smtClean="0">
                <a:solidFill>
                  <a:srgbClr val="6600CC"/>
                </a:solidFill>
              </a:rPr>
              <a:t>некием</a:t>
            </a:r>
            <a:r>
              <a:rPr lang="ru-RU" sz="2500" dirty="0" smtClean="0">
                <a:solidFill>
                  <a:srgbClr val="6600CC"/>
                </a:solidFill>
              </a:rPr>
              <a:t> царстве, в </a:t>
            </a:r>
            <a:r>
              <a:rPr lang="ru-RU" sz="2500" dirty="0" err="1" smtClean="0">
                <a:solidFill>
                  <a:srgbClr val="6600CC"/>
                </a:solidFill>
              </a:rPr>
              <a:t>некием</a:t>
            </a:r>
            <a:r>
              <a:rPr lang="ru-RU" sz="2500" dirty="0" smtClean="0">
                <a:solidFill>
                  <a:srgbClr val="6600CC"/>
                </a:solidFill>
              </a:rPr>
              <a:t> государстве жил-был богатый купец, именитый человек... </a:t>
            </a:r>
          </a:p>
          <a:p>
            <a:pPr algn="r" eaLnBrk="1" hangingPunct="1">
              <a:buFontTx/>
              <a:buNone/>
              <a:defRPr/>
            </a:pPr>
            <a:r>
              <a:rPr lang="ru-RU" sz="2500" b="1" dirty="0" smtClean="0">
                <a:solidFill>
                  <a:srgbClr val="6600CC"/>
                </a:solidFill>
              </a:rPr>
              <a:t>(сказка)</a:t>
            </a:r>
          </a:p>
          <a:p>
            <a:pPr eaLnBrk="1" hangingPunct="1">
              <a:buFontTx/>
              <a:buNone/>
              <a:defRPr/>
            </a:pPr>
            <a:r>
              <a:rPr lang="ru-RU" sz="2500" dirty="0" smtClean="0"/>
              <a:t>5. Остался Садко на синем море.</a:t>
            </a:r>
          </a:p>
          <a:p>
            <a:pPr eaLnBrk="1" hangingPunct="1">
              <a:buFontTx/>
              <a:buNone/>
              <a:defRPr/>
            </a:pPr>
            <a:r>
              <a:rPr lang="ru-RU" sz="2500" dirty="0" smtClean="0"/>
              <a:t>     Со тоя со страсти со великие</a:t>
            </a:r>
          </a:p>
          <a:p>
            <a:pPr eaLnBrk="1" hangingPunct="1">
              <a:buFontTx/>
              <a:buNone/>
              <a:defRPr/>
            </a:pPr>
            <a:r>
              <a:rPr lang="ru-RU" sz="2500" dirty="0" smtClean="0"/>
              <a:t>    Заснул на дощечке дубовой... </a:t>
            </a:r>
          </a:p>
          <a:p>
            <a:pPr algn="ctr" eaLnBrk="1" hangingPunct="1">
              <a:buFontTx/>
              <a:buNone/>
              <a:defRPr/>
            </a:pPr>
            <a:r>
              <a:rPr lang="ru-RU" sz="2500" b="1" dirty="0" smtClean="0"/>
              <a:t>(былина)</a:t>
            </a:r>
          </a:p>
          <a:p>
            <a:pPr eaLnBrk="1" hangingPunct="1">
              <a:buFontTx/>
              <a:buNone/>
              <a:defRPr/>
            </a:pPr>
            <a:r>
              <a:rPr lang="ru-RU" sz="2500" dirty="0" smtClean="0"/>
              <a:t> 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457200" y="6019800"/>
            <a:ext cx="685800" cy="661416"/>
          </a:xfrm>
          <a:prstGeom prst="actionButtonBeginning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6600"/>
                </a:solidFill>
              </a:rPr>
              <a:t>БАРСУК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b="1" dirty="0" smtClean="0">
                <a:solidFill>
                  <a:srgbClr val="006600"/>
                </a:solidFill>
              </a:rPr>
              <a:t>Зверёк, уничтожающий насекомых вредителей, особенно личинок майского жука, приносящий большую пользу сельскому хозяйству </a:t>
            </a:r>
          </a:p>
        </p:txBody>
      </p:sp>
      <p:pic>
        <p:nvPicPr>
          <p:cNvPr id="12296" name="Picture 8" descr="bar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412875"/>
            <a:ext cx="3648075" cy="4752975"/>
          </a:xfrm>
          <a:prstGeom prst="rect">
            <a:avLst/>
          </a:prstGeom>
          <a:noFill/>
          <a:ln w="76200" cmpd="tri">
            <a:solidFill>
              <a:srgbClr val="00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12291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88" y="1428750"/>
            <a:ext cx="85550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FF"/>
                </a:solidFill>
              </a:rPr>
              <a:t>Кто в животном мире может </a:t>
            </a:r>
          </a:p>
          <a:p>
            <a:r>
              <a:rPr lang="ru-RU" sz="3600">
                <a:solidFill>
                  <a:srgbClr val="0000FF"/>
                </a:solidFill>
              </a:rPr>
              <a:t>долгое время в состоянии спячки  обходиться без еды?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3571875"/>
            <a:ext cx="3616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Ёжик </a:t>
            </a:r>
          </a:p>
          <a:p>
            <a:r>
              <a:rPr lang="ru-RU" sz="3600">
                <a:solidFill>
                  <a:srgbClr val="FF0000"/>
                </a:solidFill>
              </a:rPr>
              <a:t>обходится</a:t>
            </a:r>
          </a:p>
          <a:p>
            <a:r>
              <a:rPr lang="ru-RU" sz="3600">
                <a:solidFill>
                  <a:srgbClr val="FF0000"/>
                </a:solidFill>
              </a:rPr>
              <a:t> без еды</a:t>
            </a:r>
          </a:p>
          <a:p>
            <a:r>
              <a:rPr lang="ru-RU" sz="3600">
                <a:solidFill>
                  <a:srgbClr val="FF0000"/>
                </a:solidFill>
              </a:rPr>
              <a:t>до 236 суток.</a:t>
            </a:r>
          </a:p>
        </p:txBody>
      </p:sp>
      <p:pic>
        <p:nvPicPr>
          <p:cNvPr id="5" name="Picture 68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3048000"/>
            <a:ext cx="4448175" cy="3336925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Управляющая кнопка: в начало 2">
            <a:hlinkClick r:id="rId6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33600" y="838200"/>
            <a:ext cx="448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ОПРЕДЕЛИ , КТО ТАК ПОЁТ?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685800" y="1600200"/>
            <a:ext cx="304800" cy="304800"/>
          </a:xfrm>
          <a:prstGeom prst="rect">
            <a:avLst/>
          </a:prstGeom>
        </p:spPr>
      </p:pic>
      <p:pic>
        <p:nvPicPr>
          <p:cNvPr id="7" name="Пение_птиц_-_Серая_ворона_(MusVid.net)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685800" y="2362200"/>
            <a:ext cx="304800" cy="304800"/>
          </a:xfrm>
          <a:prstGeom prst="rect">
            <a:avLst/>
          </a:prstGeom>
        </p:spPr>
      </p:pic>
      <p:pic>
        <p:nvPicPr>
          <p:cNvPr id="8" name="Пение_птиц_-_Соловей_-_(mp3poisk.ru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685800" y="3200400"/>
            <a:ext cx="304800" cy="304800"/>
          </a:xfrm>
          <a:prstGeom prst="rect">
            <a:avLst/>
          </a:prstGeom>
        </p:spPr>
      </p:pic>
      <p:pic>
        <p:nvPicPr>
          <p:cNvPr id="9" name="серый журавль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 cstate="email"/>
          <a:stretch>
            <a:fillRect/>
          </a:stretch>
        </p:blipFill>
        <p:spPr>
          <a:xfrm>
            <a:off x="685800" y="3962400"/>
            <a:ext cx="304800" cy="304800"/>
          </a:xfrm>
          <a:prstGeom prst="rect">
            <a:avLst/>
          </a:prstGeom>
        </p:spPr>
      </p:pic>
      <p:pic>
        <p:nvPicPr>
          <p:cNvPr id="24578" name="Picture 2" descr="Картинка 1 из 10372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95400" y="1981200"/>
            <a:ext cx="2590800" cy="3276600"/>
          </a:xfrm>
          <a:prstGeom prst="rect">
            <a:avLst/>
          </a:prstGeom>
          <a:noFill/>
        </p:spPr>
      </p:pic>
      <p:pic>
        <p:nvPicPr>
          <p:cNvPr id="24580" name="Picture 4" descr="Картинка 1 из 10496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15000" y="1371600"/>
            <a:ext cx="3124200" cy="2438400"/>
          </a:xfrm>
          <a:prstGeom prst="rect">
            <a:avLst/>
          </a:prstGeom>
          <a:noFill/>
        </p:spPr>
      </p:pic>
      <p:pic>
        <p:nvPicPr>
          <p:cNvPr id="24582" name="Picture 6" descr="Картинка 11 из 407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886200" y="3886200"/>
            <a:ext cx="2133600" cy="2743200"/>
          </a:xfrm>
          <a:prstGeom prst="rect">
            <a:avLst/>
          </a:prstGeom>
          <a:noFill/>
        </p:spPr>
      </p:pic>
      <p:pic>
        <p:nvPicPr>
          <p:cNvPr id="24584" name="Picture 8" descr="Картинка 2 из 103536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172200" y="3810000"/>
            <a:ext cx="2590800" cy="26574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3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4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25" y="1000125"/>
          <a:ext cx="6715173" cy="4312374"/>
        </p:xfrm>
        <a:graphic>
          <a:graphicData uri="http://schemas.openxmlformats.org/drawingml/2006/table">
            <a:tbl>
              <a:tblPr/>
              <a:tblGrid>
                <a:gridCol w="451396"/>
                <a:gridCol w="481829"/>
                <a:gridCol w="481829"/>
                <a:gridCol w="481829"/>
                <a:gridCol w="481829"/>
                <a:gridCol w="481829"/>
                <a:gridCol w="481829"/>
                <a:gridCol w="481829"/>
                <a:gridCol w="481829"/>
                <a:gridCol w="481829"/>
                <a:gridCol w="481829"/>
                <a:gridCol w="481829"/>
                <a:gridCol w="481829"/>
                <a:gridCol w="481829"/>
              </a:tblGrid>
              <a:tr h="571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 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Ё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0" y="1000125"/>
          <a:ext cx="481829" cy="1833698"/>
        </p:xfrm>
        <a:graphic>
          <a:graphicData uri="http://schemas.openxmlformats.org/drawingml/2006/table">
            <a:tbl>
              <a:tblPr/>
              <a:tblGrid>
                <a:gridCol w="481829"/>
              </a:tblGrid>
              <a:tr h="571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7188" y="5357813"/>
            <a:ext cx="8442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>
                <a:solidFill>
                  <a:srgbClr val="9900CC"/>
                </a:solidFill>
              </a:rPr>
              <a:t>Чиж, кулик, удод, гусь, ворона, журавль, </a:t>
            </a:r>
          </a:p>
          <a:p>
            <a:pPr algn="ctr"/>
            <a:r>
              <a:rPr lang="ru-RU" i="1">
                <a:solidFill>
                  <a:srgbClr val="9900CC"/>
                </a:solidFill>
              </a:rPr>
              <a:t> утка, дятел, сыч, чайка, воробей,</a:t>
            </a:r>
          </a:p>
          <a:p>
            <a:pPr algn="ctr"/>
            <a:r>
              <a:rPr lang="ru-RU" i="1">
                <a:solidFill>
                  <a:srgbClr val="9900CC"/>
                </a:solidFill>
              </a:rPr>
              <a:t> фазан, аист,  петух, сокол, орёл, грач.</a:t>
            </a:r>
          </a:p>
          <a:p>
            <a:pPr algn="ctr"/>
            <a:endParaRPr lang="ru-RU" sz="2400" i="1">
              <a:solidFill>
                <a:srgbClr val="0033CC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28875" y="1000125"/>
          <a:ext cx="2409145" cy="594360"/>
        </p:xfrm>
        <a:graphic>
          <a:graphicData uri="http://schemas.openxmlformats.org/drawingml/2006/table">
            <a:tbl>
              <a:tblPr/>
              <a:tblGrid>
                <a:gridCol w="481829"/>
                <a:gridCol w="481829"/>
                <a:gridCol w="481829"/>
                <a:gridCol w="481829"/>
                <a:gridCol w="481829"/>
              </a:tblGrid>
              <a:tr h="571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 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86438" y="1000125"/>
          <a:ext cx="1927316" cy="594360"/>
        </p:xfrm>
        <a:graphic>
          <a:graphicData uri="http://schemas.openxmlformats.org/drawingml/2006/table">
            <a:tbl>
              <a:tblPr/>
              <a:tblGrid>
                <a:gridCol w="481829"/>
                <a:gridCol w="481829"/>
                <a:gridCol w="481829"/>
                <a:gridCol w="481829"/>
              </a:tblGrid>
              <a:tr h="571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28875" y="1571625"/>
          <a:ext cx="1927316" cy="642942"/>
        </p:xfrm>
        <a:graphic>
          <a:graphicData uri="http://schemas.openxmlformats.org/drawingml/2006/table">
            <a:tbl>
              <a:tblPr/>
              <a:tblGrid>
                <a:gridCol w="481829"/>
                <a:gridCol w="481829"/>
                <a:gridCol w="481829"/>
                <a:gridCol w="481829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357688" y="1571625"/>
          <a:ext cx="2890974" cy="619669"/>
        </p:xfrm>
        <a:graphic>
          <a:graphicData uri="http://schemas.openxmlformats.org/drawingml/2006/table">
            <a:tbl>
              <a:tblPr/>
              <a:tblGrid>
                <a:gridCol w="481829"/>
                <a:gridCol w="481829"/>
                <a:gridCol w="481829"/>
                <a:gridCol w="481829"/>
                <a:gridCol w="481829"/>
                <a:gridCol w="481829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750" y="2214563"/>
          <a:ext cx="3429027" cy="619669"/>
        </p:xfrm>
        <a:graphic>
          <a:graphicData uri="http://schemas.openxmlformats.org/drawingml/2006/table">
            <a:tbl>
              <a:tblPr/>
              <a:tblGrid>
                <a:gridCol w="489861"/>
                <a:gridCol w="489861"/>
                <a:gridCol w="489861"/>
                <a:gridCol w="489861"/>
                <a:gridCol w="489861"/>
                <a:gridCol w="489861"/>
                <a:gridCol w="489861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Ь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286375" y="2214563"/>
          <a:ext cx="1927316" cy="619669"/>
        </p:xfrm>
        <a:graphic>
          <a:graphicData uri="http://schemas.openxmlformats.org/drawingml/2006/table">
            <a:tbl>
              <a:tblPr/>
              <a:tblGrid>
                <a:gridCol w="481829"/>
                <a:gridCol w="481829"/>
                <a:gridCol w="481829"/>
                <a:gridCol w="481829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215188" y="1000125"/>
          <a:ext cx="481829" cy="3071835"/>
        </p:xfrm>
        <a:graphic>
          <a:graphicData uri="http://schemas.openxmlformats.org/drawingml/2006/table">
            <a:tbl>
              <a:tblPr/>
              <a:tblGrid>
                <a:gridCol w="481829"/>
              </a:tblGrid>
              <a:tr h="614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4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00125" y="2857500"/>
          <a:ext cx="1415054" cy="619669"/>
        </p:xfrm>
        <a:graphic>
          <a:graphicData uri="http://schemas.openxmlformats.org/drawingml/2006/table">
            <a:tbl>
              <a:tblPr/>
              <a:tblGrid>
                <a:gridCol w="451396"/>
                <a:gridCol w="481829"/>
                <a:gridCol w="481829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357563" y="2857500"/>
          <a:ext cx="2409145" cy="642942"/>
        </p:xfrm>
        <a:graphic>
          <a:graphicData uri="http://schemas.openxmlformats.org/drawingml/2006/table">
            <a:tbl>
              <a:tblPr/>
              <a:tblGrid>
                <a:gridCol w="481829"/>
                <a:gridCol w="481829"/>
                <a:gridCol w="481829"/>
                <a:gridCol w="481829"/>
                <a:gridCol w="481829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357563" y="3429000"/>
          <a:ext cx="3357585" cy="642942"/>
        </p:xfrm>
        <a:graphic>
          <a:graphicData uri="http://schemas.openxmlformats.org/drawingml/2006/table">
            <a:tbl>
              <a:tblPr/>
              <a:tblGrid>
                <a:gridCol w="479655"/>
                <a:gridCol w="479655"/>
                <a:gridCol w="479655"/>
                <a:gridCol w="479655"/>
                <a:gridCol w="479655"/>
                <a:gridCol w="479655"/>
                <a:gridCol w="479655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00125" y="4071938"/>
          <a:ext cx="2378712" cy="619669"/>
        </p:xfrm>
        <a:graphic>
          <a:graphicData uri="http://schemas.openxmlformats.org/drawingml/2006/table">
            <a:tbl>
              <a:tblPr/>
              <a:tblGrid>
                <a:gridCol w="451396"/>
                <a:gridCol w="481829"/>
                <a:gridCol w="481829"/>
                <a:gridCol w="481829"/>
                <a:gridCol w="481829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357688" y="4071938"/>
          <a:ext cx="1927316" cy="619669"/>
        </p:xfrm>
        <a:graphic>
          <a:graphicData uri="http://schemas.openxmlformats.org/drawingml/2006/table">
            <a:tbl>
              <a:tblPr/>
              <a:tblGrid>
                <a:gridCol w="481829"/>
                <a:gridCol w="481829"/>
                <a:gridCol w="481829"/>
                <a:gridCol w="481829"/>
              </a:tblGrid>
              <a:tr h="619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428750" y="4714875"/>
          <a:ext cx="2409145" cy="594360"/>
        </p:xfrm>
        <a:graphic>
          <a:graphicData uri="http://schemas.openxmlformats.org/drawingml/2006/table">
            <a:tbl>
              <a:tblPr/>
              <a:tblGrid>
                <a:gridCol w="481829"/>
                <a:gridCol w="481829"/>
                <a:gridCol w="481829"/>
                <a:gridCol w="481829"/>
                <a:gridCol w="481829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786313" y="4714875"/>
          <a:ext cx="2428890" cy="594360"/>
        </p:xfrm>
        <a:graphic>
          <a:graphicData uri="http://schemas.openxmlformats.org/drawingml/2006/table">
            <a:tbl>
              <a:tblPr/>
              <a:tblGrid>
                <a:gridCol w="485778"/>
                <a:gridCol w="485778"/>
                <a:gridCol w="485778"/>
                <a:gridCol w="485778"/>
                <a:gridCol w="485778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715125" y="2857500"/>
          <a:ext cx="500066" cy="2428892"/>
        </p:xfrm>
        <a:graphic>
          <a:graphicData uri="http://schemas.openxmlformats.org/drawingml/2006/table">
            <a:tbl>
              <a:tblPr/>
              <a:tblGrid>
                <a:gridCol w="500066"/>
              </a:tblGrid>
              <a:tr h="607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Ё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428875" y="1571625"/>
          <a:ext cx="481829" cy="2500330"/>
        </p:xfrm>
        <a:graphic>
          <a:graphicData uri="http://schemas.openxmlformats.org/drawingml/2006/table">
            <a:tbl>
              <a:tblPr/>
              <a:tblGrid>
                <a:gridCol w="481829"/>
              </a:tblGrid>
              <a:tr h="6425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19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28794" y="214290"/>
            <a:ext cx="507209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pPr>
              <a:defRPr/>
            </a:pPr>
            <a:r>
              <a:rPr lang="ru-RU" sz="7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+mn-cs"/>
              </a:rPr>
              <a:t>Следопыт</a:t>
            </a:r>
          </a:p>
        </p:txBody>
      </p:sp>
      <p:sp>
        <p:nvSpPr>
          <p:cNvPr id="26" name="Управляющая кнопка: в начало 25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6" descr="5300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5563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7500990" cy="1015663"/>
          </a:xfrm>
          <a:prstGeom prst="rect">
            <a:avLst/>
          </a:prstGeom>
        </p:spPr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Выбери ответ.</a:t>
            </a:r>
            <a:endParaRPr lang="ru-RU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857364"/>
            <a:ext cx="5286412" cy="144655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FFFF00"/>
                </a:solidFill>
                <a:latin typeface="Cambria" pitchFamily="18" charset="0"/>
              </a:rPr>
              <a:t>1)</a:t>
            </a:r>
            <a:r>
              <a:rPr lang="ru-RU" sz="4400" dirty="0">
                <a:solidFill>
                  <a:srgbClr val="0033CC"/>
                </a:solidFill>
                <a:latin typeface="Cambria" pitchFamily="18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Cambria" pitchFamily="18" charset="0"/>
              </a:rPr>
              <a:t>по строению цветка</a:t>
            </a:r>
            <a:endParaRPr lang="ru-RU" sz="44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143512"/>
            <a:ext cx="5286412" cy="144655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FFFF00"/>
                </a:solidFill>
                <a:latin typeface="Cambria" pitchFamily="18" charset="0"/>
              </a:rPr>
              <a:t>3) по особенностям</a:t>
            </a:r>
          </a:p>
          <a:p>
            <a:pPr>
              <a:defRPr/>
            </a:pPr>
            <a:r>
              <a:rPr lang="ru-RU" sz="4400" dirty="0" smtClean="0">
                <a:solidFill>
                  <a:srgbClr val="FFFF00"/>
                </a:solidFill>
                <a:latin typeface="Cambria" pitchFamily="18" charset="0"/>
              </a:rPr>
              <a:t>    строения листьев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3500438"/>
            <a:ext cx="5286412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FFFF00"/>
                </a:solidFill>
                <a:latin typeface="Cambria" pitchFamily="18" charset="0"/>
              </a:rPr>
              <a:t>2) по внешнему виду  плода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5720" y="857232"/>
            <a:ext cx="8770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0033CC"/>
                </a:solidFill>
              </a:rPr>
              <a:t> </a:t>
            </a:r>
            <a:r>
              <a:rPr lang="ru-RU" sz="3000" b="1" dirty="0" smtClean="0">
                <a:solidFill>
                  <a:srgbClr val="0033CC"/>
                </a:solidFill>
                <a:latin typeface="Comic Sans MS" pitchFamily="66" charset="0"/>
              </a:rPr>
              <a:t>По каким особенностям в народе</a:t>
            </a:r>
          </a:p>
          <a:p>
            <a:pPr algn="ctr"/>
            <a:r>
              <a:rPr lang="ru-RU" sz="3000" b="1" dirty="0" smtClean="0">
                <a:solidFill>
                  <a:srgbClr val="0033CC"/>
                </a:solidFill>
                <a:latin typeface="Comic Sans MS" pitchFamily="66" charset="0"/>
              </a:rPr>
              <a:t> дали растению название мать- и -мачеха?</a:t>
            </a:r>
            <a:endParaRPr lang="ru-RU" sz="30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9906" y="2362200"/>
            <a:ext cx="318409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в начало 11">
            <a:hlinkClick r:id="rId4" action="ppaction://hlinksldjump" highlightClick="1"/>
          </p:cNvPr>
          <p:cNvSpPr/>
          <p:nvPr/>
        </p:nvSpPr>
        <p:spPr>
          <a:xfrm>
            <a:off x="7315200" y="5943600"/>
            <a:ext cx="685800" cy="661416"/>
          </a:xfrm>
          <a:prstGeom prst="actionButtonBeginning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6" descr="5300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5563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7500990" cy="1015663"/>
          </a:xfrm>
          <a:prstGeom prst="rect">
            <a:avLst/>
          </a:prstGeom>
        </p:spPr>
        <p:txBody>
          <a:bodyPr>
            <a:prstTxWarp prst="textInflat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Выбери ответ.</a:t>
            </a:r>
            <a:endParaRPr lang="ru-RU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143116"/>
            <a:ext cx="4000528" cy="769441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FFFF00"/>
                </a:solidFill>
                <a:latin typeface="Cambria" pitchFamily="18" charset="0"/>
              </a:rPr>
              <a:t>1)</a:t>
            </a:r>
            <a:r>
              <a:rPr lang="ru-RU" sz="4400" dirty="0">
                <a:solidFill>
                  <a:srgbClr val="0033CC"/>
                </a:solidFill>
                <a:latin typeface="Cambria" pitchFamily="18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Cambria" pitchFamily="18" charset="0"/>
              </a:rPr>
              <a:t>150-200 лет</a:t>
            </a:r>
            <a:endParaRPr lang="ru-RU" sz="44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4643446"/>
            <a:ext cx="4000528" cy="769441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FFFF00"/>
                </a:solidFill>
                <a:latin typeface="Cambria" pitchFamily="18" charset="0"/>
              </a:rPr>
              <a:t>3) 200-350 лет</a:t>
            </a:r>
            <a:endParaRPr lang="ru-RU" sz="44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3357562"/>
            <a:ext cx="3929090" cy="76944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FFFF00"/>
                </a:solidFill>
                <a:latin typeface="Cambria" pitchFamily="18" charset="0"/>
              </a:rPr>
              <a:t>2) 350-400 лет</a:t>
            </a:r>
            <a:endParaRPr lang="ru-RU" sz="4400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2910" y="857232"/>
            <a:ext cx="76915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solidFill>
                  <a:srgbClr val="0033CC"/>
                </a:solidFill>
              </a:rPr>
              <a:t> </a:t>
            </a:r>
            <a:r>
              <a:rPr lang="ru-RU" sz="4400" b="1" dirty="0" smtClean="0">
                <a:solidFill>
                  <a:srgbClr val="0033CC"/>
                </a:solidFill>
                <a:latin typeface="Comic Sans MS" pitchFamily="66" charset="0"/>
              </a:rPr>
              <a:t>Сколько лет живёт сосна</a:t>
            </a:r>
            <a:r>
              <a:rPr lang="ru-RU" sz="3000" b="1" dirty="0" smtClean="0">
                <a:solidFill>
                  <a:srgbClr val="0033CC"/>
                </a:solidFill>
                <a:latin typeface="Comic Sans MS" pitchFamily="66" charset="0"/>
              </a:rPr>
              <a:t>?</a:t>
            </a:r>
            <a:endParaRPr lang="ru-RU" sz="30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643050"/>
            <a:ext cx="3571900" cy="495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в начало 11">
            <a:hlinkClick r:id="rId4" action="ppaction://hlinksldjump" highlightClick="1"/>
          </p:cNvPr>
          <p:cNvSpPr/>
          <p:nvPr/>
        </p:nvSpPr>
        <p:spPr>
          <a:xfrm>
            <a:off x="304800" y="5791200"/>
            <a:ext cx="685800" cy="661416"/>
          </a:xfrm>
          <a:prstGeom prst="actionButtonBeginning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857628"/>
            <a:ext cx="294103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 descr="C:\мама\Мои рисунки\цветы,шары,смешарики\f84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285860"/>
            <a:ext cx="2119325" cy="211932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00562" y="4286256"/>
            <a:ext cx="431881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Не орган</a:t>
            </a:r>
          </a:p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 растения.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, </a:t>
            </a:r>
            <a:endParaRPr lang="ru-R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7224" y="214290"/>
            <a:ext cx="80185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  <a:latin typeface="Monotype Corsiva" pitchFamily="66" charset="0"/>
              </a:rPr>
              <a:t>Четвёртый лишний. </a:t>
            </a:r>
            <a:r>
              <a:rPr lang="ru-RU" sz="5400" b="1" dirty="0">
                <a:solidFill>
                  <a:srgbClr val="0033CC"/>
                </a:solidFill>
                <a:latin typeface="Monotype Corsiva" pitchFamily="66" charset="0"/>
              </a:rPr>
              <a:t>Почему?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000108"/>
            <a:ext cx="285752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5286380" y="4071942"/>
            <a:ext cx="250033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в начало 7">
            <a:hlinkClick r:id="rId6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мама\Мои рисунки\рисунки\картошка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642918"/>
            <a:ext cx="3286148" cy="3286148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5786" y="0"/>
            <a:ext cx="80185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CC"/>
                </a:solidFill>
                <a:latin typeface="Monotype Corsiva" pitchFamily="66" charset="0"/>
              </a:rPr>
              <a:t>Четвёртый лишний. </a:t>
            </a:r>
            <a:r>
              <a:rPr lang="ru-RU" sz="5400" b="1" dirty="0">
                <a:solidFill>
                  <a:srgbClr val="0033CC"/>
                </a:solidFill>
                <a:latin typeface="Monotype Corsiva" pitchFamily="66" charset="0"/>
              </a:rPr>
              <a:t>Почему?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1714488"/>
            <a:ext cx="31117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</a:rPr>
              <a:t>Корень </a:t>
            </a:r>
            <a:endParaRPr lang="ru-RU" dirty="0"/>
          </a:p>
        </p:txBody>
      </p:sp>
      <p:pic>
        <p:nvPicPr>
          <p:cNvPr id="61443" name="Picture 3" descr="C:\мама\Мои рисунки\рисунки\ЛИМОН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250378"/>
            <a:ext cx="3143272" cy="2294708"/>
          </a:xfrm>
          <a:prstGeom prst="rect">
            <a:avLst/>
          </a:prstGeom>
          <a:noFill/>
        </p:spPr>
      </p:pic>
      <p:pic>
        <p:nvPicPr>
          <p:cNvPr id="61444" name="Picture 4" descr="C:\мама\Мои рисунки\рисунки\помидор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000108"/>
            <a:ext cx="2571768" cy="2519014"/>
          </a:xfrm>
          <a:prstGeom prst="rect">
            <a:avLst/>
          </a:prstGeom>
          <a:noFill/>
        </p:spPr>
      </p:pic>
      <p:pic>
        <p:nvPicPr>
          <p:cNvPr id="61445" name="Picture 5" descr="C:\мама\Мои рисунки\рисунки\киви.bmp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5286380" y="3857628"/>
            <a:ext cx="3357586" cy="2530012"/>
          </a:xfrm>
          <a:prstGeom prst="rect">
            <a:avLst/>
          </a:prstGeom>
          <a:noFill/>
        </p:spPr>
      </p:pic>
      <p:sp>
        <p:nvSpPr>
          <p:cNvPr id="8" name="Управляющая кнопка: в начало 7">
            <a:hlinkClick r:id="rId6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413" y="115888"/>
            <a:ext cx="6553200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/>
              <a:t>ЗАДАЧА №1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150"/>
            <a:ext cx="9144000" cy="4103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00"/>
                </a:solidFill>
              </a:rPr>
              <a:t>   </a:t>
            </a:r>
            <a:r>
              <a:rPr lang="ru-RU" sz="2400" smtClean="0">
                <a:solidFill>
                  <a:srgbClr val="000000"/>
                </a:solidFill>
              </a:rPr>
              <a:t>Гном Путалка идёт к клетке с тигром. Каждый раз, когда он делает два шага вперёд, тигр рычит, и гном отступает на шаг назад. За какое время он дойдёт до клетки, если до неё 5 шагов, а 1 шаг Путалка делает за 1 секунду?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97425"/>
            <a:ext cx="1295400" cy="48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58888" y="5013325"/>
            <a:ext cx="1223962" cy="4762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411413" y="5445125"/>
            <a:ext cx="1296987" cy="4762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716463" y="6165850"/>
            <a:ext cx="1295400" cy="47625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63938" y="5734050"/>
            <a:ext cx="1223962" cy="4762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82660" name="Group 36"/>
          <p:cNvGraphicFramePr>
            <a:graphicFrameLocks noGrp="1"/>
          </p:cNvGraphicFramePr>
          <p:nvPr>
            <p:ph/>
          </p:nvPr>
        </p:nvGraphicFramePr>
        <p:xfrm>
          <a:off x="6191250" y="3573463"/>
          <a:ext cx="2952750" cy="3094039"/>
        </p:xfrm>
        <a:graphic>
          <a:graphicData uri="http://schemas.openxmlformats.org/drawingml/2006/table">
            <a:tbl>
              <a:tblPr/>
              <a:tblGrid>
                <a:gridCol w="738188"/>
                <a:gridCol w="738187"/>
                <a:gridCol w="738188"/>
                <a:gridCol w="738187"/>
              </a:tblGrid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32" name="Picture 7" descr="animal1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4221163"/>
            <a:ext cx="24892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62" name="ipf0LY-eAtD8HoU9M:" descr="1223232062_0li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2420938"/>
            <a:ext cx="15478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4" name="Прямоугольник 37"/>
          <p:cNvSpPr>
            <a:spLocks noChangeArrowheads="1"/>
          </p:cNvSpPr>
          <p:nvPr/>
        </p:nvSpPr>
        <p:spPr bwMode="auto">
          <a:xfrm>
            <a:off x="3500438" y="2357438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Считай</a:t>
            </a:r>
            <a:r>
              <a:rPr lang="ru-RU" sz="3600" b="1">
                <a:solidFill>
                  <a:srgbClr val="FF0000"/>
                </a:solidFill>
              </a:rPr>
              <a:t>!</a:t>
            </a: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13" name="Управляющая кнопка: в начало 12">
            <a:hlinkClick r:id="rId5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4277E-6 C -0.03681 -0.00625 -0.02622 -0.00301 -0.09392 -0.00162 C -0.1 -0.00116 -0.1059 -0.00046 -0.11198 3.74277E-6 C -0.13212 0.00116 -0.17222 0.00324 -0.17222 0.00324 C -0.17292 0.00347 -0.17969 0.00555 -0.18073 0.00648 C -0.18212 0.00763 -0.18299 0.01018 -0.18438 0.01133 C -0.18698 0.01342 -0.1901 0.01411 -0.19271 0.01596 C -0.19358 0.01758 -0.19392 0.01966 -0.19514 0.02082 C -0.19618 0.02197 -0.19792 0.02128 -0.19879 0.02244 C -0.20087 0.02521 -0.20208 0.02891 -0.20365 0.03215 C -0.20799 0.04071 -0.21042 0.06199 -0.21198 0.07217 C -0.19167 0.08628 -0.16667 0.07587 -0.14462 0.07217 C -0.12899 0.06523 -0.11007 0.07171 -0.09392 0.07541 C -0.08542 0.07934 -0.07604 0.08374 -0.06754 0.08674 C -0.06302 0.10432 -0.06389 0.10201 -0.06389 0.12514 " pathEditMode="relative" ptsTypes="ffffffffffffffA">
                                      <p:cBhvr>
                                        <p:cTn id="6" dur="5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8 0.12515 C -0.0677 0.12168 -0.06979 0.11751 -0.0736 0.11404 C -0.07604 0.10895 -0.07951 0.10479 -0.08315 0.10109 C -0.08541 0.09877 -0.09045 0.09461 -0.09045 0.09461 C -0.09965 0.07726 -0.12742 0.07796 -0.14097 0.07541 C -0.15781 0.07587 -0.17482 0.07611 -0.19166 0.07703 C -0.19774 0.07726 -0.2085 0.07564 -0.2085 0.08513 " pathEditMode="relative" ptsTypes="ffffffA">
                                      <p:cBhvr>
                                        <p:cTn id="10" dur="5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 0.08513 C -0.20659 0.07657 -0.20885 0.08166 -0.20017 0.07865 C -0.19062 0.07541 -0.18489 0.07194 -0.17482 0.07056 C -0.14635 0.07102 -0.11771 0.07056 -0.08923 0.07217 C -0.08507 0.07241 -0.07882 0.08328 -0.07361 0.08513 C -0.07239 0.08628 -0.06528 0.09276 -0.06284 0.09484 C -0.06163 0.09577 -0.0592 0.09785 -0.0592 0.09785 C -0.05833 0.10132 -0.05573 0.10387 -0.05555 0.10757 C -0.05503 0.11659 -0.05625 0.12006 -0.05798 0.12677 C -0.02812 0.13995 0.02066 0.13139 0.03959 0.13162 C 0.0474 0.13509 0.04479 0.14944 0.04566 0.15892 C 0.04636 0.16655 0.04861 0.17719 0.05035 0.1846 C 0.05104 0.18645 0.05122 0.18876 0.05278 0.18945 C 0.05504 0.19061 0.05764 0.18945 0.0599 0.18945 " pathEditMode="relative" ptsTypes="fffffffffffffA">
                                      <p:cBhvr>
                                        <p:cTn id="14" dur="5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18945 C 0.05816 0.1809 0.05712 0.17534 0.05139 0.17025 C 0.04809 0.15707 0.05295 0.17257 0.0467 0.16378 C 0.04583 0.16262 0.04636 0.16031 0.04549 0.15892 C 0.04462 0.15753 0.04306 0.15684 0.04184 0.15591 C 0.03681 0.14689 0.03212 0.13949 0.025 0.13324 C 0.01476 0.11335 -0.00243 0.10664 -0.01962 0.10456 C -0.05937 0.10664 -0.03698 0.09993 -0.05208 0.11404 C -0.05469 0.11936 -0.05312 0.1189 -0.05573 0.1189 " pathEditMode="relative" ptsTypes="ffffffffA">
                                      <p:cBhvr>
                                        <p:cTn id="18" dur="2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8 0.12514 C -0.0618 0.12468 -0.05989 0.12422 -0.05781 0.12352 C -0.05468 0.1226 -0.04826 0.12029 -0.04826 0.12029 C -0.04322 0.11381 -0.04079 0.11404 -0.03368 0.11242 C -0.02343 0.11335 -0.0144 0.11335 -0.00486 0.11705 C 0.0007 0.12191 0.00695 0.12399 0.0132 0.12676 C 0.01563 0.12792 0.01806 0.12884 0.02049 0.13 C 0.02171 0.13046 0.02414 0.13162 0.02414 0.13162 C 0.0257 0.13787 0.02917 0.14018 0.03125 0.14596 C 0.03178 0.14758 0.0316 0.14943 0.03247 0.15082 C 0.03455 0.15452 0.03976 0.16054 0.03976 0.16054 C 0.0415 0.16724 0.04445 0.17118 0.04584 0.17812 C 0.04775 0.2024 0.04428 0.19315 0.05782 0.18945 C 0.06112 0.18691 0.06407 0.18367 0.06754 0.18135 C 0.07362 0.17719 0.08143 0.17788 0.08803 0.17488 C 0.08924 0.17372 0.09011 0.17164 0.0915 0.17164 C 0.09375 0.17164 0.09549 0.17442 0.09757 0.17488 C 0.10521 0.17603 0.11285 0.17603 0.12049 0.1765 C 0.13212 0.18043 0.14358 0.18297 0.15539 0.18621 C 0.1566 0.18737 0.15764 0.18876 0.15903 0.18945 C 0.1606 0.19038 0.1625 0.18968 0.16389 0.19107 C 0.1665 0.19385 0.16563 0.1994 0.16632 0.20379 C 0.16667 0.21189 0.16685 0.21975 0.16754 0.22785 C 0.16754 0.22831 0.16945 0.23826 0.16997 0.23918 C 0.17084 0.24057 0.1731 0.24057 0.17344 0.24242 C 0.17448 0.24867 0.17344 0.25515 0.17344 0.26162 " pathEditMode="relative" ptsTypes="fffffffffffffffffffffffffA">
                                      <p:cBhvr>
                                        <p:cTn id="22" dur="5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162 C 0.17084 0.25145 0.17032 0.25006 0.16372 0.24404 C 0.16199 0.23687 0.1599 0.22947 0.1566 0.22322 C 0.15417 0.21351 0.14966 0.1994 0.14202 0.19593 C 0.13646 0.1839 0.14358 0.19778 0.13612 0.18783 C 0.13508 0.18644 0.13473 0.18436 0.13369 0.18297 C 0.13143 0.18043 0.1264 0.1765 0.1264 0.1765 C 0.1231 0.17002 0.12553 0.17233 0.12049 0.17025 C 0.11806 0.1691 0.1132 0.16701 0.1132 0.16701 C 0.09688 0.1684 0.08056 0.17118 0.06494 0.17812 C 0.05626 0.18205 0.05174 0.17765 0.05174 0.19269 " pathEditMode="relative" ptsTypes="ffffffffffA">
                                      <p:cBhvr>
                                        <p:cTn id="26" dur="5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18946 C 0.08368 0.18715 0.10417 0.18668 0.12865 0.18784 C 0.13802 0.18923 0.14583 0.19131 0.15382 0.19732 C 0.15642 0.19917 0.15833 0.20264 0.16111 0.2038 C 0.16354 0.20496 0.1684 0.20704 0.1684 0.20704 C 0.16997 0.21028 0.17153 0.21352 0.17309 0.21676 C 0.17448 0.21953 0.17552 0.22624 0.17552 0.22624 C 0.17587 0.23225 0.17361 0.23989 0.17674 0.24405 C 0.17882 0.24683 0.18403 0.23757 0.18403 0.23757 C 0.18715 0.22531 0.19445 0.22277 0.2033 0.21976 C 0.21719 0.22023 0.26424 0.21467 0.2816 0.2311 C 0.28299 0.23249 0.28386 0.23457 0.28524 0.23595 C 0.28629 0.23711 0.28767 0.23804 0.28889 0.23919 C 0.29045 0.24243 0.29236 0.24521 0.29358 0.24868 C 0.29462 0.25168 0.29601 0.25839 0.29601 0.25839 C 0.29705 0.27019 0.29792 0.28361 0.30573 0.29055 C 0.3099 0.29887 0.31042 0.30535 0.31042 0.31622 " pathEditMode="relative" ptsTypes="ffffffffffffffffA">
                                      <p:cBhvr>
                                        <p:cTn id="30" dur="5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42 0.31622 C 0.30591 0.29841 0.31233 0.2688 0.3007 0.25839 C 0.2967 0.25007 0.29358 0.24151 0.2875 0.23595 C 0.27969 0.22046 0.26459 0.21652 0.25139 0.21352 C 0.22518 0.21467 0.22014 0.21282 0.20191 0.21976 C 0.1974 0.22393 0.18264 0.2311 0.17674 0.23272 C 0.16997 0.23873 0.17535 0.23249 0.17188 0.24081 C 0.16545 0.25608 0.16702 0.24382 0.16702 0.26163 " pathEditMode="relative" ptsTypes="fffffffA">
                                      <p:cBhvr>
                                        <p:cTn id="34" dur="5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4 0.26163 C 0.17569 0.25862 0.17899 0.257 0.18073 0.25353 C 0.18299 0.24891 0.1842 0.23989 0.18559 0.23433 C 0.18819 0.22393 0.19462 0.21953 0.20122 0.21514 C 0.2026 0.21421 0.20347 0.21213 0.20486 0.2119 C 0.21163 0.21051 0.21858 0.21074 0.22535 0.21028 C 0.23906 0.21074 0.2526 0.21097 0.26632 0.2119 C 0.27135 0.21236 0.2809 0.22115 0.28681 0.223 C 0.28924 0.22508 0.29236 0.22624 0.29392 0.22948 C 0.29618 0.23387 0.29653 0.23966 0.29878 0.24405 C 0.30451 0.25539 0.30174 0.25076 0.30712 0.25839 C 0.30868 0.26487 0.31128 0.26765 0.31562 0.27135 C 0.31701 0.27644 0.31684 0.27435 0.31684 0.27759 " pathEditMode="relative" ptsTypes="ffffffffffffA">
                                      <p:cBhvr>
                                        <p:cTn id="38" dur="5000" fill="hold"/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294183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Arial Black" pitchFamily="34" charset="0"/>
              </a:rPr>
              <a:t>РУССКИЙ ЯЗЫК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ЧТЕНИЕ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11480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РАСТЕНИЯ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029200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МАТЕМАТИКА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62600"/>
            <a:ext cx="3421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ЗАНИМАТЕЛЬНЫЕ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ВОПРОСЫ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AppData\Local\Microsoft\Windows\Temporary Internet Files\Content.IE5\PX2XPASC\MM900236209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67600" y="533400"/>
            <a:ext cx="1676400" cy="1524000"/>
          </a:xfrm>
          <a:prstGeom prst="rect">
            <a:avLst/>
          </a:prstGeom>
          <a:noFill/>
        </p:spPr>
      </p:pic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4572000" y="1752600"/>
            <a:ext cx="585216" cy="53340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609600"/>
            <a:ext cx="6883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 ПОМОЩЬЮ КУБИКА ВЫБЕРИТЕ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СЕКТОР ВОПРОСОВ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Управляющая кнопка: настраиваемая 20">
            <a:hlinkClick r:id="rId3" action="ppaction://hlinksldjump" highlightClick="1"/>
          </p:cNvPr>
          <p:cNvSpPr/>
          <p:nvPr/>
        </p:nvSpPr>
        <p:spPr>
          <a:xfrm>
            <a:off x="5486400" y="1752600"/>
            <a:ext cx="533400" cy="53340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22" name="Управляющая кнопка: настраиваемая 21">
            <a:hlinkClick r:id="rId4" action="ppaction://hlinksldjump" highlightClick="1"/>
          </p:cNvPr>
          <p:cNvSpPr/>
          <p:nvPr/>
        </p:nvSpPr>
        <p:spPr>
          <a:xfrm>
            <a:off x="6324600" y="1752600"/>
            <a:ext cx="533400" cy="53340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23" name="Управляющая кнопка: настраиваемая 22">
            <a:hlinkClick r:id="rId5" action="ppaction://hlinksldjump" highlightClick="1"/>
          </p:cNvPr>
          <p:cNvSpPr/>
          <p:nvPr/>
        </p:nvSpPr>
        <p:spPr>
          <a:xfrm>
            <a:off x="7162800" y="1752600"/>
            <a:ext cx="533400" cy="533400"/>
          </a:xfrm>
          <a:prstGeom prst="actionButtonBlank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24" name="Управляющая кнопка: настраиваемая 23">
            <a:hlinkClick r:id="rId6" action="ppaction://hlinksldjump" highlightClick="1"/>
          </p:cNvPr>
          <p:cNvSpPr/>
          <p:nvPr/>
        </p:nvSpPr>
        <p:spPr>
          <a:xfrm>
            <a:off x="4572000" y="2590800"/>
            <a:ext cx="609600" cy="53340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Управляющая кнопка: настраиваемая 24">
            <a:hlinkClick r:id="rId7" action="ppaction://hlinksldjump" highlightClick="1"/>
          </p:cNvPr>
          <p:cNvSpPr/>
          <p:nvPr/>
        </p:nvSpPr>
        <p:spPr>
          <a:xfrm>
            <a:off x="5410200" y="2590800"/>
            <a:ext cx="609600" cy="53340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Управляющая кнопка: настраиваемая 25">
            <a:hlinkClick r:id="rId8" action="ppaction://hlinksldjump" highlightClick="1"/>
          </p:cNvPr>
          <p:cNvSpPr/>
          <p:nvPr/>
        </p:nvSpPr>
        <p:spPr>
          <a:xfrm>
            <a:off x="6324600" y="2590800"/>
            <a:ext cx="609600" cy="53340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Управляющая кнопка: настраиваемая 26">
            <a:hlinkClick r:id="rId9" action="ppaction://hlinksldjump" highlightClick="1"/>
          </p:cNvPr>
          <p:cNvSpPr/>
          <p:nvPr/>
        </p:nvSpPr>
        <p:spPr>
          <a:xfrm>
            <a:off x="7162800" y="2590800"/>
            <a:ext cx="609600" cy="533400"/>
          </a:xfrm>
          <a:prstGeom prst="actionButtonBlank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327660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itchFamily="34" charset="0"/>
              </a:rPr>
              <a:t>ЖИВОТНЫЕ</a:t>
            </a:r>
          </a:p>
        </p:txBody>
      </p:sp>
      <p:sp>
        <p:nvSpPr>
          <p:cNvPr id="29" name="Управляющая кнопка: настраиваемая 28">
            <a:hlinkClick r:id="rId10" action="ppaction://hlinksldjump" highlightClick="1"/>
          </p:cNvPr>
          <p:cNvSpPr/>
          <p:nvPr/>
        </p:nvSpPr>
        <p:spPr>
          <a:xfrm>
            <a:off x="4572000" y="3352800"/>
            <a:ext cx="609600" cy="609600"/>
          </a:xfrm>
          <a:prstGeom prst="actionButtonBlank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0" name="Управляющая кнопка: настраиваемая 29">
            <a:hlinkClick r:id="rId11" action="ppaction://hlinksldjump" highlightClick="1"/>
          </p:cNvPr>
          <p:cNvSpPr/>
          <p:nvPr/>
        </p:nvSpPr>
        <p:spPr>
          <a:xfrm>
            <a:off x="5410200" y="3352800"/>
            <a:ext cx="609600" cy="609600"/>
          </a:xfrm>
          <a:prstGeom prst="actionButtonBlank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31" name="Управляющая кнопка: настраиваемая 30">
            <a:hlinkClick r:id="rId12" action="ppaction://hlinksldjump" highlightClick="1"/>
          </p:cNvPr>
          <p:cNvSpPr/>
          <p:nvPr/>
        </p:nvSpPr>
        <p:spPr>
          <a:xfrm>
            <a:off x="6324600" y="3352800"/>
            <a:ext cx="609600" cy="609600"/>
          </a:xfrm>
          <a:prstGeom prst="actionButtonBlank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32" name="Управляющая кнопка: настраиваемая 31">
            <a:hlinkClick r:id="rId13" action="ppaction://hlinksldjump" highlightClick="1"/>
          </p:cNvPr>
          <p:cNvSpPr/>
          <p:nvPr/>
        </p:nvSpPr>
        <p:spPr>
          <a:xfrm>
            <a:off x="7162800" y="3352800"/>
            <a:ext cx="609600" cy="609600"/>
          </a:xfrm>
          <a:prstGeom prst="actionButtonBlank">
            <a:avLst/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33" name="Управляющая кнопка: настраиваемая 32">
            <a:hlinkClick r:id="rId14" action="ppaction://hlinksldjump" highlightClick="1"/>
          </p:cNvPr>
          <p:cNvSpPr/>
          <p:nvPr/>
        </p:nvSpPr>
        <p:spPr>
          <a:xfrm>
            <a:off x="4572000" y="4191000"/>
            <a:ext cx="609600" cy="609600"/>
          </a:xfrm>
          <a:prstGeom prst="actionButtonBlank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4" name="Управляющая кнопка: настраиваемая 33">
            <a:hlinkClick r:id="rId15" action="ppaction://hlinksldjump" highlightClick="1"/>
          </p:cNvPr>
          <p:cNvSpPr/>
          <p:nvPr/>
        </p:nvSpPr>
        <p:spPr>
          <a:xfrm>
            <a:off x="5410200" y="4191000"/>
            <a:ext cx="609600" cy="609600"/>
          </a:xfrm>
          <a:prstGeom prst="actionButtonBlank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5" name="Управляющая кнопка: настраиваемая 34">
            <a:hlinkClick r:id="rId16" action="ppaction://hlinksldjump" highlightClick="1"/>
          </p:cNvPr>
          <p:cNvSpPr/>
          <p:nvPr/>
        </p:nvSpPr>
        <p:spPr>
          <a:xfrm>
            <a:off x="6324600" y="4191000"/>
            <a:ext cx="609600" cy="609600"/>
          </a:xfrm>
          <a:prstGeom prst="actionButtonBlank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6" name="Управляющая кнопка: настраиваемая 35">
            <a:hlinkClick r:id="rId17" action="ppaction://hlinksldjump" highlightClick="1"/>
          </p:cNvPr>
          <p:cNvSpPr/>
          <p:nvPr/>
        </p:nvSpPr>
        <p:spPr>
          <a:xfrm>
            <a:off x="7162800" y="4191000"/>
            <a:ext cx="609600" cy="609600"/>
          </a:xfrm>
          <a:prstGeom prst="actionButtonBlank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7" name="Управляющая кнопка: настраиваемая 36">
            <a:hlinkClick r:id="rId18" action="ppaction://hlinksldjump" highlightClick="1"/>
          </p:cNvPr>
          <p:cNvSpPr/>
          <p:nvPr/>
        </p:nvSpPr>
        <p:spPr>
          <a:xfrm>
            <a:off x="4572000" y="5029200"/>
            <a:ext cx="609600" cy="6096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8" name="Управляющая кнопка: настраиваемая 37">
            <a:hlinkClick r:id="rId19" action="ppaction://hlinksldjump" highlightClick="1"/>
          </p:cNvPr>
          <p:cNvSpPr/>
          <p:nvPr/>
        </p:nvSpPr>
        <p:spPr>
          <a:xfrm>
            <a:off x="5410200" y="5029200"/>
            <a:ext cx="609600" cy="6096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0" name="Управляющая кнопка: настраиваемая 39">
            <a:hlinkClick r:id="rId20" action="ppaction://hlinksldjump" highlightClick="1"/>
          </p:cNvPr>
          <p:cNvSpPr/>
          <p:nvPr/>
        </p:nvSpPr>
        <p:spPr>
          <a:xfrm>
            <a:off x="6248400" y="5029200"/>
            <a:ext cx="609600" cy="6096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41" name="Управляющая кнопка: настраиваемая 40">
            <a:hlinkClick r:id="rId21" action="ppaction://hlinksldjump" highlightClick="1"/>
          </p:cNvPr>
          <p:cNvSpPr/>
          <p:nvPr/>
        </p:nvSpPr>
        <p:spPr>
          <a:xfrm>
            <a:off x="7086600" y="5029200"/>
            <a:ext cx="609600" cy="6096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42" name="Управляющая кнопка: настраиваемая 41">
            <a:hlinkClick r:id="rId22" action="ppaction://hlinksldjump" highlightClick="1"/>
          </p:cNvPr>
          <p:cNvSpPr/>
          <p:nvPr/>
        </p:nvSpPr>
        <p:spPr>
          <a:xfrm>
            <a:off x="4572000" y="5867400"/>
            <a:ext cx="609600" cy="585216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3" name="Управляющая кнопка: настраиваемая 42">
            <a:hlinkClick r:id="rId23" action="ppaction://hlinksldjump" highlightClick="1"/>
          </p:cNvPr>
          <p:cNvSpPr/>
          <p:nvPr/>
        </p:nvSpPr>
        <p:spPr>
          <a:xfrm>
            <a:off x="5486400" y="5867400"/>
            <a:ext cx="609600" cy="609600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Управляющая кнопка: настраиваемая 43">
            <a:hlinkClick r:id="rId24" action="ppaction://hlinksldjump" highlightClick="1"/>
          </p:cNvPr>
          <p:cNvSpPr/>
          <p:nvPr/>
        </p:nvSpPr>
        <p:spPr>
          <a:xfrm>
            <a:off x="6324600" y="5867400"/>
            <a:ext cx="609600" cy="609600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5" name="Управляющая кнопка: настраиваемая 44">
            <a:hlinkClick r:id="rId25" action="ppaction://hlinksldjump" highlightClick="1"/>
          </p:cNvPr>
          <p:cNvSpPr/>
          <p:nvPr/>
        </p:nvSpPr>
        <p:spPr>
          <a:xfrm>
            <a:off x="7086600" y="5867400"/>
            <a:ext cx="609600" cy="585216"/>
          </a:xfrm>
          <a:prstGeom prst="actionButtonBlan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Управляющая кнопка: далее 38">
            <a:hlinkClick r:id="" action="ppaction://hlinkshowjump?jump=lastslide" highlightClick="1"/>
          </p:cNvPr>
          <p:cNvSpPr/>
          <p:nvPr/>
        </p:nvSpPr>
        <p:spPr>
          <a:xfrm>
            <a:off x="8101584" y="5867400"/>
            <a:ext cx="661416" cy="737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6553200" cy="3444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/>
              <a:t>ЗАДАЧА №2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569325" cy="561657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Угадай число от 1 до 28, если в его написание не входят цифры 1, 5 и 7; кроме того, оно нечётное и не делится на 3</a:t>
            </a:r>
          </a:p>
          <a:p>
            <a:pPr eaLnBrk="1" hangingPunct="1"/>
            <a:endParaRPr lang="ru-RU" b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1  2  3  4  5  6  7  8  9  10  11  12  13  14  15  16 </a:t>
            </a:r>
          </a:p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 17  18  19  20  21  22  23  24  25  26  27  28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0000"/>
                </a:solidFill>
              </a:rPr>
              <a:t>   </a:t>
            </a:r>
            <a:r>
              <a:rPr lang="ru-RU" dirty="0" smtClean="0">
                <a:solidFill>
                  <a:srgbClr val="000000"/>
                </a:solidFill>
              </a:rPr>
              <a:t>Уберём числа с цифрой 1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00"/>
                </a:solidFill>
              </a:rPr>
              <a:t>   Уберём числа с цифрой 5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00"/>
                </a:solidFill>
              </a:rPr>
              <a:t>   Уберём числа с цифрой 7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00"/>
                </a:solidFill>
              </a:rPr>
              <a:t>   Уберём  чётные числа и делящиеся на 3</a:t>
            </a:r>
          </a:p>
          <a:p>
            <a:pPr eaLnBrk="1" hangingPunct="1"/>
            <a:endParaRPr lang="ru-RU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ru-RU" b="1" dirty="0" smtClean="0">
              <a:solidFill>
                <a:srgbClr val="000000"/>
              </a:solidFill>
            </a:endParaRPr>
          </a:p>
          <a:p>
            <a:pPr eaLnBrk="1" hangingPunct="1"/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288774" name="AutoShape 6"/>
          <p:cNvSpPr>
            <a:spLocks noChangeArrowheads="1"/>
          </p:cNvSpPr>
          <p:nvPr/>
        </p:nvSpPr>
        <p:spPr bwMode="auto">
          <a:xfrm>
            <a:off x="5435600" y="3141663"/>
            <a:ext cx="576263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76" name="AutoShape 8"/>
          <p:cNvSpPr>
            <a:spLocks noChangeArrowheads="1"/>
          </p:cNvSpPr>
          <p:nvPr/>
        </p:nvSpPr>
        <p:spPr bwMode="auto">
          <a:xfrm>
            <a:off x="3059113" y="3068638"/>
            <a:ext cx="576262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77" name="AutoShape 9"/>
          <p:cNvSpPr>
            <a:spLocks noChangeArrowheads="1"/>
          </p:cNvSpPr>
          <p:nvPr/>
        </p:nvSpPr>
        <p:spPr bwMode="auto">
          <a:xfrm>
            <a:off x="1835150" y="3068638"/>
            <a:ext cx="576263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78" name="AutoShape 10"/>
          <p:cNvSpPr>
            <a:spLocks noChangeArrowheads="1"/>
          </p:cNvSpPr>
          <p:nvPr/>
        </p:nvSpPr>
        <p:spPr bwMode="auto">
          <a:xfrm>
            <a:off x="1331913" y="3068638"/>
            <a:ext cx="576262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79" name="AutoShape 11"/>
          <p:cNvSpPr>
            <a:spLocks noChangeArrowheads="1"/>
          </p:cNvSpPr>
          <p:nvPr/>
        </p:nvSpPr>
        <p:spPr bwMode="auto">
          <a:xfrm>
            <a:off x="684213" y="3068638"/>
            <a:ext cx="576262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0" name="AutoShape 12"/>
          <p:cNvSpPr>
            <a:spLocks noChangeArrowheads="1"/>
          </p:cNvSpPr>
          <p:nvPr/>
        </p:nvSpPr>
        <p:spPr bwMode="auto">
          <a:xfrm>
            <a:off x="7667625" y="2565400"/>
            <a:ext cx="576263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1" name="AutoShape 13"/>
          <p:cNvSpPr>
            <a:spLocks noChangeArrowheads="1"/>
          </p:cNvSpPr>
          <p:nvPr/>
        </p:nvSpPr>
        <p:spPr bwMode="auto">
          <a:xfrm>
            <a:off x="7164388" y="2565400"/>
            <a:ext cx="576262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2" name="AutoShape 14"/>
          <p:cNvSpPr>
            <a:spLocks noChangeArrowheads="1"/>
          </p:cNvSpPr>
          <p:nvPr/>
        </p:nvSpPr>
        <p:spPr bwMode="auto">
          <a:xfrm>
            <a:off x="4787900" y="2565400"/>
            <a:ext cx="576263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3" name="AutoShape 15"/>
          <p:cNvSpPr>
            <a:spLocks noChangeArrowheads="1"/>
          </p:cNvSpPr>
          <p:nvPr/>
        </p:nvSpPr>
        <p:spPr bwMode="auto">
          <a:xfrm>
            <a:off x="468313" y="2565400"/>
            <a:ext cx="576262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4" name="AutoShape 16"/>
          <p:cNvSpPr>
            <a:spLocks noChangeArrowheads="1"/>
          </p:cNvSpPr>
          <p:nvPr/>
        </p:nvSpPr>
        <p:spPr bwMode="auto">
          <a:xfrm>
            <a:off x="4140200" y="2565400"/>
            <a:ext cx="576263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5" name="AutoShape 17"/>
          <p:cNvSpPr>
            <a:spLocks noChangeArrowheads="1"/>
          </p:cNvSpPr>
          <p:nvPr/>
        </p:nvSpPr>
        <p:spPr bwMode="auto">
          <a:xfrm>
            <a:off x="5435600" y="2565400"/>
            <a:ext cx="576263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6" name="AutoShape 18"/>
          <p:cNvSpPr>
            <a:spLocks noChangeArrowheads="1"/>
          </p:cNvSpPr>
          <p:nvPr/>
        </p:nvSpPr>
        <p:spPr bwMode="auto">
          <a:xfrm>
            <a:off x="6011863" y="2565400"/>
            <a:ext cx="576262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7" name="AutoShape 19"/>
          <p:cNvSpPr>
            <a:spLocks noChangeArrowheads="1"/>
          </p:cNvSpPr>
          <p:nvPr/>
        </p:nvSpPr>
        <p:spPr bwMode="auto">
          <a:xfrm>
            <a:off x="6588125" y="2565400"/>
            <a:ext cx="576263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8" name="AutoShape 20"/>
          <p:cNvSpPr>
            <a:spLocks noChangeArrowheads="1"/>
          </p:cNvSpPr>
          <p:nvPr/>
        </p:nvSpPr>
        <p:spPr bwMode="auto">
          <a:xfrm>
            <a:off x="2124075" y="2565400"/>
            <a:ext cx="576263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89" name="AutoShape 21"/>
          <p:cNvSpPr>
            <a:spLocks noChangeArrowheads="1"/>
          </p:cNvSpPr>
          <p:nvPr/>
        </p:nvSpPr>
        <p:spPr bwMode="auto">
          <a:xfrm>
            <a:off x="4859338" y="3141663"/>
            <a:ext cx="576262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90" name="AutoShape 22"/>
          <p:cNvSpPr>
            <a:spLocks noChangeArrowheads="1"/>
          </p:cNvSpPr>
          <p:nvPr/>
        </p:nvSpPr>
        <p:spPr bwMode="auto">
          <a:xfrm>
            <a:off x="1403350" y="2565400"/>
            <a:ext cx="576263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91" name="AutoShape 23"/>
          <p:cNvSpPr>
            <a:spLocks noChangeArrowheads="1"/>
          </p:cNvSpPr>
          <p:nvPr/>
        </p:nvSpPr>
        <p:spPr bwMode="auto">
          <a:xfrm>
            <a:off x="827088" y="2565400"/>
            <a:ext cx="576262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92" name="AutoShape 24"/>
          <p:cNvSpPr>
            <a:spLocks noChangeArrowheads="1"/>
          </p:cNvSpPr>
          <p:nvPr/>
        </p:nvSpPr>
        <p:spPr bwMode="auto">
          <a:xfrm>
            <a:off x="7235825" y="3068638"/>
            <a:ext cx="576263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93" name="AutoShape 25"/>
          <p:cNvSpPr>
            <a:spLocks noChangeArrowheads="1"/>
          </p:cNvSpPr>
          <p:nvPr/>
        </p:nvSpPr>
        <p:spPr bwMode="auto">
          <a:xfrm>
            <a:off x="3276600" y="2565400"/>
            <a:ext cx="576263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94" name="AutoShape 26"/>
          <p:cNvSpPr>
            <a:spLocks noChangeArrowheads="1"/>
          </p:cNvSpPr>
          <p:nvPr/>
        </p:nvSpPr>
        <p:spPr bwMode="auto">
          <a:xfrm>
            <a:off x="2484438" y="3068638"/>
            <a:ext cx="576262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95" name="AutoShape 27"/>
          <p:cNvSpPr>
            <a:spLocks noChangeArrowheads="1"/>
          </p:cNvSpPr>
          <p:nvPr/>
        </p:nvSpPr>
        <p:spPr bwMode="auto">
          <a:xfrm>
            <a:off x="3708400" y="2565400"/>
            <a:ext cx="576263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96" name="AutoShape 28"/>
          <p:cNvSpPr>
            <a:spLocks noChangeArrowheads="1"/>
          </p:cNvSpPr>
          <p:nvPr/>
        </p:nvSpPr>
        <p:spPr bwMode="auto">
          <a:xfrm>
            <a:off x="6588125" y="3068638"/>
            <a:ext cx="576263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97" name="AutoShape 29"/>
          <p:cNvSpPr>
            <a:spLocks noChangeArrowheads="1"/>
          </p:cNvSpPr>
          <p:nvPr/>
        </p:nvSpPr>
        <p:spPr bwMode="auto">
          <a:xfrm>
            <a:off x="2916238" y="2492375"/>
            <a:ext cx="576262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98" name="AutoShape 30"/>
          <p:cNvSpPr>
            <a:spLocks noChangeArrowheads="1"/>
          </p:cNvSpPr>
          <p:nvPr/>
        </p:nvSpPr>
        <p:spPr bwMode="auto">
          <a:xfrm>
            <a:off x="2484438" y="2492375"/>
            <a:ext cx="576262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799" name="AutoShape 31"/>
          <p:cNvSpPr>
            <a:spLocks noChangeArrowheads="1"/>
          </p:cNvSpPr>
          <p:nvPr/>
        </p:nvSpPr>
        <p:spPr bwMode="auto">
          <a:xfrm>
            <a:off x="1763713" y="2565400"/>
            <a:ext cx="576262" cy="576263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800" name="AutoShape 32"/>
          <p:cNvSpPr>
            <a:spLocks noChangeArrowheads="1"/>
          </p:cNvSpPr>
          <p:nvPr/>
        </p:nvSpPr>
        <p:spPr bwMode="auto">
          <a:xfrm>
            <a:off x="3708400" y="3068638"/>
            <a:ext cx="576263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8801" name="AutoShape 33"/>
          <p:cNvSpPr>
            <a:spLocks noChangeArrowheads="1"/>
          </p:cNvSpPr>
          <p:nvPr/>
        </p:nvSpPr>
        <p:spPr bwMode="auto">
          <a:xfrm>
            <a:off x="6084888" y="3068638"/>
            <a:ext cx="576262" cy="576262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Управляющая кнопка: в начало 30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8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8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8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8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8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8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animBg="1"/>
      <p:bldP spid="288776" grpId="0" animBg="1"/>
      <p:bldP spid="288777" grpId="0" animBg="1"/>
      <p:bldP spid="288778" grpId="0" animBg="1"/>
      <p:bldP spid="288779" grpId="0" animBg="1"/>
      <p:bldP spid="288780" grpId="0" animBg="1"/>
      <p:bldP spid="288781" grpId="0" animBg="1"/>
      <p:bldP spid="288782" grpId="0" animBg="1"/>
      <p:bldP spid="288783" grpId="0" animBg="1"/>
      <p:bldP spid="288784" grpId="0" animBg="1"/>
      <p:bldP spid="288785" grpId="0" animBg="1"/>
      <p:bldP spid="288786" grpId="0" animBg="1"/>
      <p:bldP spid="288787" grpId="0" animBg="1"/>
      <p:bldP spid="288788" grpId="0" animBg="1"/>
      <p:bldP spid="288789" grpId="0" animBg="1"/>
      <p:bldP spid="288790" grpId="0" animBg="1"/>
      <p:bldP spid="288791" grpId="0" animBg="1"/>
      <p:bldP spid="288792" grpId="0" animBg="1"/>
      <p:bldP spid="288793" grpId="0" animBg="1"/>
      <p:bldP spid="288794" grpId="0" animBg="1"/>
      <p:bldP spid="288795" grpId="0" animBg="1"/>
      <p:bldP spid="288796" grpId="0" animBg="1"/>
      <p:bldP spid="288797" grpId="0" animBg="1"/>
      <p:bldP spid="288798" grpId="0" animBg="1"/>
      <p:bldP spid="288799" grpId="0" animBg="1"/>
      <p:bldP spid="288800" grpId="0" animBg="1"/>
      <p:bldP spid="2888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6553200" cy="5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/>
              <a:t>ЗАДАЧА №3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569325" cy="3959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00"/>
                </a:solidFill>
              </a:rPr>
              <a:t>   </a:t>
            </a:r>
            <a:r>
              <a:rPr lang="ru-RU" smtClean="0">
                <a:solidFill>
                  <a:srgbClr val="000000"/>
                </a:solidFill>
              </a:rPr>
              <a:t>Раздели самое маленькое четырёхзначное число на наименьшее двузначное число и узнаешь, сколько лет не умывалась и не чистила зубы злая волшебница Гингема из повести-сказки А. Волкова "Волшебник Изумрудного города".</a:t>
            </a:r>
          </a:p>
        </p:txBody>
      </p:sp>
      <p:pic>
        <p:nvPicPr>
          <p:cNvPr id="8196" name="Picture 4" descr="h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500438"/>
            <a:ext cx="31527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3995738" y="4937125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ru-RU" sz="2800" b="1">
                <a:solidFill>
                  <a:srgbClr val="FF3300"/>
                </a:solidFill>
              </a:rPr>
              <a:t>РЕШЕНИЕ: 1000 : 10 = 100</a:t>
            </a:r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5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5800" y="1371600"/>
          <a:ext cx="7560840" cy="4896540"/>
        </p:xfrm>
        <a:graphic>
          <a:graphicData uri="http://schemas.openxmlformats.org/drawingml/2006/table">
            <a:tbl>
              <a:tblPr/>
              <a:tblGrid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</a:tblGrid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62000" y="1066800"/>
          <a:ext cx="7560840" cy="5572125"/>
        </p:xfrm>
        <a:graphic>
          <a:graphicData uri="http://schemas.openxmlformats.org/drawingml/2006/table">
            <a:tbl>
              <a:tblPr/>
              <a:tblGrid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  <a:gridCol w="540060"/>
              </a:tblGrid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Ю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Ж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Ч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3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0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</a:t>
                      </a:r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4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</a:t>
                      </a:r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4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FF0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180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РАЗГАДАЙТЕ МАТЕМАТИЧЕСКИЙ КРОССВОРД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390650"/>
            <a:ext cx="8515350" cy="8953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1. Что можно видеть с закрытыми глазами?</a:t>
            </a: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2286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Картинка 2 из 189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133600"/>
            <a:ext cx="3962400" cy="3200400"/>
          </a:xfrm>
          <a:prstGeom prst="rect">
            <a:avLst/>
          </a:prstGeom>
          <a:noFill/>
        </p:spPr>
      </p:pic>
      <p:pic>
        <p:nvPicPr>
          <p:cNvPr id="12292" name="Picture 4" descr="Картинка 30 из 1890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1" y="3276600"/>
            <a:ext cx="4038600" cy="33813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0668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2. Ты за ней, она от тебя, ты от неё, она   за тобой. Что это?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133600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ТЕНЬ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Картинка 13 из 673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2286000"/>
            <a:ext cx="4105275" cy="3810000"/>
          </a:xfrm>
          <a:prstGeom prst="rect">
            <a:avLst/>
          </a:prstGeom>
          <a:noFill/>
        </p:spPr>
      </p:pic>
      <p:pic>
        <p:nvPicPr>
          <p:cNvPr id="16388" name="Picture 4" descr="Картинка 42 из 6743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19800" y="2514600"/>
            <a:ext cx="25336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2192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3. Чем больше из неё берёшь, тем больше она становится. Что это?</a:t>
            </a:r>
            <a:endParaRPr lang="ru-RU" sz="3200" dirty="0"/>
          </a:p>
        </p:txBody>
      </p:sp>
      <p:pic>
        <p:nvPicPr>
          <p:cNvPr id="15362" name="Picture 2" descr="Картинка 15 из 1072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2438400"/>
            <a:ext cx="5076825" cy="3800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53200" y="304800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ЯМА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219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4. Без чего хлеб не испечёшь?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3048000"/>
            <a:ext cx="18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БЕЗ КОРКИ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Картинка 8 из 163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2209800"/>
            <a:ext cx="402907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120997">
            <a:off x="508036" y="2440997"/>
            <a:ext cx="7989688" cy="1862048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7824"/>
                <a:gd name="adj2" fmla="val 923"/>
              </a:avLst>
            </a:prstTxWarp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Adventure" pitchFamily="2" charset="0"/>
              </a:rPr>
              <a:t>МОЛОДЦЫ!</a:t>
            </a:r>
            <a:endParaRPr lang="ru-RU" sz="11500" b="1" dirty="0">
              <a:solidFill>
                <a:srgbClr val="FF0000"/>
              </a:solidFill>
              <a:latin typeface="Adventure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273175"/>
            <a:ext cx="8267700" cy="362267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К словам, данным в левом столбике, подберите слова из правого столбика так, чтобы у вас получились новые слова.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                                  вол           рак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                                  приз         овод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                                  сено          рис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                                  кипа         вал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                                  сад            окно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b="1" smtClean="0">
              <a:solidFill>
                <a:srgbClr val="0E20D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b="1" smtClean="0">
              <a:solidFill>
                <a:srgbClr val="0E20D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b="1" smtClean="0">
              <a:solidFill>
                <a:srgbClr val="0E2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514350" y="5048250"/>
            <a:ext cx="81724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волокно, призрак, сеновал, кипарис, садовод.</a:t>
            </a: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chemeClr val="accent6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183562" cy="12573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По кругу написано шесть букв. Сколько слов – имён существительных – можно прочитать?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   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               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               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Е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33400" y="5257800"/>
            <a:ext cx="8134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сок, кол, око, село, </a:t>
            </a:r>
            <a:r>
              <a:rPr lang="ru-RU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сокол, лес, лесок, колесо.</a:t>
            </a:r>
          </a:p>
          <a:p>
            <a:pPr>
              <a:spcBef>
                <a:spcPct val="50000"/>
              </a:spcBef>
            </a:pP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62400" y="3048000"/>
            <a:ext cx="14097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2" action="ppaction://hlinksldjump" highlightClick="1"/>
          </p:cNvPr>
          <p:cNvSpPr/>
          <p:nvPr/>
        </p:nvSpPr>
        <p:spPr>
          <a:xfrm>
            <a:off x="6477000" y="5867400"/>
            <a:ext cx="685800" cy="661416"/>
          </a:xfrm>
          <a:prstGeom prst="actionButtonBeginning">
            <a:avLst/>
          </a:prstGeom>
          <a:solidFill>
            <a:schemeClr val="accent6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36563" y="1217613"/>
            <a:ext cx="8226425" cy="2097087"/>
          </a:xfrm>
        </p:spPr>
        <p:txBody>
          <a:bodyPr/>
          <a:lstStyle/>
          <a:p>
            <a:pPr marL="0" indent="266700" algn="ctr" eaLnBrk="1" hangingPunct="1">
              <a:buFont typeface="Wingdings" pitchFamily="2" charset="2"/>
              <a:buNone/>
            </a:pPr>
            <a:r>
              <a:rPr lang="tt-RU" sz="2400" b="1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Соединив буквы ходом шахматного коня, вы прочитаете русскую народную пословицу, которую следует всем помнить. Первый ход надо сделать с белого поля в левом верхнем углу. Какой знак препинания отсутствует на шахматной доске?  </a:t>
            </a:r>
            <a:endParaRPr lang="ru-RU" sz="2400" b="1" smtClean="0">
              <a:solidFill>
                <a:srgbClr val="0E20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67050" y="3333750"/>
          <a:ext cx="3009900" cy="2266950"/>
        </p:xfrm>
        <a:graphic>
          <a:graphicData uri="http://schemas.openxmlformats.org/drawingml/2006/table">
            <a:tbl>
              <a:tblPr/>
              <a:tblGrid>
                <a:gridCol w="612775"/>
                <a:gridCol w="576263"/>
                <a:gridCol w="595312"/>
                <a:gridCol w="630238"/>
                <a:gridCol w="595312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5791200"/>
            <a:ext cx="8281988" cy="706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20D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Повторение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A06E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20D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мать учения.</a:t>
            </a:r>
          </a:p>
        </p:txBody>
      </p:sp>
      <p:sp>
        <p:nvSpPr>
          <p:cNvPr id="9" name="Управляющая кнопка: в начало 8">
            <a:hlinkClick r:id="rId2" action="ppaction://hlinksldjump" highlightClick="1"/>
          </p:cNvPr>
          <p:cNvSpPr/>
          <p:nvPr/>
        </p:nvSpPr>
        <p:spPr>
          <a:xfrm>
            <a:off x="304800" y="5486400"/>
            <a:ext cx="685800" cy="661416"/>
          </a:xfrm>
          <a:prstGeom prst="actionButtonBeginning">
            <a:avLst/>
          </a:prstGeom>
          <a:solidFill>
            <a:schemeClr val="accent6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Прямоугольник 3"/>
          <p:cNvSpPr>
            <a:spLocks noChangeArrowheads="1"/>
          </p:cNvSpPr>
          <p:nvPr/>
        </p:nvSpPr>
        <p:spPr bwMode="auto">
          <a:xfrm>
            <a:off x="609600" y="1543050"/>
            <a:ext cx="80391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ctr">
              <a:buFont typeface="Wingdings" pitchFamily="2" charset="2"/>
              <a:buNone/>
            </a:pPr>
            <a:r>
              <a:rPr lang="tt-RU" sz="3200" b="1">
                <a:solidFill>
                  <a:srgbClr val="FA06E9"/>
                </a:solidFill>
                <a:latin typeface="Times New Roman" pitchFamily="18" charset="0"/>
                <a:cs typeface="Times New Roman" pitchFamily="18" charset="0"/>
              </a:rPr>
              <a:t>Составьте слово!</a:t>
            </a:r>
          </a:p>
          <a:p>
            <a:pPr indent="266700" algn="ctr">
              <a:buFont typeface="Wingdings" pitchFamily="2" charset="2"/>
              <a:buNone/>
            </a:pPr>
            <a:endParaRPr lang="tt-RU" sz="3200" b="1">
              <a:solidFill>
                <a:srgbClr val="0E20D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>
              <a:buFont typeface="Wingdings" pitchFamily="2" charset="2"/>
              <a:buAutoNum type="arabicPeriod"/>
            </a:pPr>
            <a:r>
              <a:rPr lang="ru-RU" sz="3200" b="1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Приставка такая же, как в слове </a:t>
            </a:r>
            <a:r>
              <a:rPr lang="ru-RU" sz="3200" b="1" i="1">
                <a:solidFill>
                  <a:srgbClr val="FA06E9"/>
                </a:solidFill>
                <a:latin typeface="Times New Roman" pitchFamily="18" charset="0"/>
                <a:cs typeface="Times New Roman" pitchFamily="18" charset="0"/>
              </a:rPr>
              <a:t>полёт</a:t>
            </a:r>
            <a:r>
              <a:rPr lang="ru-RU" sz="3200" b="1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6700">
              <a:buFont typeface="Wingdings" pitchFamily="2" charset="2"/>
              <a:buAutoNum type="arabicPeriod"/>
            </a:pPr>
            <a:r>
              <a:rPr lang="ru-RU" sz="3200" b="1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Корень такой же, как в слове </a:t>
            </a:r>
            <a:r>
              <a:rPr lang="ru-RU" sz="3200" b="1" i="1">
                <a:solidFill>
                  <a:srgbClr val="FA06E9"/>
                </a:solidFill>
                <a:latin typeface="Times New Roman" pitchFamily="18" charset="0"/>
                <a:cs typeface="Times New Roman" pitchFamily="18" charset="0"/>
              </a:rPr>
              <a:t>дарить</a:t>
            </a:r>
            <a:r>
              <a:rPr lang="ru-RU" sz="3200" b="1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6700">
              <a:buFont typeface="Wingdings" pitchFamily="2" charset="2"/>
              <a:buAutoNum type="arabicPeriod"/>
            </a:pPr>
            <a:r>
              <a:rPr lang="ru-RU" sz="3200" b="1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Суффикс такой же, как в слове </a:t>
            </a:r>
            <a:r>
              <a:rPr lang="ru-RU" sz="3200" b="1" i="1">
                <a:solidFill>
                  <a:srgbClr val="FA06E9"/>
                </a:solidFill>
                <a:latin typeface="Times New Roman" pitchFamily="18" charset="0"/>
                <a:cs typeface="Times New Roman" pitchFamily="18" charset="0"/>
              </a:rPr>
              <a:t>дружок</a:t>
            </a:r>
            <a:r>
              <a:rPr lang="ru-RU" sz="3200" b="1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6700">
              <a:buFont typeface="Wingdings" pitchFamily="2" charset="2"/>
              <a:buAutoNum type="arabicPeriod"/>
            </a:pPr>
            <a:r>
              <a:rPr lang="ru-RU" sz="3200" b="1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 Окончание такое же, как в слове  </a:t>
            </a:r>
            <a:r>
              <a:rPr lang="ru-RU" sz="3200" b="1" i="1">
                <a:solidFill>
                  <a:srgbClr val="FA06E9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r>
              <a:rPr lang="ru-RU" sz="3200" b="1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66700" algn="ctr">
              <a:buFont typeface="Wingdings" pitchFamily="2" charset="2"/>
              <a:buAutoNum type="arabicPeriod"/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chemeClr val="accent6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800600"/>
            <a:ext cx="8226425" cy="93503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000" b="1" dirty="0" smtClean="0">
                <a:solidFill>
                  <a:srgbClr val="0E20D0"/>
                </a:solidFill>
                <a:latin typeface="Times New Roman" pitchFamily="18" charset="0"/>
                <a:cs typeface="Times New Roman" pitchFamily="18" charset="0"/>
              </a:rPr>
              <a:t>ПОДАРОК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04800" y="-381000"/>
            <a:ext cx="8153400" cy="66294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4" descr="Image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457200"/>
            <a:ext cx="7010400" cy="2873375"/>
          </a:xfrm>
          <a:prstGeom prst="rect">
            <a:avLst/>
          </a:prstGeom>
          <a:noFill/>
        </p:spPr>
      </p:pic>
      <p:pic>
        <p:nvPicPr>
          <p:cNvPr id="5" name="Picture 3" descr="Image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3352800"/>
            <a:ext cx="7391400" cy="2952750"/>
          </a:xfrm>
          <a:prstGeom prst="rect">
            <a:avLst/>
          </a:prstGeom>
          <a:noFill/>
        </p:spPr>
      </p:pic>
      <p:pic>
        <p:nvPicPr>
          <p:cNvPr id="6" name="Picture 7" descr="Tolstoy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4953000"/>
            <a:ext cx="1322388" cy="1676400"/>
          </a:xfrm>
          <a:prstGeom prst="rect">
            <a:avLst/>
          </a:prstGeom>
          <a:noFill/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381000" y="5867400"/>
            <a:ext cx="685800" cy="661416"/>
          </a:xfrm>
          <a:prstGeom prst="actionButtonBeginning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40322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Щель</a:t>
            </a:r>
          </a:p>
        </p:txBody>
      </p:sp>
      <p:sp>
        <p:nvSpPr>
          <p:cNvPr id="29699" name="Text Box 33"/>
          <p:cNvSpPr txBox="1">
            <a:spLocks noChangeArrowheads="1"/>
          </p:cNvSpPr>
          <p:nvPr/>
        </p:nvSpPr>
        <p:spPr bwMode="auto">
          <a:xfrm>
            <a:off x="4984750" y="568325"/>
            <a:ext cx="3475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/>
              <a:t>Определи из какого произведения  иллюстрация.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23850" y="2060575"/>
            <a:ext cx="2921000" cy="4032250"/>
            <a:chOff x="204" y="1298"/>
            <a:chExt cx="1840" cy="2540"/>
          </a:xfrm>
        </p:grpSpPr>
        <p:pic>
          <p:nvPicPr>
            <p:cNvPr id="29715" name="Picture 31" descr="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4" y="1298"/>
              <a:ext cx="1840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6" name="Rectangle 34"/>
            <p:cNvSpPr>
              <a:spLocks noChangeArrowheads="1"/>
            </p:cNvSpPr>
            <p:nvPr/>
          </p:nvSpPr>
          <p:spPr bwMode="auto">
            <a:xfrm>
              <a:off x="930" y="1888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7" name="Rectangle 35"/>
            <p:cNvSpPr>
              <a:spLocks noChangeArrowheads="1"/>
            </p:cNvSpPr>
            <p:nvPr/>
          </p:nvSpPr>
          <p:spPr bwMode="auto">
            <a:xfrm>
              <a:off x="839" y="2795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8" name="Rectangle 36"/>
            <p:cNvSpPr>
              <a:spLocks noChangeArrowheads="1"/>
            </p:cNvSpPr>
            <p:nvPr/>
          </p:nvSpPr>
          <p:spPr bwMode="auto">
            <a:xfrm>
              <a:off x="1247" y="1434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9" name="Rectangle 37"/>
            <p:cNvSpPr>
              <a:spLocks noChangeArrowheads="1"/>
            </p:cNvSpPr>
            <p:nvPr/>
          </p:nvSpPr>
          <p:spPr bwMode="auto">
            <a:xfrm>
              <a:off x="431" y="1434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0" name="Rectangle 38"/>
            <p:cNvSpPr>
              <a:spLocks noChangeArrowheads="1"/>
            </p:cNvSpPr>
            <p:nvPr/>
          </p:nvSpPr>
          <p:spPr bwMode="auto">
            <a:xfrm>
              <a:off x="1610" y="2886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1" name="Rectangle 39"/>
            <p:cNvSpPr>
              <a:spLocks noChangeArrowheads="1"/>
            </p:cNvSpPr>
            <p:nvPr/>
          </p:nvSpPr>
          <p:spPr bwMode="auto">
            <a:xfrm>
              <a:off x="1247" y="2387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2" name="Rectangle 40"/>
            <p:cNvSpPr>
              <a:spLocks noChangeArrowheads="1"/>
            </p:cNvSpPr>
            <p:nvPr/>
          </p:nvSpPr>
          <p:spPr bwMode="auto">
            <a:xfrm>
              <a:off x="1610" y="1888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3" name="Rectangle 45"/>
            <p:cNvSpPr>
              <a:spLocks noChangeArrowheads="1"/>
            </p:cNvSpPr>
            <p:nvPr/>
          </p:nvSpPr>
          <p:spPr bwMode="auto">
            <a:xfrm>
              <a:off x="476" y="2296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4" name="Rectangle 46"/>
            <p:cNvSpPr>
              <a:spLocks noChangeArrowheads="1"/>
            </p:cNvSpPr>
            <p:nvPr/>
          </p:nvSpPr>
          <p:spPr bwMode="auto">
            <a:xfrm>
              <a:off x="385" y="3203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3708400" y="2420938"/>
            <a:ext cx="4391025" cy="2779712"/>
            <a:chOff x="2336" y="1525"/>
            <a:chExt cx="2766" cy="1751"/>
          </a:xfrm>
        </p:grpSpPr>
        <p:sp>
          <p:nvSpPr>
            <p:cNvPr id="29704" name="Text Box 30"/>
            <p:cNvSpPr txBox="1">
              <a:spLocks noChangeArrowheads="1"/>
            </p:cNvSpPr>
            <p:nvPr/>
          </p:nvSpPr>
          <p:spPr bwMode="auto">
            <a:xfrm>
              <a:off x="3139" y="217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pic>
          <p:nvPicPr>
            <p:cNvPr id="29705" name="Picture 47" descr="сканирование0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36" y="1525"/>
              <a:ext cx="2721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Rectangle 48"/>
            <p:cNvSpPr>
              <a:spLocks noChangeArrowheads="1"/>
            </p:cNvSpPr>
            <p:nvPr/>
          </p:nvSpPr>
          <p:spPr bwMode="auto">
            <a:xfrm>
              <a:off x="2562" y="1706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7" name="Rectangle 49"/>
            <p:cNvSpPr>
              <a:spLocks noChangeArrowheads="1"/>
            </p:cNvSpPr>
            <p:nvPr/>
          </p:nvSpPr>
          <p:spPr bwMode="auto">
            <a:xfrm>
              <a:off x="2608" y="2614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8" name="Rectangle 50"/>
            <p:cNvSpPr>
              <a:spLocks noChangeArrowheads="1"/>
            </p:cNvSpPr>
            <p:nvPr/>
          </p:nvSpPr>
          <p:spPr bwMode="auto">
            <a:xfrm>
              <a:off x="2971" y="2115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9" name="Rectangle 51"/>
            <p:cNvSpPr>
              <a:spLocks noChangeArrowheads="1"/>
            </p:cNvSpPr>
            <p:nvPr/>
          </p:nvSpPr>
          <p:spPr bwMode="auto">
            <a:xfrm>
              <a:off x="3424" y="1660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0" name="Rectangle 52"/>
            <p:cNvSpPr>
              <a:spLocks noChangeArrowheads="1"/>
            </p:cNvSpPr>
            <p:nvPr/>
          </p:nvSpPr>
          <p:spPr bwMode="auto">
            <a:xfrm>
              <a:off x="3470" y="2568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1" name="Rectangle 53"/>
            <p:cNvSpPr>
              <a:spLocks noChangeArrowheads="1"/>
            </p:cNvSpPr>
            <p:nvPr/>
          </p:nvSpPr>
          <p:spPr bwMode="auto">
            <a:xfrm>
              <a:off x="3833" y="2069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2" name="Rectangle 54"/>
            <p:cNvSpPr>
              <a:spLocks noChangeArrowheads="1"/>
            </p:cNvSpPr>
            <p:nvPr/>
          </p:nvSpPr>
          <p:spPr bwMode="auto">
            <a:xfrm>
              <a:off x="4285" y="1615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3" name="Rectangle 55"/>
            <p:cNvSpPr>
              <a:spLocks noChangeArrowheads="1"/>
            </p:cNvSpPr>
            <p:nvPr/>
          </p:nvSpPr>
          <p:spPr bwMode="auto">
            <a:xfrm>
              <a:off x="4331" y="2523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4" name="Rectangle 56"/>
            <p:cNvSpPr>
              <a:spLocks noChangeArrowheads="1"/>
            </p:cNvSpPr>
            <p:nvPr/>
          </p:nvSpPr>
          <p:spPr bwMode="auto">
            <a:xfrm>
              <a:off x="4694" y="2024"/>
              <a:ext cx="408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8906" name="Text Box 58"/>
          <p:cNvSpPr txBox="1">
            <a:spLocks noChangeArrowheads="1"/>
          </p:cNvSpPr>
          <p:nvPr/>
        </p:nvSpPr>
        <p:spPr bwMode="auto">
          <a:xfrm>
            <a:off x="179388" y="6035675"/>
            <a:ext cx="6208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А.С.Пушкин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«Сказка о Попе и о работнике его </a:t>
            </a:r>
            <a:r>
              <a:rPr lang="ru-RU" sz="2400" dirty="0" err="1">
                <a:solidFill>
                  <a:srgbClr val="FF0000"/>
                </a:solidFill>
              </a:rPr>
              <a:t>Балде</a:t>
            </a:r>
            <a:r>
              <a:rPr lang="ru-RU" sz="2400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78907" name="Text Box 59"/>
          <p:cNvSpPr txBox="1">
            <a:spLocks noChangeArrowheads="1"/>
          </p:cNvSpPr>
          <p:nvPr/>
        </p:nvSpPr>
        <p:spPr bwMode="auto">
          <a:xfrm>
            <a:off x="4408488" y="5392738"/>
            <a:ext cx="311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И.Крылов «Квартет»</a:t>
            </a:r>
          </a:p>
        </p:txBody>
      </p:sp>
      <p:sp>
        <p:nvSpPr>
          <p:cNvPr id="29" name="Управляющая кнопка: в начало 28">
            <a:hlinkClick r:id="rId5" action="ppaction://hlinksldjump" highlightClick="1"/>
          </p:cNvPr>
          <p:cNvSpPr/>
          <p:nvPr/>
        </p:nvSpPr>
        <p:spPr>
          <a:xfrm>
            <a:off x="8229600" y="5105400"/>
            <a:ext cx="685800" cy="661416"/>
          </a:xfrm>
          <a:prstGeom prst="actionButtonBeginning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06" grpId="0"/>
      <p:bldP spid="789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066800"/>
            <a:ext cx="3971925" cy="54403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Красная Шапочка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Колобок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Дикие лебеди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0000CC"/>
                </a:solidFill>
              </a:rPr>
              <a:t>Украденное Солнце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143000"/>
            <a:ext cx="4043363" cy="4876801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Синяя бейсболка. Ш.Перро </a:t>
            </a:r>
          </a:p>
          <a:p>
            <a:pPr eaLnBrk="1" hangingPunct="1"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Квадратик. Русская народная сказка </a:t>
            </a:r>
          </a:p>
          <a:p>
            <a:pPr eaLnBrk="1" hangingPunct="1">
              <a:defRPr/>
            </a:pPr>
            <a:endParaRPr lang="ru-RU" sz="24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Ручные утята. Г.Х.Андерсен </a:t>
            </a:r>
          </a:p>
          <a:p>
            <a:pPr eaLnBrk="1" hangingPunct="1">
              <a:defRPr/>
            </a:pPr>
            <a:endParaRPr lang="ru-RU" sz="24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0000CC"/>
                </a:solidFill>
              </a:rPr>
              <a:t>Подаренная луна. Чуковский </a:t>
            </a: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381000" y="6019800"/>
            <a:ext cx="685800" cy="661416"/>
          </a:xfrm>
          <a:prstGeom prst="actionButtonBeginning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1023</Words>
  <Application>Microsoft Office PowerPoint</Application>
  <PresentationFormat>Экран (4:3)</PresentationFormat>
  <Paragraphs>600</Paragraphs>
  <Slides>27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Определи жанр произведения</vt:lpstr>
      <vt:lpstr>БАРСУК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ЗАДАЧА №1</vt:lpstr>
      <vt:lpstr>ЗАДАЧА №2</vt:lpstr>
      <vt:lpstr>ЗАДАЧА №3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2012-03-23T19:41:24Z</dcterms:created>
  <dcterms:modified xsi:type="dcterms:W3CDTF">2013-01-14T19:05:53Z</dcterms:modified>
</cp:coreProperties>
</file>