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66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67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3A4BD-CC32-4B64-812F-0E322C63F9C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C6DC6-B770-4500-BBAC-26C583412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C6DC6-B770-4500-BBAC-26C583412CB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C6DC6-B770-4500-BBAC-26C583412CB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C6DC6-B770-4500-BBAC-26C583412CB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C6DC6-B770-4500-BBAC-26C583412CB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94C637-D29D-4884-9D4D-73CC564F19F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EEF1B8B-3612-4AAD-9779-42DDC6152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4C637-D29D-4884-9D4D-73CC564F19F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F1B8B-3612-4AAD-9779-42DDC6152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F94C637-D29D-4884-9D4D-73CC564F19F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EEF1B8B-3612-4AAD-9779-42DDC6152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4C637-D29D-4884-9D4D-73CC564F19F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F1B8B-3612-4AAD-9779-42DDC6152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94C637-D29D-4884-9D4D-73CC564F19F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EEF1B8B-3612-4AAD-9779-42DDC6152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4C637-D29D-4884-9D4D-73CC564F19F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F1B8B-3612-4AAD-9779-42DDC6152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4C637-D29D-4884-9D4D-73CC564F19F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F1B8B-3612-4AAD-9779-42DDC6152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4C637-D29D-4884-9D4D-73CC564F19F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F1B8B-3612-4AAD-9779-42DDC6152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94C637-D29D-4884-9D4D-73CC564F19F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F1B8B-3612-4AAD-9779-42DDC6152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4C637-D29D-4884-9D4D-73CC564F19F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F1B8B-3612-4AAD-9779-42DDC6152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4C637-D29D-4884-9D4D-73CC564F19F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F1B8B-3612-4AAD-9779-42DDC6152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F94C637-D29D-4884-9D4D-73CC564F19F0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EEF1B8B-3612-4AAD-9779-42DDC6152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w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5.wav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940" b="1" i="1" dirty="0" smtClean="0">
                <a:solidFill>
                  <a:srgbClr val="002060"/>
                </a:solidFill>
              </a:rPr>
              <a:t>УЧИТЬ   ЖИТЬ!!!</a:t>
            </a:r>
            <a:endParaRPr lang="ru-RU" sz="494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394022" cy="1977368"/>
          </a:xfrm>
        </p:spPr>
        <p:txBody>
          <a:bodyPr>
            <a:normAutofit/>
          </a:bodyPr>
          <a:lstStyle/>
          <a:p>
            <a:r>
              <a:rPr lang="ru-RU" dirty="0" smtClean="0"/>
              <a:t> ПРОГРАММА ВОСПИТАТЕЛЬНОЙ РАБОТЫ КЛАССНОГО   РУКОВОДИТЕЛЯ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 smtClean="0"/>
              <a:t>КЛАССА «В» СРЕДНЕЙ ШКОЛЫ № </a:t>
            </a:r>
            <a:r>
              <a:rPr lang="ru-RU" dirty="0" smtClean="0"/>
              <a:t>201                              </a:t>
            </a:r>
            <a:r>
              <a:rPr lang="ru-RU" sz="2600" dirty="0" smtClean="0"/>
              <a:t>г.</a:t>
            </a:r>
            <a:r>
              <a:rPr lang="ru-RU" sz="2600" dirty="0" smtClean="0"/>
              <a:t>Санкт – Петербург</a:t>
            </a:r>
          </a:p>
          <a:p>
            <a:r>
              <a:rPr lang="ru-RU" dirty="0" smtClean="0"/>
              <a:t>ФИЛИППОВОЙ </a:t>
            </a:r>
            <a:r>
              <a:rPr lang="ru-RU" dirty="0" smtClean="0"/>
              <a:t>НАДЕЖДЫ ГРИГОРЬЕВНЫ</a:t>
            </a:r>
            <a:endParaRPr lang="ru-RU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256"/>
            <a:ext cx="18192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Пусть БУДЕТ МЕНЬШЕ ПРАЗДНИКОВ, ЧЕМ БУДЕН,</a:t>
            </a:r>
            <a:br>
              <a:rPr lang="ru-RU" sz="1800" dirty="0" smtClean="0"/>
            </a:br>
            <a:r>
              <a:rPr lang="ru-RU" sz="1800" dirty="0" smtClean="0"/>
              <a:t>Но ТОТ, КТО СТАЛ  УЧИТЕЛЕМ, ПОЙМЁТ,</a:t>
            </a:r>
            <a:br>
              <a:rPr lang="ru-RU" sz="1800" dirty="0" smtClean="0"/>
            </a:br>
            <a:r>
              <a:rPr lang="ru-RU" sz="1800" dirty="0" smtClean="0"/>
              <a:t>Какое  СЧАСТЬЕ – БЫТЬ ПОЛЕЗНЫМ ЛЮДЯМ!</a:t>
            </a:r>
            <a:br>
              <a:rPr lang="ru-RU" sz="1800" dirty="0" smtClean="0"/>
            </a:br>
            <a:r>
              <a:rPr lang="ru-RU" sz="1800" dirty="0" smtClean="0"/>
              <a:t>Учить Его Величество – НАРОД!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Что значит «учить»? Чему учить? Как вы думаете?</a:t>
            </a:r>
          </a:p>
          <a:p>
            <a:r>
              <a:rPr lang="ru-RU" sz="2000" dirty="0" smtClean="0"/>
              <a:t>Можно ли слово «учить» отнести к деятельности классного руководителя?</a:t>
            </a:r>
          </a:p>
          <a:p>
            <a:r>
              <a:rPr lang="ru-RU" sz="2000" dirty="0" smtClean="0"/>
              <a:t>Чему может и должен учить классный руководитель?</a:t>
            </a:r>
          </a:p>
          <a:p>
            <a:endParaRPr lang="ru-RU" dirty="0"/>
          </a:p>
        </p:txBody>
      </p:sp>
      <p:pic>
        <p:nvPicPr>
          <p:cNvPr id="6147" name="Picture 3" descr="E:\школа. день здоровья. боулинг\01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Многому: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sz="2230" dirty="0" smtClean="0"/>
              <a:t>Учить быть вежливым;</a:t>
            </a:r>
          </a:p>
          <a:p>
            <a:r>
              <a:rPr lang="ru-RU" sz="2230" dirty="0" smtClean="0"/>
              <a:t>Учить быть внимательным к бедам и неудачам других;</a:t>
            </a:r>
          </a:p>
          <a:p>
            <a:r>
              <a:rPr lang="ru-RU" sz="2230" dirty="0" smtClean="0"/>
              <a:t>Учить быть добрым;</a:t>
            </a:r>
          </a:p>
          <a:p>
            <a:r>
              <a:rPr lang="ru-RU" sz="2230" dirty="0" smtClean="0"/>
              <a:t>Учить быть честным;</a:t>
            </a:r>
          </a:p>
          <a:p>
            <a:r>
              <a:rPr lang="ru-RU" sz="2230" dirty="0" smtClean="0"/>
              <a:t>Учить умению правильно оценивать свои поступки и  поступки  других.</a:t>
            </a:r>
          </a:p>
          <a:p>
            <a:r>
              <a:rPr lang="ru-RU" sz="2400" dirty="0" smtClean="0"/>
              <a:t>И это «УЧИТЬ»  можно перечислять долго. Одним словом – учить ЖИТЬ так, </a:t>
            </a:r>
            <a:r>
              <a:rPr lang="ru-RU" sz="2400" dirty="0" smtClean="0">
                <a:solidFill>
                  <a:srgbClr val="FF0000"/>
                </a:solidFill>
              </a:rPr>
              <a:t>« чтобы не было мучительно больно за бесцельно прожитые годы…»</a:t>
            </a:r>
          </a:p>
          <a:p>
            <a:pPr>
              <a:buNone/>
            </a:pPr>
            <a:r>
              <a:rPr lang="ru-RU" sz="2400" dirty="0" smtClean="0"/>
              <a:t>                       Н.Островский</a:t>
            </a:r>
          </a:p>
          <a:p>
            <a:pPr>
              <a:buNone/>
            </a:pPr>
            <a:endParaRPr lang="ru-RU" sz="2230" dirty="0" smtClean="0"/>
          </a:p>
          <a:p>
            <a:endParaRPr lang="ru-RU" sz="223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Я работаю классным руководителем в классе коррекции, поэтому работу приходится планировать с учётом специфики детей. Поскольку в классе часто возникали  ссоры  по  поводу и без повода, я решила  учить детей уважать друг друга.</a:t>
            </a:r>
            <a:endParaRPr lang="ru-RU" sz="1600" dirty="0"/>
          </a:p>
        </p:txBody>
      </p:sp>
      <p:pic>
        <p:nvPicPr>
          <p:cNvPr id="1028" name="Picture 4" descr="C:\Users\1\Music\Pictures\2008-11-13 Школа\Школа 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5152" y="-12430236"/>
            <a:ext cx="2762269" cy="2071702"/>
          </a:xfrm>
          <a:prstGeom prst="rect">
            <a:avLst/>
          </a:prstGeom>
          <a:noFill/>
        </p:spPr>
      </p:pic>
      <p:pic>
        <p:nvPicPr>
          <p:cNvPr id="1029" name="Picture 5" descr="C:\Users\1\Music\Pictures\2008-11-13 Школа\Школа 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501022" y="-5429312"/>
            <a:ext cx="3840000" cy="2880000"/>
          </a:xfrm>
          <a:prstGeom prst="rect">
            <a:avLst/>
          </a:prstGeom>
          <a:noFill/>
        </p:spPr>
      </p:pic>
      <p:pic>
        <p:nvPicPr>
          <p:cNvPr id="2050" name="Picture 2" descr="E:\2008-10-13 Школа\Школа\Новгород 01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560" y="1714488"/>
            <a:ext cx="6381794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Цель: сплотить  коллектив!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860432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620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уважительное </a:t>
            </a:r>
            <a:r>
              <a:rPr lang="ru-RU" dirty="0" err="1" smtClean="0">
                <a:solidFill>
                  <a:srgbClr val="FFC000"/>
                </a:solidFill>
              </a:rPr>
              <a:t>отно-шение</a:t>
            </a:r>
            <a:r>
              <a:rPr lang="ru-RU" dirty="0" smtClean="0">
                <a:solidFill>
                  <a:srgbClr val="FFC000"/>
                </a:solidFill>
              </a:rPr>
              <a:t> друг к другу;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трудолюбие;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бережливость;</a:t>
            </a:r>
          </a:p>
          <a:p>
            <a:r>
              <a:rPr lang="ru-RU" dirty="0" smtClean="0"/>
              <a:t>порядочность;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честность</a:t>
            </a:r>
            <a:r>
              <a:rPr lang="ru-RU" dirty="0" smtClean="0"/>
              <a:t>;</a:t>
            </a:r>
          </a:p>
          <a:p>
            <a:r>
              <a:rPr lang="ru-RU" dirty="0" smtClean="0">
                <a:solidFill>
                  <a:srgbClr val="FF3300"/>
                </a:solidFill>
              </a:rPr>
              <a:t>стремление к </a:t>
            </a:r>
            <a:r>
              <a:rPr lang="ru-RU" dirty="0" err="1" smtClean="0">
                <a:solidFill>
                  <a:srgbClr val="FF3300"/>
                </a:solidFill>
              </a:rPr>
              <a:t>здоро-вому</a:t>
            </a:r>
            <a:r>
              <a:rPr lang="ru-RU" dirty="0" smtClean="0">
                <a:solidFill>
                  <a:srgbClr val="FF3300"/>
                </a:solidFill>
              </a:rPr>
              <a:t> образу жизни.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860432"/>
          </a:xfrm>
          <a:solidFill>
            <a:srgbClr val="FFFF00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Содержание:</a:t>
            </a:r>
          </a:p>
          <a:p>
            <a:r>
              <a:rPr lang="ru-RU" sz="8000" dirty="0" smtClean="0">
                <a:solidFill>
                  <a:srgbClr val="0070C0"/>
                </a:solidFill>
              </a:rPr>
              <a:t>экскурсии;</a:t>
            </a:r>
          </a:p>
          <a:p>
            <a:r>
              <a:rPr lang="ru-RU" sz="8000" dirty="0" smtClean="0">
                <a:solidFill>
                  <a:srgbClr val="0070C0"/>
                </a:solidFill>
              </a:rPr>
              <a:t>тематические вечера;</a:t>
            </a:r>
          </a:p>
          <a:p>
            <a:r>
              <a:rPr lang="ru-RU" sz="8000" dirty="0" smtClean="0">
                <a:solidFill>
                  <a:srgbClr val="0070C0"/>
                </a:solidFill>
              </a:rPr>
              <a:t>ролевые игры;</a:t>
            </a:r>
          </a:p>
          <a:p>
            <a:r>
              <a:rPr lang="ru-RU" sz="8000" dirty="0" smtClean="0">
                <a:solidFill>
                  <a:srgbClr val="0070C0"/>
                </a:solidFill>
              </a:rPr>
              <a:t> праздники;</a:t>
            </a:r>
          </a:p>
          <a:p>
            <a:r>
              <a:rPr lang="ru-RU" sz="8000" dirty="0" smtClean="0">
                <a:solidFill>
                  <a:srgbClr val="0070C0"/>
                </a:solidFill>
              </a:rPr>
              <a:t>семейные посиделки;</a:t>
            </a:r>
          </a:p>
          <a:p>
            <a:r>
              <a:rPr lang="ru-RU" sz="8000" dirty="0" err="1" smtClean="0">
                <a:solidFill>
                  <a:srgbClr val="0070C0"/>
                </a:solidFill>
              </a:rPr>
              <a:t>КВНы</a:t>
            </a:r>
            <a:r>
              <a:rPr lang="ru-RU" sz="8000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sz="8000" dirty="0" smtClean="0">
                <a:solidFill>
                  <a:srgbClr val="0070C0"/>
                </a:solidFill>
              </a:rPr>
              <a:t>конкурсы, викторины;</a:t>
            </a:r>
          </a:p>
          <a:p>
            <a:r>
              <a:rPr lang="ru-RU" sz="8000" dirty="0" smtClean="0">
                <a:solidFill>
                  <a:srgbClr val="0070C0"/>
                </a:solidFill>
              </a:rPr>
              <a:t>походы в театры, музеи:</a:t>
            </a:r>
          </a:p>
          <a:p>
            <a:r>
              <a:rPr lang="ru-RU" sz="8000" dirty="0" smtClean="0">
                <a:solidFill>
                  <a:srgbClr val="0070C0"/>
                </a:solidFill>
              </a:rPr>
              <a:t>классные  часы</a:t>
            </a:r>
            <a:r>
              <a:rPr lang="ru-RU" sz="6200" dirty="0" smtClean="0">
                <a:solidFill>
                  <a:srgbClr val="0070C0"/>
                </a:solidFill>
              </a:rPr>
              <a:t>.</a:t>
            </a:r>
          </a:p>
          <a:p>
            <a:endParaRPr lang="ru-RU" sz="6200" dirty="0" smtClean="0">
              <a:solidFill>
                <a:srgbClr val="0070C0"/>
              </a:solidFill>
            </a:endParaRPr>
          </a:p>
          <a:p>
            <a:endParaRPr lang="ru-RU" sz="6200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429264"/>
            <a:ext cx="180022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5643578"/>
            <a:ext cx="1626951" cy="9341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1142984"/>
            <a:ext cx="3429000" cy="20574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1600" dirty="0" smtClean="0"/>
              <a:t>Я решила начать с знакомства с правами детей, поскольку, зная свои права и такие же права  товарища, их не захочется нарушать, потому что так же могут быть нарушены и его права.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1800" dirty="0" smtClean="0"/>
              <a:t>Мы коллективно начали решать, какие же права у нас есть. Каждому лично  предлагалось закончить предложение: «Я имею право…, а это значит…» Затем в группах выносили свои предложения на обсуждение и  представители групп на общее обсуждение выносили свои предложения.</a:t>
            </a:r>
            <a:endParaRPr lang="ru-RU" sz="1800" dirty="0"/>
          </a:p>
        </p:txBody>
      </p:sp>
      <p:pic>
        <p:nvPicPr>
          <p:cNvPr id="3075" name="Picture 3" descr="C:\Users\1\Music\Pictures\2008-11-13 Школа\Школа 01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6000824" y="-6643758"/>
            <a:ext cx="288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C:\Users\1\Music\Pictures\2008-11-13 Школа\Школа 01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12486" r="12486"/>
          <a:stretch>
            <a:fillRect/>
          </a:stretch>
        </p:blipFill>
        <p:spPr bwMode="auto">
          <a:xfrm rot="21326618">
            <a:off x="663682" y="1041002"/>
            <a:ext cx="4206240" cy="420624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 smtClean="0"/>
              <a:t>МОИ  ПРАВА:        НАВЫКИ: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6324599"/>
            <a:ext cx="352044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6278880"/>
            <a:ext cx="352044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93187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6400" dirty="0" smtClean="0">
                <a:solidFill>
                  <a:srgbClr val="002060"/>
                </a:solidFill>
              </a:rPr>
              <a:t>У меня есть право быть уважаемым. Это значит, что ребята должны обращаться со  мной хорошо, несмотря на мои физические недостатки.</a:t>
            </a:r>
          </a:p>
          <a:p>
            <a:r>
              <a:rPr lang="ru-RU" sz="6400" dirty="0" smtClean="0">
                <a:solidFill>
                  <a:srgbClr val="00B050"/>
                </a:solidFill>
              </a:rPr>
              <a:t>У меня есть право быть в безопасности. Это значит, что никто не должен меня обижать СЛОВОМ И ДЕЛОМ, брать без разрешения мои вещи.</a:t>
            </a:r>
          </a:p>
          <a:p>
            <a:r>
              <a:rPr lang="ru-RU" sz="6400" dirty="0" smtClean="0">
                <a:solidFill>
                  <a:srgbClr val="FF0000"/>
                </a:solidFill>
              </a:rPr>
              <a:t>У меня есть право сказать «НЕТ». Это значит я могу отказать, если меня просят сделать что-то плохое, опасное или то, что я считаю неправильным.</a:t>
            </a:r>
          </a:p>
          <a:p>
            <a:r>
              <a:rPr lang="ru-RU" sz="6400" dirty="0" smtClean="0">
                <a:solidFill>
                  <a:schemeClr val="accent6">
                    <a:lumMod val="75000"/>
                  </a:schemeClr>
                </a:solidFill>
              </a:rPr>
              <a:t>У меня есть право слушать и быть услышанным. Это значит, что мне надо уметь высказываться, уметь слушать других, не разговаривать громко и не шуметь, когда разговаривают другие.</a:t>
            </a:r>
            <a:endParaRPr lang="ru-RU" sz="6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931870"/>
          </a:xfrm>
          <a:solidFill>
            <a:srgbClr val="00B0F0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Далее мы учились пользоваться своими правами. Как  сказать «нет», чтобы человек сразу понял. Сказать «нет» можно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уверенно;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неуверенно;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агрессивно.</a:t>
            </a:r>
          </a:p>
          <a:p>
            <a:r>
              <a:rPr lang="ru-RU" dirty="0" smtClean="0">
                <a:solidFill>
                  <a:srgbClr val="FF0066"/>
                </a:solidFill>
              </a:rPr>
              <a:t>Мы будем учиться говорить уверенно, чтобы человек нас сразу понял и не обиделся.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4" cstate="print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Чтобы достичь результата, мы  использовали ролевые игры: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«Очередь в столовую»;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«Магнитофон»;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«Необитаемый остров»;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«Кто не успел».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Игровые ситуации  при работе в группах, парах: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«друзья идут в клуб, а тебе надо помочь маме по дому»;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«друг просит списать, а ты знаешь, что он сам всё может сделать»;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«друзья предлагают тебе пойти в кино вместо школы»;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«тебе предлагают покурить».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1\Music\Pictures\2008-11-13 Школа\Школа 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00" y="-5715000"/>
            <a:ext cx="1440000" cy="1080000"/>
          </a:xfrm>
          <a:prstGeom prst="rect">
            <a:avLst/>
          </a:prstGeom>
          <a:noFill/>
        </p:spPr>
      </p:pic>
      <p:pic>
        <p:nvPicPr>
          <p:cNvPr id="1026" name="Picture 2" descr="C:\Users\1\Music\Pictures\2008-11-13 Школа\Школа 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00" y="-5715000"/>
            <a:ext cx="720000" cy="540000"/>
          </a:xfrm>
          <a:prstGeom prst="rect">
            <a:avLst/>
          </a:prstGeom>
          <a:noFill/>
        </p:spPr>
      </p:pic>
      <p:pic>
        <p:nvPicPr>
          <p:cNvPr id="1027" name="Picture 3" descr="C:\Users\1\Music\Pictures\2008-11-13 Школа\Школа 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357166"/>
            <a:ext cx="1785950" cy="1071570"/>
          </a:xfrm>
          <a:prstGeom prst="rect">
            <a:avLst/>
          </a:prstGeom>
          <a:noFill/>
        </p:spPr>
      </p:pic>
      <p:pic>
        <p:nvPicPr>
          <p:cNvPr id="1028" name="Picture 4" descr="C:\Users\1\Music\Pictures\2008-11-13 Школа\Школа 0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571480"/>
            <a:ext cx="1643074" cy="857256"/>
          </a:xfrm>
          <a:prstGeom prst="rect">
            <a:avLst/>
          </a:prstGeom>
          <a:noFill/>
        </p:spPr>
      </p:pic>
      <p:pic>
        <p:nvPicPr>
          <p:cNvPr id="4" name="Picture 2" descr="C:\Users\1\Music\Pictures\2008-11-13 Школа\Школа 0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08" y="357166"/>
            <a:ext cx="1785950" cy="1071570"/>
          </a:xfrm>
          <a:prstGeom prst="rect">
            <a:avLst/>
          </a:prstGeom>
          <a:noFill/>
        </p:spPr>
      </p:pic>
      <p:pic>
        <p:nvPicPr>
          <p:cNvPr id="5" name="Picture 2" descr="C:\Users\1\Music\Pictures\2008-11-13 Школа\Школа 0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571480"/>
            <a:ext cx="1500198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1  0.058 -0.05861  C 0.095 -0.05861  0.125 -0.02265  0.125 0.02265  C 0.125 0.0373  0.122 0.05062  0.116 0.06261  C 0.117 0.06261  0 0.24244  0 0.24377  C 0 0.24244  -0.117 0.06261  -0.116 0.06261  C -0.122 0.05062  -0.125 0.0373  -0.125 0.02265  C -0.125 -0.02265  -0.095 -0.05861  -0.057 -0.05861  C -0.033 -0.05861  -0.012 -0.02398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1600" dirty="0" smtClean="0"/>
              <a:t>Таким образом, дети проигрывают многие ситуации, встречающиеся в жизни и знают, как поступить. Такую же работу мы ведём и с оставшимися правами,  приобретая навыки в использовании своих прав и уважении прав других.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В процессе работы мы оформляем:</a:t>
            </a:r>
          </a:p>
          <a:p>
            <a:r>
              <a:rPr lang="ru-RU" sz="2000" dirty="0" err="1" smtClean="0">
                <a:solidFill>
                  <a:srgbClr val="FFC000"/>
                </a:solidFill>
              </a:rPr>
              <a:t>Портфолио</a:t>
            </a:r>
            <a:r>
              <a:rPr lang="ru-RU" sz="2000" dirty="0" smtClean="0">
                <a:solidFill>
                  <a:srgbClr val="FFC000"/>
                </a:solidFill>
              </a:rPr>
              <a:t> класса;</a:t>
            </a:r>
          </a:p>
          <a:p>
            <a:r>
              <a:rPr lang="ru-RU" sz="2000" dirty="0" err="1" smtClean="0">
                <a:solidFill>
                  <a:srgbClr val="FFC000"/>
                </a:solidFill>
              </a:rPr>
              <a:t>Портфолио</a:t>
            </a:r>
            <a:r>
              <a:rPr lang="ru-RU" sz="2000" dirty="0" smtClean="0">
                <a:solidFill>
                  <a:srgbClr val="FFC000"/>
                </a:solidFill>
              </a:rPr>
              <a:t> каждого ученика;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Книги здоровья;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Фотоальбом;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Родословное древо учеников и их семьи.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ВЫВОД: </a:t>
            </a:r>
            <a:r>
              <a:rPr lang="ru-RU" sz="2000" dirty="0" smtClean="0">
                <a:solidFill>
                  <a:srgbClr val="00B050"/>
                </a:solidFill>
              </a:rPr>
              <a:t>в процессе работы дети научились вести себя в обществе, не нарушая норм и правил, научились сдерживать отрицательные эмоции, спорные вопросы решать мирным путём, уважать мнение других и прислушиваться к нему.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445</TotalTime>
  <Words>649</Words>
  <Application>Microsoft Office PowerPoint</Application>
  <PresentationFormat>Экран (4:3)</PresentationFormat>
  <Paragraphs>78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УЧИТЬ   ЖИТЬ!!!</vt:lpstr>
      <vt:lpstr>Пусть БУДЕТ МЕНЬШЕ ПРАЗДНИКОВ, ЧЕМ БУДЕН, Но ТОТ, КТО СТАЛ  УЧИТЕЛЕМ, ПОЙМЁТ, Какое  СЧАСТЬЕ – БЫТЬ ПОЛЕЗНЫМ ЛЮДЯМ! Учить Его Величество – НАРОД!</vt:lpstr>
      <vt:lpstr>Многому:</vt:lpstr>
      <vt:lpstr>Я работаю классным руководителем в классе коррекции, поэтому работу приходится планировать с учётом специфики детей. Поскольку в классе часто возникали  ссоры  по  поводу и без повода, я решила  учить детей уважать друг друга.</vt:lpstr>
      <vt:lpstr>Цель: сплотить  коллектив!</vt:lpstr>
      <vt:lpstr>Я решила начать с знакомства с правами детей, поскольку, зная свои права и такие же права  товарища, их не захочется нарушать, потому что так же могут быть нарушены и его права.</vt:lpstr>
      <vt:lpstr>МОИ  ПРАВА:        НАВЫКИ:</vt:lpstr>
      <vt:lpstr>Слайд 8</vt:lpstr>
      <vt:lpstr>Таким образом, дети проигрывают многие ситуации, встречающиеся в жизни и знают, как поступить. Такую же работу мы ведём и с оставшимися правами,  приобретая навыки в использовании своих прав и уважении прав других.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УЧИТЬ   ЖИТЬ!!!</dc:title>
  <dc:creator>Филиппова</dc:creator>
  <cp:lastModifiedBy>Надин</cp:lastModifiedBy>
  <cp:revision>51</cp:revision>
  <dcterms:created xsi:type="dcterms:W3CDTF">2008-11-11T22:57:32Z</dcterms:created>
  <dcterms:modified xsi:type="dcterms:W3CDTF">2012-11-23T22:02:20Z</dcterms:modified>
</cp:coreProperties>
</file>