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hyperlink" Target="http://smiles.33b.ru/smile.1648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82889.html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smiles.33b.ru/smile.90677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31957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БОС - аппарата ВОЛНА в условиях индивидуального сопровождения детей и подростков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Опыт работы </a:t>
            </a:r>
            <a:r>
              <a:rPr lang="ru-RU" dirty="0" err="1" smtClean="0"/>
              <a:t>Неймышевой</a:t>
            </a:r>
            <a:r>
              <a:rPr lang="ru-RU" dirty="0" smtClean="0"/>
              <a:t> Светланы Викторовны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09600" y="40386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89" tIns="47345" rIns="94689" bIns="47345" anchor="ctr"/>
          <a:lstStyle/>
          <a:p>
            <a:pPr algn="r" defTabSz="946150"/>
            <a:endParaRPr lang="ru-RU" sz="3300">
              <a:latin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11188" y="765175"/>
          <a:ext cx="8137525" cy="5472113"/>
        </p:xfrm>
        <a:graphic>
          <a:graphicData uri="http://schemas.openxmlformats.org/presentationml/2006/ole">
            <p:oleObj spid="_x0000_s1026" name="Точечный рисунок" r:id="rId3" imgW="4896533" imgH="3067478" progId="Paint.Picture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7900" y="5230813"/>
            <a:ext cx="3965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 anchor="ctr">
            <a:spAutoFit/>
          </a:bodyPr>
          <a:lstStyle/>
          <a:p>
            <a:pPr algn="ctr" defTabSz="652463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Если бы люди правильно дышали,</a:t>
            </a:r>
            <a:b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То болезни стали бы редкостью.</a:t>
            </a:r>
          </a:p>
          <a:p>
            <a:pPr algn="ctr" defTabSz="652463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Авиценна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144713" y="2060575"/>
            <a:ext cx="5761037" cy="25209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94689" tIns="47345" rIns="94689" bIns="47345" anchor="ctr"/>
          <a:lstStyle/>
          <a:p>
            <a:pPr algn="ctr" defTabSz="946150"/>
            <a:endParaRPr lang="ru-RU" sz="1900">
              <a:solidFill>
                <a:srgbClr val="FFFF66"/>
              </a:solidFill>
            </a:endParaRPr>
          </a:p>
        </p:txBody>
      </p:sp>
      <p:pic>
        <p:nvPicPr>
          <p:cNvPr id="12291" name="Picture 3" descr="d6c1cd249bd4439e2235e2c49745c66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413" y="1114425"/>
            <a:ext cx="14255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3d9fb6f32456ae98695fe066bbb4f22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1165225"/>
            <a:ext cx="272573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154238" y="3582988"/>
            <a:ext cx="0" cy="1131887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3646488" y="2863850"/>
            <a:ext cx="3240087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549900" y="3171825"/>
            <a:ext cx="1438275" cy="1150938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779838" y="2205038"/>
            <a:ext cx="27828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89" tIns="47345" rIns="94689" bIns="47345">
            <a:spAutoFit/>
          </a:bodyPr>
          <a:lstStyle/>
          <a:p>
            <a:pPr defTabSz="946150">
              <a:spcBef>
                <a:spcPct val="50000"/>
              </a:spcBef>
            </a:pPr>
            <a:r>
              <a:rPr lang="ru-RU" sz="1900" b="1">
                <a:latin typeface="Times New Roman" pitchFamily="18" charset="0"/>
              </a:rPr>
              <a:t>Сигнал обратной связи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110038" y="4919663"/>
            <a:ext cx="12858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>
              <a:spcBef>
                <a:spcPct val="50000"/>
              </a:spcBef>
            </a:pPr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Прибор</a:t>
            </a:r>
          </a:p>
          <a:p>
            <a:pPr defTabSz="946150">
              <a:lnSpc>
                <a:spcPct val="50000"/>
              </a:lnSpc>
              <a:spcBef>
                <a:spcPct val="50000"/>
              </a:spcBef>
            </a:pPr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ФБУ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725988" y="2967038"/>
            <a:ext cx="13684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>
              <a:spcBef>
                <a:spcPct val="50000"/>
              </a:spcBef>
            </a:pPr>
            <a:r>
              <a:rPr lang="ru-RU" sz="1900" b="1">
                <a:solidFill>
                  <a:srgbClr val="FF0000"/>
                </a:solidFill>
                <a:latin typeface="Times New Roman" pitchFamily="18" charset="0"/>
              </a:rPr>
              <a:t>ЧСС</a:t>
            </a:r>
            <a:br>
              <a:rPr lang="ru-RU" sz="19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900" b="1">
                <a:solidFill>
                  <a:srgbClr val="FF0000"/>
                </a:solidFill>
                <a:latin typeface="Times New Roman" pitchFamily="18" charset="0"/>
              </a:rPr>
              <a:t>ЭМГ</a:t>
            </a:r>
            <a:br>
              <a:rPr lang="ru-RU" sz="19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900" b="1">
                <a:solidFill>
                  <a:srgbClr val="FF3300"/>
                </a:solidFill>
                <a:latin typeface="Times New Roman" pitchFamily="18" charset="0"/>
              </a:rPr>
              <a:t>Периф. </a:t>
            </a:r>
            <a:r>
              <a:rPr lang="en-US" sz="1900" b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ru-RU" sz="1900" b="1">
                <a:latin typeface="Times New Roman" pitchFamily="18" charset="0"/>
              </a:rPr>
              <a:t> 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4238" y="4714875"/>
            <a:ext cx="1871662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300" name="Picture 12" descr="f6a2eb8fad9704e0ae4a3feb7535328a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4149725"/>
            <a:ext cx="1468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52413" y="239713"/>
            <a:ext cx="86788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98" tIns="32649" rIns="65298" bIns="32649">
            <a:spAutoFit/>
          </a:bodyPr>
          <a:lstStyle/>
          <a:p>
            <a:pPr algn="ctr" defTabSz="946150">
              <a:spcBef>
                <a:spcPct val="50000"/>
              </a:spcBef>
              <a:defRPr/>
            </a:pPr>
            <a:r>
              <a:rPr lang="ru-RU" sz="19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БОС</a:t>
            </a:r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 – это принцип, лежащий в основе организации самоуправления физиологическими функциями живого организма.</a:t>
            </a:r>
            <a:r>
              <a:rPr lang="ru-RU" sz="1900"/>
              <a:t> </a:t>
            </a:r>
            <a:endParaRPr lang="ru-RU" sz="19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5692775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65298" tIns="32649" rIns="65298" bIns="32649">
            <a:spAutoFit/>
          </a:bodyPr>
          <a:lstStyle/>
          <a:p>
            <a:pPr algn="ctr" defTabSz="946150">
              <a:spcBef>
                <a:spcPct val="50000"/>
              </a:spcBef>
              <a:defRPr/>
            </a:pPr>
            <a:r>
              <a:rPr lang="ru-RU" sz="23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Суть принципа БОС отражается в законе о том, что</a:t>
            </a:r>
          </a:p>
          <a:p>
            <a:pPr algn="ctr" defTabSz="946150">
              <a:defRPr/>
            </a:pPr>
            <a:r>
              <a:rPr lang="ru-RU" sz="17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эффективность функционирования биологической системы зависит от скорости возврата и качества информации о работе этой системы.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22350" y="4972050"/>
            <a:ext cx="26241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ctr" defTabSz="946150">
              <a:lnSpc>
                <a:spcPct val="40000"/>
              </a:lnSpc>
              <a:spcBef>
                <a:spcPct val="50000"/>
              </a:spcBef>
            </a:pPr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Преобразовательный</a:t>
            </a:r>
          </a:p>
          <a:p>
            <a:pPr algn="ctr" defTabSz="946150">
              <a:lnSpc>
                <a:spcPct val="40000"/>
              </a:lnSpc>
              <a:spcBef>
                <a:spcPct val="50000"/>
              </a:spcBef>
            </a:pPr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сигнал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549900" y="4714875"/>
            <a:ext cx="25193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defTabSz="946150"/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Физиологический</a:t>
            </a:r>
          </a:p>
          <a:p>
            <a:pPr defTabSz="946150"/>
            <a:r>
              <a:rPr lang="ru-RU" sz="1900" b="1">
                <a:solidFill>
                  <a:schemeClr val="accent2"/>
                </a:solidFill>
                <a:latin typeface="Times New Roman" pitchFamily="18" charset="0"/>
              </a:rPr>
              <a:t>сигнал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829175" y="2060575"/>
            <a:ext cx="41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4829175" y="4562475"/>
            <a:ext cx="36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конфере\БОС\P107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78102" cy="6597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2851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indent="117475" defTabSz="946150" eaLnBrk="0" hangingPunct="0"/>
            <a:endParaRPr lang="ru-RU" sz="250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-2851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 eaLnBrk="0" hangingPunct="0"/>
            <a:endParaRPr lang="ru-RU" sz="25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0">
            <a:spAutoFit/>
          </a:bodyPr>
          <a:lstStyle/>
          <a:p>
            <a:pPr indent="117475" defTabSz="946150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-2851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 eaLnBrk="0" hangingPunct="0"/>
            <a:endParaRPr lang="ru-RU" sz="250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-2851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 eaLnBrk="0" hangingPunct="0"/>
            <a:endParaRPr lang="ru-RU" sz="2500"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62341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0">
            <a:spAutoFit/>
          </a:bodyPr>
          <a:lstStyle/>
          <a:p>
            <a:pPr defTabSz="94615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/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7200" y="1239838"/>
            <a:ext cx="83820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0">
            <a:spAutoFit/>
          </a:bodyPr>
          <a:lstStyle/>
          <a:p>
            <a:pPr defTabSz="946150">
              <a:buFontTx/>
              <a:buChar char="•"/>
            </a:pPr>
            <a:r>
              <a:rPr lang="ru-RU" sz="2300" b="1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ru-RU" sz="23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300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4615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повышается работоспособность и стрессоустойчивость;</a:t>
            </a:r>
          </a:p>
          <a:p>
            <a:pPr defTabSz="946150">
              <a:buFontTx/>
              <a:buChar char="•"/>
            </a:pPr>
            <a:endParaRPr lang="ru-RU" sz="23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  улучшается концентрация внимания и памяти;</a:t>
            </a:r>
          </a:p>
          <a:p>
            <a:pPr defTabSz="946150" eaLnBrk="0" hangingPunct="0">
              <a:buFontTx/>
              <a:buChar char="•"/>
            </a:pPr>
            <a:endParaRPr lang="en-US" sz="23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развиваются умения находить равновесие между  </a:t>
            </a: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сосредоточенной активностью и спокойствием в </a:t>
            </a: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обстановке учебных занятий;</a:t>
            </a:r>
          </a:p>
          <a:p>
            <a:pPr defTabSz="946150" eaLnBrk="0" hangingPunct="0">
              <a:buFontTx/>
              <a:buChar char="•"/>
            </a:pPr>
            <a:endParaRPr lang="ru-RU" sz="23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 сниженается психоэмоциональное напряжение при </a:t>
            </a: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гиперактивности и повышенной агрессивности;</a:t>
            </a:r>
          </a:p>
          <a:p>
            <a:pPr defTabSz="946150" eaLnBrk="0" hangingPunct="0">
              <a:buFontTx/>
              <a:buChar char="•"/>
            </a:pPr>
            <a:endParaRPr lang="ru-RU" sz="23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 формируется у детей и подростков ценностное </a:t>
            </a:r>
          </a:p>
          <a:p>
            <a:pPr defTabSz="946150" eaLnBrk="0" hangingPunct="0">
              <a:buFontTx/>
              <a:buChar char="•"/>
            </a:pP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отношение к своему здоровью, установки на здоровый</a:t>
            </a:r>
            <a:r>
              <a:rPr lang="ru-RU" sz="23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образ жизни.</a:t>
            </a:r>
          </a:p>
          <a:p>
            <a:pPr defTabSz="946150" eaLnBrk="0" hangingPunct="0">
              <a:buFontTx/>
              <a:buChar char="•"/>
            </a:pPr>
            <a:endParaRPr lang="ru-RU" sz="23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0"/>
            <a:ext cx="9144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0">
            <a:spAutoFit/>
          </a:bodyPr>
          <a:lstStyle/>
          <a:p>
            <a:pPr algn="ctr" defTabSz="946150"/>
            <a:endParaRPr lang="ru-RU" sz="1400" u="sng">
              <a:latin typeface="Times New Roman" pitchFamily="18" charset="0"/>
              <a:cs typeface="Times New Roman" pitchFamily="18" charset="0"/>
            </a:endParaRPr>
          </a:p>
          <a:p>
            <a:pPr algn="ctr" defTabSz="946150"/>
            <a:r>
              <a:rPr lang="ru-RU" sz="2900" b="1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Реализация метода ФБУ при минимальных временных затратах обеспечивает максимальную эффективность работы: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7000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0">
            <a:spAutoFit/>
          </a:bodyPr>
          <a:lstStyle/>
          <a:p>
            <a:pPr defTabSz="94615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46150" eaLnBrk="0" hangingPunct="0"/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3" name="Picture 11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781300"/>
            <a:ext cx="1079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ёг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124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228600"/>
            <a:ext cx="7588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89" tIns="47345" rIns="94689" bIns="47345">
            <a:spAutoFit/>
          </a:bodyPr>
          <a:lstStyle/>
          <a:p>
            <a:pPr defTabSz="946150"/>
            <a:r>
              <a:rPr lang="ru-RU" sz="2900" b="1">
                <a:solidFill>
                  <a:srgbClr val="CC6600"/>
                </a:solidFill>
                <a:latin typeface="Times New Roman" pitchFamily="18" charset="0"/>
              </a:rPr>
              <a:t>Программа «Волна» обеспечивает обучение</a:t>
            </a:r>
          </a:p>
          <a:p>
            <a:pPr defTabSz="946150"/>
            <a:r>
              <a:rPr lang="ru-RU" sz="2900" b="1">
                <a:solidFill>
                  <a:srgbClr val="CC6600"/>
                </a:solidFill>
                <a:latin typeface="Times New Roman" pitchFamily="18" charset="0"/>
              </a:rPr>
              <a:t> диафрагмальному типу дыхания.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850" y="1844675"/>
            <a:ext cx="4343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/>
            <a:r>
              <a:rPr lang="ru-RU" sz="2100" b="1">
                <a:solidFill>
                  <a:schemeClr val="accent2"/>
                </a:solidFill>
                <a:latin typeface="Times New Roman" pitchFamily="18" charset="0"/>
              </a:rPr>
              <a:t>Диафрагмальное дыхание – один из естественных типов дыхания, при котором легкие полностью заполняются воздухом,  удовлетворяя в полной мере потребность организма в кислороде.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5013325"/>
            <a:ext cx="82280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/>
            <a:r>
              <a:rPr lang="ru-RU" sz="2100" b="1">
                <a:solidFill>
                  <a:schemeClr val="accent2"/>
                </a:solidFill>
                <a:latin typeface="Times New Roman" pitchFamily="18" charset="0"/>
              </a:rPr>
              <a:t>Постановка и закрепление такого типа дыхания благоприятно сказывается на физиологическом и психическом состоянии человека, оказывает оздоровительное воздействие на все функциональные системы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пульс-пос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525" y="1162050"/>
            <a:ext cx="4706938" cy="321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84163" y="1069975"/>
            <a:ext cx="3048000" cy="62738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defTabSz="946150">
              <a:spcBef>
                <a:spcPct val="50000"/>
              </a:spcBef>
              <a:buFontTx/>
              <a:buChar char="-"/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Уравновешиваются процессы возбуждения и торможения;</a:t>
            </a:r>
          </a:p>
          <a:p>
            <a:pPr defTabSz="946150">
              <a:spcBef>
                <a:spcPct val="50000"/>
              </a:spcBef>
              <a:buFontTx/>
              <a:buChar char="-"/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Снижается мышечная нагрузка и тонус периферических сосудов</a:t>
            </a:r>
          </a:p>
          <a:p>
            <a:pPr defTabSz="946150">
              <a:spcBef>
                <a:spcPct val="50000"/>
              </a:spcBef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- Снижается нагрузка на </a:t>
            </a:r>
            <a:r>
              <a:rPr lang="ru-RU" sz="1900" b="1" dirty="0" err="1">
                <a:solidFill>
                  <a:schemeClr val="accent2"/>
                </a:solidFill>
                <a:latin typeface="Times New Roman" pitchFamily="18" charset="0"/>
              </a:rPr>
              <a:t>сердечно-сосудистую</a:t>
            </a: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 систему;</a:t>
            </a:r>
          </a:p>
          <a:p>
            <a:pPr defTabSz="946150">
              <a:spcBef>
                <a:spcPct val="50000"/>
              </a:spcBef>
              <a:buFontTx/>
              <a:buChar char="-"/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 Улучшается обмен веществ и обеспечение организма кислородом</a:t>
            </a:r>
          </a:p>
          <a:p>
            <a:pPr defTabSz="946150">
              <a:spcBef>
                <a:spcPct val="50000"/>
              </a:spcBef>
              <a:buFontTx/>
              <a:buChar char="-"/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Улучшается кровоснабжение головного мозга</a:t>
            </a:r>
          </a:p>
          <a:p>
            <a:pPr defTabSz="946150">
              <a:spcBef>
                <a:spcPct val="50000"/>
              </a:spcBef>
              <a:buFontTx/>
              <a:buChar char="-"/>
            </a:pPr>
            <a:r>
              <a:rPr lang="ru-RU" sz="1900" b="1" dirty="0">
                <a:solidFill>
                  <a:schemeClr val="accent2"/>
                </a:solidFill>
                <a:latin typeface="Times New Roman" pitchFamily="18" charset="0"/>
              </a:rPr>
              <a:t>Исчезают спастические боли.</a:t>
            </a:r>
          </a:p>
          <a:p>
            <a:pPr defTabSz="946150">
              <a:spcBef>
                <a:spcPct val="50000"/>
              </a:spcBef>
              <a:buFontTx/>
              <a:buChar char="-"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494088" y="26225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89" tIns="47345" rIns="94689" bIns="47345">
            <a:spAutoFit/>
          </a:bodyPr>
          <a:lstStyle/>
          <a:p>
            <a:pPr algn="ctr" defTabSz="946150"/>
            <a:endParaRPr lang="ru-RU" sz="2500">
              <a:latin typeface="Times New Roman" pitchFamily="18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4576763" y="4494213"/>
          <a:ext cx="2889250" cy="2052637"/>
        </p:xfrm>
        <a:graphic>
          <a:graphicData uri="http://schemas.openxmlformats.org/presentationml/2006/ole">
            <p:oleObj spid="_x0000_s2050" r:id="rId4" imgW="6747480" imgH="4795200" progId="">
              <p:embed/>
            </p:oleObj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31775" y="312738"/>
            <a:ext cx="84216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defTabSz="946150"/>
            <a:r>
              <a:rPr lang="ru-RU" sz="2300" b="1">
                <a:solidFill>
                  <a:srgbClr val="CC6600"/>
                </a:solidFill>
              </a:rPr>
              <a:t>Наблюдаемые эффекты при диафрагмальном дыхании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188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Точечный рисунок</vt:lpstr>
      <vt:lpstr>Использование БОС - аппарата ВОЛНА в условиях индивидуального сопровождения детей и подростков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БОС - аппарата ВОЛНА в условиях индивидуального сопровождения детей и подростков</dc:title>
  <dc:creator>андрей</dc:creator>
  <cp:lastModifiedBy>андрей</cp:lastModifiedBy>
  <cp:revision>2</cp:revision>
  <dcterms:created xsi:type="dcterms:W3CDTF">2015-03-28T12:16:33Z</dcterms:created>
  <dcterms:modified xsi:type="dcterms:W3CDTF">2015-03-28T12:27:41Z</dcterms:modified>
</cp:coreProperties>
</file>