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B709A2"/>
    <a:srgbClr val="3C219F"/>
    <a:srgbClr val="FF3300"/>
    <a:srgbClr val="0066CC"/>
    <a:srgbClr val="E2265C"/>
    <a:srgbClr val="B15793"/>
    <a:srgbClr val="66FF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595849-03C3-4BCF-9B2A-3A41E22C82A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D74A8-EFAD-4B5B-B66A-D3B59E0BEE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Папа, мама, я –                                 	читающая семья.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для родителей первоклассников.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4653136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высшей квалификационной категории «Гимназии  № 1 Октябрьского района  г. Саратова»</a:t>
            </a:r>
          </a:p>
          <a:p>
            <a:r>
              <a:rPr lang="ru-RU" dirty="0" smtClean="0"/>
              <a:t>Колодезева А.И.</a:t>
            </a:r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96" y="285728"/>
            <a:ext cx="9081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родительского собрания</a:t>
            </a:r>
            <a:endParaRPr lang="ru-RU" sz="4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64134"/>
            <a:ext cx="89297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800" b="1" i="1" dirty="0" smtClean="0">
                <a:solidFill>
                  <a:srgbClr val="3C219F"/>
                </a:solidFill>
              </a:rPr>
              <a:t>Учитывая важную роль родителей в воспитании у детей любви к книге и развитии у них устойчивого интереса к чтению, направить усилия на решение следующей задачи: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E2265C"/>
                </a:solidFill>
              </a:rPr>
              <a:t>ежедневно читать с ребёнком детские книги,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00B050"/>
                </a:solidFill>
              </a:rPr>
              <a:t>обсуждать с ним прочитанное,</a:t>
            </a:r>
            <a:r>
              <a:rPr lang="ru-RU" sz="2800" b="1" i="1" dirty="0" smtClean="0">
                <a:solidFill>
                  <a:srgbClr val="CC9900"/>
                </a:solidFill>
              </a:rPr>
              <a:t> </a:t>
            </a:r>
            <a:r>
              <a:rPr lang="ru-RU" sz="2800" b="1" i="1" dirty="0" smtClean="0">
                <a:solidFill>
                  <a:srgbClr val="B709A2"/>
                </a:solidFill>
              </a:rPr>
              <a:t>помогать ему составлять по иллюстрациям рассказы.</a:t>
            </a:r>
          </a:p>
          <a:p>
            <a:pPr marL="342900" indent="-342900" algn="just">
              <a:buAutoNum type="arabicPeriod"/>
            </a:pPr>
            <a:r>
              <a:rPr lang="ru-RU" sz="2800" b="1" i="1" dirty="0" smtClean="0">
                <a:solidFill>
                  <a:srgbClr val="0066CC"/>
                </a:solidFill>
              </a:rPr>
              <a:t>Помогать ребёнку вести читательский дневник.</a:t>
            </a:r>
          </a:p>
          <a:p>
            <a:pPr marL="342900" indent="-342900" algn="just">
              <a:buAutoNum type="arabicPeriod"/>
            </a:pPr>
            <a:r>
              <a:rPr lang="ru-RU" sz="2800" b="1" i="1" dirty="0" smtClean="0">
                <a:solidFill>
                  <a:srgbClr val="FF3300"/>
                </a:solidFill>
              </a:rPr>
              <a:t>Объявить конкурс на лучший читательский дневник; </a:t>
            </a:r>
            <a:r>
              <a:rPr lang="ru-RU" sz="2800" b="1" i="1" dirty="0" smtClean="0"/>
              <a:t>в конце учебного года подвести его итоги и </a:t>
            </a:r>
            <a:r>
              <a:rPr lang="ru-RU" sz="2800" b="1" i="1" dirty="0" smtClean="0">
                <a:solidFill>
                  <a:srgbClr val="3C219F"/>
                </a:solidFill>
              </a:rPr>
              <a:t>вручить призы победителям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8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Памятка для родителей.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Читайте вслух с ребёнком не менее 10-15 минут в день.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rgbClr val="00B050"/>
                </a:solidFill>
              </a:rPr>
              <a:t>Хвалите ребёнка за чтение.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</a:rPr>
              <a:t>До или во время чтения выясните значения трудных или незнакомых слов.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rgbClr val="FF6699"/>
                </a:solidFill>
              </a:rPr>
              <a:t>Спросите, чем понравилась книга ребёнку, что нового он из неё узнал.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rgbClr val="CC9900"/>
                </a:solidFill>
              </a:rPr>
              <a:t>Попросите ребёнка рассказать о главном герое, событии.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Какие слова или выражения запомнились ему.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</a:rPr>
              <a:t>Чему учит эта книга?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Предложите нарисовать картинку к самому интересному отрывку из книги или выучить его наизусть.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6861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Памятка для детей.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84296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200" b="1" i="1" dirty="0" smtClean="0">
                <a:solidFill>
                  <a:srgbClr val="00B050"/>
                </a:solidFill>
              </a:rPr>
              <a:t>Читайте </a:t>
            </a:r>
            <a:r>
              <a:rPr lang="ru-RU" sz="3200" b="1" i="1" u="sng" dirty="0" smtClean="0">
                <a:solidFill>
                  <a:srgbClr val="00B050"/>
                </a:solidFill>
              </a:rPr>
              <a:t>вслух правильно</a:t>
            </a:r>
            <a:r>
              <a:rPr lang="ru-RU" sz="3200" b="1" i="1" dirty="0" smtClean="0">
                <a:solidFill>
                  <a:srgbClr val="00B050"/>
                </a:solidFill>
              </a:rPr>
              <a:t>, 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обращай внимание на каждый слог и каждое слово.</a:t>
            </a:r>
          </a:p>
          <a:p>
            <a:pPr marL="342900" indent="-342900" algn="just">
              <a:buAutoNum type="arabicPeriod"/>
            </a:pPr>
            <a:r>
              <a:rPr lang="ru-RU" sz="3200" b="1" i="1" dirty="0" smtClean="0">
                <a:solidFill>
                  <a:srgbClr val="FF0000"/>
                </a:solidFill>
              </a:rPr>
              <a:t>Читайте вслух </a:t>
            </a:r>
            <a:r>
              <a:rPr lang="ru-RU" sz="3200" b="1" i="1" u="sng" dirty="0" smtClean="0">
                <a:solidFill>
                  <a:srgbClr val="FF6699"/>
                </a:solidFill>
              </a:rPr>
              <a:t>выразительно</a:t>
            </a:r>
            <a:r>
              <a:rPr lang="ru-RU" sz="3200" b="1" i="1" dirty="0" smtClean="0">
                <a:solidFill>
                  <a:srgbClr val="FF0000"/>
                </a:solidFill>
              </a:rPr>
              <a:t> – соблюдай </a:t>
            </a:r>
            <a:r>
              <a:rPr lang="ru-RU" sz="3200" b="1" i="1" dirty="0" smtClean="0">
                <a:solidFill>
                  <a:srgbClr val="FFC000"/>
                </a:solidFill>
              </a:rPr>
              <a:t>правильный темп</a:t>
            </a:r>
            <a:r>
              <a:rPr lang="ru-RU" sz="3200" b="1" i="1" dirty="0" smtClean="0">
                <a:solidFill>
                  <a:srgbClr val="FF0000"/>
                </a:solidFill>
              </a:rPr>
              <a:t>, меняй </a:t>
            </a:r>
            <a:r>
              <a:rPr lang="ru-RU" sz="3200" b="1" i="1" dirty="0" smtClean="0">
                <a:solidFill>
                  <a:srgbClr val="B15793"/>
                </a:solidFill>
              </a:rPr>
              <a:t>высоту и силу голоса</a:t>
            </a:r>
            <a:r>
              <a:rPr lang="ru-RU" sz="3200" b="1" i="1" dirty="0" smtClean="0">
                <a:solidFill>
                  <a:srgbClr val="FF0000"/>
                </a:solidFill>
              </a:rPr>
              <a:t>, интонацию  согласуй со знаками препинания, </a:t>
            </a: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делай паузы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3200" b="1" i="1" dirty="0" smtClean="0">
                <a:solidFill>
                  <a:srgbClr val="0070C0"/>
                </a:solidFill>
              </a:rPr>
              <a:t>Читай </a:t>
            </a:r>
            <a:r>
              <a:rPr lang="ru-RU" sz="3200" b="1" i="1" u="sng" dirty="0" smtClean="0">
                <a:solidFill>
                  <a:srgbClr val="0070C0"/>
                </a:solidFill>
              </a:rPr>
              <a:t>вслух </a:t>
            </a:r>
            <a:r>
              <a:rPr lang="ru-RU" sz="3200" b="1" i="1" u="sng" dirty="0" smtClean="0">
                <a:solidFill>
                  <a:srgbClr val="3C219F"/>
                </a:solidFill>
              </a:rPr>
              <a:t>бегло</a:t>
            </a:r>
            <a:r>
              <a:rPr lang="ru-RU" sz="3200" b="1" i="1" u="sng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– произнося первый слог, смотри на второй.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78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3600" b="1" i="1" dirty="0" smtClean="0"/>
              <a:t>Пусть наши совместные старания дадут </a:t>
            </a:r>
            <a:r>
              <a:rPr lang="ru-RU" sz="3600" b="1" i="1" dirty="0" smtClean="0">
                <a:solidFill>
                  <a:srgbClr val="B709A2"/>
                </a:solidFill>
              </a:rPr>
              <a:t>добрые всходы</a:t>
            </a:r>
            <a:r>
              <a:rPr lang="ru-RU" sz="3600" b="1" i="1" dirty="0" smtClean="0"/>
              <a:t>, пусть каждый ученик нашего класса будет </a:t>
            </a:r>
            <a:r>
              <a:rPr lang="ru-RU" sz="3600" b="1" i="1" dirty="0" smtClean="0">
                <a:solidFill>
                  <a:srgbClr val="00B050"/>
                </a:solidFill>
              </a:rPr>
              <a:t>уметь и любить читать</a:t>
            </a:r>
            <a:r>
              <a:rPr lang="ru-RU" sz="3600" b="1" i="1" dirty="0" smtClean="0"/>
              <a:t>, пусть каждый день ваших семей будет связан </a:t>
            </a:r>
            <a:r>
              <a:rPr lang="ru-RU" sz="3600" b="1" i="1" dirty="0" smtClean="0">
                <a:solidFill>
                  <a:srgbClr val="CC9900"/>
                </a:solidFill>
              </a:rPr>
              <a:t>с увлекательным путешествием в мир книг.</a:t>
            </a:r>
            <a:endParaRPr lang="ru-RU" sz="3600" b="1" i="1" dirty="0">
              <a:solidFill>
                <a:srgbClr val="CC9900"/>
              </a:solidFill>
            </a:endParaRPr>
          </a:p>
        </p:txBody>
      </p:sp>
      <p:pic>
        <p:nvPicPr>
          <p:cNvPr id="3" name="Рисунок 2" descr="0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7646" y="4572008"/>
            <a:ext cx="2886354" cy="2285992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7136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Испокон века книга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астит человека.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AG00030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571876"/>
            <a:ext cx="3209812" cy="3124217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000108"/>
            <a:ext cx="53439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 без книги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без окон.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j028363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000372"/>
            <a:ext cx="2750360" cy="3405207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928670"/>
            <a:ext cx="59599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книгой жить –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ек не тужить.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AG00024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3714752"/>
            <a:ext cx="4286276" cy="248604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000108"/>
            <a:ext cx="57488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Вслед за книгой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мом двигай.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j030346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3429000"/>
            <a:ext cx="3309232" cy="2638442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6265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приобщить ребёнка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 чтению.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3143248"/>
            <a:ext cx="4013383" cy="34643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428604"/>
            <a:ext cx="4025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1. Конкурс «Продолжай…»</a:t>
            </a:r>
            <a:endParaRPr lang="ru-RU" sz="3600" b="1" i="1" dirty="0"/>
          </a:p>
        </p:txBody>
      </p:sp>
      <p:pic>
        <p:nvPicPr>
          <p:cNvPr id="4" name="Рисунок 3" descr="j01787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2714620"/>
            <a:ext cx="2420112" cy="36576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2. Конкурс «Мешок с сюрпризом»</a:t>
            </a:r>
            <a:endParaRPr lang="ru-RU" sz="3600" b="1" i="1" dirty="0"/>
          </a:p>
        </p:txBody>
      </p:sp>
      <p:pic>
        <p:nvPicPr>
          <p:cNvPr id="3" name="Рисунок 2" descr="tn_f134_g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1785926"/>
            <a:ext cx="2222512" cy="1389070"/>
          </a:xfrm>
          <a:prstGeom prst="rect">
            <a:avLst/>
          </a:prstGeom>
        </p:spPr>
      </p:pic>
      <p:pic>
        <p:nvPicPr>
          <p:cNvPr id="5" name="Рисунок 4" descr="a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1071546"/>
            <a:ext cx="2364634" cy="2771789"/>
          </a:xfrm>
          <a:prstGeom prst="rect">
            <a:avLst/>
          </a:prstGeom>
        </p:spPr>
      </p:pic>
      <p:pic>
        <p:nvPicPr>
          <p:cNvPr id="6" name="Рисунок 5" descr="Anim_00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0826" y="4018386"/>
            <a:ext cx="1928826" cy="2839614"/>
          </a:xfrm>
          <a:prstGeom prst="rect">
            <a:avLst/>
          </a:prstGeom>
        </p:spPr>
      </p:pic>
      <p:pic>
        <p:nvPicPr>
          <p:cNvPr id="7" name="Рисунок 6" descr="сердце пульсир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1214422"/>
            <a:ext cx="1733340" cy="1490672"/>
          </a:xfrm>
          <a:prstGeom prst="rect">
            <a:avLst/>
          </a:prstGeom>
        </p:spPr>
      </p:pic>
      <p:pic>
        <p:nvPicPr>
          <p:cNvPr id="8" name="Рисунок 7" descr="j028371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2" y="4500570"/>
            <a:ext cx="2561428" cy="1785950"/>
          </a:xfrm>
          <a:prstGeom prst="rect">
            <a:avLst/>
          </a:prstGeom>
        </p:spPr>
      </p:pic>
      <p:pic>
        <p:nvPicPr>
          <p:cNvPr id="9" name="Рисунок 8" descr="J0076143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00430" y="4572008"/>
            <a:ext cx="1964545" cy="18573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92880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Ю. Олеша</a:t>
            </a:r>
          </a:p>
          <a:p>
            <a:r>
              <a:rPr lang="ru-RU" sz="2400" b="1" i="1" dirty="0" smtClean="0"/>
              <a:t>«Три толстяка»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1357298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А. Волков.</a:t>
            </a:r>
          </a:p>
          <a:p>
            <a:r>
              <a:rPr lang="ru-RU" sz="2400" b="1" i="1" dirty="0" smtClean="0"/>
              <a:t>«Волшебник</a:t>
            </a:r>
          </a:p>
          <a:p>
            <a:r>
              <a:rPr lang="ru-RU" sz="2400" b="1" i="1" dirty="0" smtClean="0"/>
              <a:t>Изумрудного города»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1500174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К. Чуковский.</a:t>
            </a:r>
          </a:p>
          <a:p>
            <a:r>
              <a:rPr lang="ru-RU" sz="2400" b="1" i="1" dirty="0" smtClean="0"/>
              <a:t>«Телефон»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4429132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Г. Х. Андерсен.</a:t>
            </a:r>
          </a:p>
          <a:p>
            <a:r>
              <a:rPr lang="ru-RU" sz="2400" b="1" i="1" dirty="0" smtClean="0"/>
              <a:t>Оле-Лукойе.</a:t>
            </a:r>
          </a:p>
          <a:p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4643446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А. Толстой.</a:t>
            </a:r>
          </a:p>
          <a:p>
            <a:r>
              <a:rPr lang="ru-RU" sz="2400" b="1" i="1" dirty="0" smtClean="0"/>
              <a:t>«Золотой ключик»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57950" y="4357694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С. Аксаков.</a:t>
            </a:r>
          </a:p>
          <a:p>
            <a:r>
              <a:rPr lang="ru-RU" sz="2400" b="1" i="1" dirty="0" smtClean="0"/>
              <a:t>«Аленький цветочек»</a:t>
            </a:r>
            <a:endParaRPr lang="ru-RU" sz="2400" b="1" i="1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35729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3. Литературное домино.</a:t>
            </a:r>
            <a:endParaRPr lang="ru-RU" sz="3600" b="1" i="1" dirty="0"/>
          </a:p>
        </p:txBody>
      </p:sp>
      <p:pic>
        <p:nvPicPr>
          <p:cNvPr id="3" name="Рисунок 2" descr="Domino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786058"/>
            <a:ext cx="4714908" cy="3536181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337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Папа, мама, я –                                  читающая семья.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Папа, мама, я –                                  читающая семья.</dc:title>
  <dc:creator>Альбина</dc:creator>
  <cp:lastModifiedBy>Альбина</cp:lastModifiedBy>
  <cp:revision>17</cp:revision>
  <dcterms:created xsi:type="dcterms:W3CDTF">2010-10-10T05:08:36Z</dcterms:created>
  <dcterms:modified xsi:type="dcterms:W3CDTF">2012-12-03T15:47:46Z</dcterms:modified>
</cp:coreProperties>
</file>