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8" r:id="rId11"/>
    <p:sldId id="266" r:id="rId12"/>
    <p:sldId id="267" r:id="rId13"/>
    <p:sldId id="269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  <a:srgbClr val="B709A2"/>
    <a:srgbClr val="3C219F"/>
    <a:srgbClr val="FF3300"/>
    <a:srgbClr val="0066CC"/>
    <a:srgbClr val="E2265C"/>
    <a:srgbClr val="B15793"/>
    <a:srgbClr val="66FF66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himes.wav"/>
      </p:stSnd>
    </p:sndAc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med">
    <p:dissolve/>
    <p:sndAc>
      <p:stSnd>
        <p:snd r:embed="rId1" name="chimes.wav"/>
      </p:stSnd>
    </p:sndAc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  <p:sndAc>
      <p:stSnd>
        <p:snd r:embed="rId1" name="chimes.wav"/>
      </p:stSnd>
    </p:sndAc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6595849-03C3-4BCF-9B2A-3A41E22C82AD}" type="datetimeFigureOut">
              <a:rPr lang="ru-RU" smtClean="0"/>
              <a:t>03.12.2012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56D74A8-EFAD-4B5B-B66A-D3B59E0BEE98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dissolve/>
    <p:sndAc>
      <p:stSnd>
        <p:snd r:embed="rId13" name="chimes.wav"/>
      </p:stSnd>
    </p:sndAc>
  </p:transition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jpeg"/><Relationship Id="rId7" Type="http://schemas.openxmlformats.org/officeDocument/2006/relationships/image" Target="../media/image12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gif"/><Relationship Id="rId5" Type="http://schemas.openxmlformats.org/officeDocument/2006/relationships/image" Target="../media/image10.gif"/><Relationship Id="rId4" Type="http://schemas.openxmlformats.org/officeDocument/2006/relationships/image" Target="../media/image9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ru-RU" dirty="0" smtClean="0"/>
              <a:t>Папа, мама, я –                                 	читающая семья.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Родительское собрание для родителей первоклассников.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283968" y="4653136"/>
            <a:ext cx="4248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высшей квалификационной категории «Гимназии  № 1 Октябрьского района  г. Саратова»</a:t>
            </a:r>
          </a:p>
          <a:p>
            <a:r>
              <a:rPr lang="ru-RU" dirty="0" smtClean="0"/>
              <a:t>Колодезева А.И.</a:t>
            </a:r>
            <a:endParaRPr lang="ru-RU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796" y="285728"/>
            <a:ext cx="9081204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i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Решение родительского собрания</a:t>
            </a:r>
            <a:endParaRPr lang="ru-RU" sz="4000" b="1" i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1164134"/>
            <a:ext cx="892971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800" b="1" i="1" dirty="0" smtClean="0">
                <a:solidFill>
                  <a:srgbClr val="3C219F"/>
                </a:solidFill>
              </a:rPr>
              <a:t>Учитывая важную роль родителей в воспитании у детей любви к книге и развитии у них устойчивого интереса к чтению, направить усилия на решение следующей задачи:</a:t>
            </a:r>
            <a:r>
              <a:rPr lang="ru-RU" sz="2800" b="1" i="1" dirty="0" smtClean="0"/>
              <a:t> </a:t>
            </a:r>
            <a:r>
              <a:rPr lang="ru-RU" sz="2800" b="1" i="1" dirty="0" smtClean="0">
                <a:solidFill>
                  <a:srgbClr val="E2265C"/>
                </a:solidFill>
              </a:rPr>
              <a:t>ежедневно читать с ребёнком детские книги,</a:t>
            </a:r>
            <a:r>
              <a:rPr lang="ru-RU" sz="2800" b="1" i="1" dirty="0" smtClean="0"/>
              <a:t> </a:t>
            </a:r>
            <a:r>
              <a:rPr lang="ru-RU" sz="2800" b="1" i="1" dirty="0" smtClean="0">
                <a:solidFill>
                  <a:srgbClr val="00B050"/>
                </a:solidFill>
              </a:rPr>
              <a:t>обсуждать с ним прочитанное,</a:t>
            </a:r>
            <a:r>
              <a:rPr lang="ru-RU" sz="2800" b="1" i="1" dirty="0" smtClean="0">
                <a:solidFill>
                  <a:srgbClr val="CC9900"/>
                </a:solidFill>
              </a:rPr>
              <a:t> </a:t>
            </a:r>
            <a:r>
              <a:rPr lang="ru-RU" sz="2800" b="1" i="1" dirty="0" smtClean="0">
                <a:solidFill>
                  <a:srgbClr val="B709A2"/>
                </a:solidFill>
              </a:rPr>
              <a:t>помогать ему составлять по иллюстрациям рассказы.</a:t>
            </a:r>
          </a:p>
          <a:p>
            <a:pPr marL="342900" indent="-342900" algn="just">
              <a:buAutoNum type="arabicPeriod"/>
            </a:pPr>
            <a:r>
              <a:rPr lang="ru-RU" sz="2800" b="1" i="1" dirty="0" smtClean="0">
                <a:solidFill>
                  <a:srgbClr val="0066CC"/>
                </a:solidFill>
              </a:rPr>
              <a:t>Помогать ребёнку вести читательский дневник.</a:t>
            </a:r>
          </a:p>
          <a:p>
            <a:pPr marL="342900" indent="-342900" algn="just">
              <a:buAutoNum type="arabicPeriod"/>
            </a:pPr>
            <a:r>
              <a:rPr lang="ru-RU" sz="2800" b="1" i="1" dirty="0" smtClean="0">
                <a:solidFill>
                  <a:srgbClr val="FF3300"/>
                </a:solidFill>
              </a:rPr>
              <a:t>Объявить конкурс на лучший читательский дневник; </a:t>
            </a:r>
            <a:r>
              <a:rPr lang="ru-RU" sz="2800" b="1" i="1" dirty="0" smtClean="0"/>
              <a:t>в конце учебного года подвести его итоги и </a:t>
            </a:r>
            <a:r>
              <a:rPr lang="ru-RU" sz="2800" b="1" i="1" dirty="0" smtClean="0">
                <a:solidFill>
                  <a:srgbClr val="3C219F"/>
                </a:solidFill>
              </a:rPr>
              <a:t>вручить призы победителям</a:t>
            </a:r>
            <a:r>
              <a:rPr lang="ru-RU" sz="2800" b="1" i="1" dirty="0" smtClean="0"/>
              <a:t>.</a:t>
            </a:r>
            <a:endParaRPr lang="ru-RU" sz="2800" b="1" i="1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428604"/>
            <a:ext cx="858555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Памятка для родителей.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643050"/>
            <a:ext cx="857256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rgbClr val="FF0000"/>
                </a:solidFill>
              </a:rPr>
              <a:t>Читайте вслух с ребёнком не менее 10-15 минут в день.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rgbClr val="00B050"/>
                </a:solidFill>
              </a:rPr>
              <a:t>Хвалите ребёнка за чтение.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rgbClr val="0070C0"/>
                </a:solidFill>
              </a:rPr>
              <a:t>До или во время чтения выясните значения трудных или незнакомых слов.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rgbClr val="FF6699"/>
                </a:solidFill>
              </a:rPr>
              <a:t>Спросите, чем понравилась книга ребёнку, что нового он из неё узнал.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rgbClr val="CC9900"/>
                </a:solidFill>
              </a:rPr>
              <a:t>Попросите ребёнка рассказать о главном герое, событии.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Какие слова или выражения запомнились ему.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rgbClr val="7030A0"/>
                </a:solidFill>
              </a:rPr>
              <a:t>Чему учит эта книга?</a:t>
            </a:r>
          </a:p>
          <a:p>
            <a:pPr marL="342900" indent="-342900" algn="just">
              <a:buAutoNum type="arabicPeriod"/>
            </a:pP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Предложите нарисовать картинку к самому интересному отрывку из книги или выучить его наизусть.</a:t>
            </a:r>
            <a:endParaRPr lang="ru-RU" sz="24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428604"/>
            <a:ext cx="686155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Памятка для детей.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857364"/>
            <a:ext cx="842968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3200" b="1" i="1" dirty="0" smtClean="0">
                <a:solidFill>
                  <a:srgbClr val="00B050"/>
                </a:solidFill>
              </a:rPr>
              <a:t>Читайте </a:t>
            </a:r>
            <a:r>
              <a:rPr lang="ru-RU" sz="3200" b="1" i="1" u="sng" dirty="0" smtClean="0">
                <a:solidFill>
                  <a:srgbClr val="00B050"/>
                </a:solidFill>
              </a:rPr>
              <a:t>вслух правильно</a:t>
            </a:r>
            <a:r>
              <a:rPr lang="ru-RU" sz="3200" b="1" i="1" dirty="0" smtClean="0">
                <a:solidFill>
                  <a:srgbClr val="00B050"/>
                </a:solidFill>
              </a:rPr>
              <a:t>, </a:t>
            </a:r>
            <a:r>
              <a:rPr lang="ru-RU" sz="3200" b="1" i="1" dirty="0" smtClean="0">
                <a:solidFill>
                  <a:schemeClr val="accent6">
                    <a:lumMod val="75000"/>
                  </a:schemeClr>
                </a:solidFill>
              </a:rPr>
              <a:t>обращай внимание на каждый слог и каждое слово.</a:t>
            </a:r>
          </a:p>
          <a:p>
            <a:pPr marL="342900" indent="-342900" algn="just">
              <a:buAutoNum type="arabicPeriod"/>
            </a:pPr>
            <a:r>
              <a:rPr lang="ru-RU" sz="3200" b="1" i="1" dirty="0" smtClean="0">
                <a:solidFill>
                  <a:srgbClr val="FF0000"/>
                </a:solidFill>
              </a:rPr>
              <a:t>Читайте вслух </a:t>
            </a:r>
            <a:r>
              <a:rPr lang="ru-RU" sz="3200" b="1" i="1" u="sng" dirty="0" smtClean="0">
                <a:solidFill>
                  <a:srgbClr val="FF6699"/>
                </a:solidFill>
              </a:rPr>
              <a:t>выразительно</a:t>
            </a:r>
            <a:r>
              <a:rPr lang="ru-RU" sz="3200" b="1" i="1" dirty="0" smtClean="0">
                <a:solidFill>
                  <a:srgbClr val="FF0000"/>
                </a:solidFill>
              </a:rPr>
              <a:t> – соблюдай </a:t>
            </a:r>
            <a:r>
              <a:rPr lang="ru-RU" sz="3200" b="1" i="1" dirty="0" smtClean="0">
                <a:solidFill>
                  <a:srgbClr val="FFC000"/>
                </a:solidFill>
              </a:rPr>
              <a:t>правильный темп</a:t>
            </a:r>
            <a:r>
              <a:rPr lang="ru-RU" sz="3200" b="1" i="1" dirty="0" smtClean="0">
                <a:solidFill>
                  <a:srgbClr val="FF0000"/>
                </a:solidFill>
              </a:rPr>
              <a:t>, меняй </a:t>
            </a:r>
            <a:r>
              <a:rPr lang="ru-RU" sz="3200" b="1" i="1" dirty="0" smtClean="0">
                <a:solidFill>
                  <a:srgbClr val="B15793"/>
                </a:solidFill>
              </a:rPr>
              <a:t>высоту и силу голоса</a:t>
            </a:r>
            <a:r>
              <a:rPr lang="ru-RU" sz="3200" b="1" i="1" dirty="0" smtClean="0">
                <a:solidFill>
                  <a:srgbClr val="FF0000"/>
                </a:solidFill>
              </a:rPr>
              <a:t>, интонацию  согласуй со знаками препинания, </a:t>
            </a:r>
            <a:r>
              <a:rPr lang="ru-RU" sz="3200" b="1" i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делай паузы</a:t>
            </a:r>
            <a:r>
              <a:rPr lang="ru-RU" sz="3200" b="1" i="1" dirty="0" smtClean="0">
                <a:solidFill>
                  <a:srgbClr val="FF0000"/>
                </a:solidFill>
              </a:rPr>
              <a:t>.</a:t>
            </a:r>
          </a:p>
          <a:p>
            <a:pPr marL="342900" indent="-342900" algn="just">
              <a:buAutoNum type="arabicPeriod"/>
            </a:pPr>
            <a:r>
              <a:rPr lang="ru-RU" sz="3200" b="1" i="1" dirty="0" smtClean="0">
                <a:solidFill>
                  <a:srgbClr val="0070C0"/>
                </a:solidFill>
              </a:rPr>
              <a:t>Читай </a:t>
            </a:r>
            <a:r>
              <a:rPr lang="ru-RU" sz="3200" b="1" i="1" u="sng" dirty="0" smtClean="0">
                <a:solidFill>
                  <a:srgbClr val="0070C0"/>
                </a:solidFill>
              </a:rPr>
              <a:t>вслух </a:t>
            </a:r>
            <a:r>
              <a:rPr lang="ru-RU" sz="3200" b="1" i="1" u="sng" dirty="0" smtClean="0">
                <a:solidFill>
                  <a:srgbClr val="3C219F"/>
                </a:solidFill>
              </a:rPr>
              <a:t>бегло</a:t>
            </a:r>
            <a:r>
              <a:rPr lang="ru-RU" sz="3200" b="1" i="1" u="sng" dirty="0" smtClean="0">
                <a:solidFill>
                  <a:srgbClr val="0070C0"/>
                </a:solidFill>
              </a:rPr>
              <a:t> </a:t>
            </a:r>
            <a:r>
              <a:rPr lang="ru-RU" sz="3200" b="1" i="1" dirty="0" smtClean="0">
                <a:solidFill>
                  <a:srgbClr val="0070C0"/>
                </a:solidFill>
              </a:rPr>
              <a:t>– произнося первый слог, смотри на второй.</a:t>
            </a:r>
            <a:endParaRPr lang="ru-RU" sz="32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714356"/>
            <a:ext cx="878687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	</a:t>
            </a:r>
            <a:r>
              <a:rPr lang="ru-RU" sz="3600" b="1" i="1" dirty="0" smtClean="0"/>
              <a:t>Пусть наши совместные старания дадут </a:t>
            </a:r>
            <a:r>
              <a:rPr lang="ru-RU" sz="3600" b="1" i="1" dirty="0" smtClean="0">
                <a:solidFill>
                  <a:srgbClr val="B709A2"/>
                </a:solidFill>
              </a:rPr>
              <a:t>добрые всходы</a:t>
            </a:r>
            <a:r>
              <a:rPr lang="ru-RU" sz="3600" b="1" i="1" dirty="0" smtClean="0"/>
              <a:t>, пусть каждый ученик нашего класса будет </a:t>
            </a:r>
            <a:r>
              <a:rPr lang="ru-RU" sz="3600" b="1" i="1" dirty="0" smtClean="0">
                <a:solidFill>
                  <a:srgbClr val="00B050"/>
                </a:solidFill>
              </a:rPr>
              <a:t>уметь и любить читать</a:t>
            </a:r>
            <a:r>
              <a:rPr lang="ru-RU" sz="3600" b="1" i="1" dirty="0" smtClean="0"/>
              <a:t>, пусть каждый день ваших семей будет связан </a:t>
            </a:r>
            <a:r>
              <a:rPr lang="ru-RU" sz="3600" b="1" i="1" dirty="0" smtClean="0">
                <a:solidFill>
                  <a:srgbClr val="CC9900"/>
                </a:solidFill>
              </a:rPr>
              <a:t>с увлекательным путешествием в мир книг.</a:t>
            </a:r>
            <a:endParaRPr lang="ru-RU" sz="3600" b="1" i="1" dirty="0">
              <a:solidFill>
                <a:srgbClr val="CC9900"/>
              </a:solidFill>
            </a:endParaRPr>
          </a:p>
        </p:txBody>
      </p:sp>
      <p:pic>
        <p:nvPicPr>
          <p:cNvPr id="3" name="Рисунок 2" descr="04_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57646" y="4572008"/>
            <a:ext cx="2886354" cy="2285992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2976" y="1500174"/>
            <a:ext cx="713663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Испокон века книга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астит человека.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AG00030_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571876"/>
            <a:ext cx="3209812" cy="3124217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1000108"/>
            <a:ext cx="534396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 без книги 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что без окон.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j0283631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3000372"/>
            <a:ext cx="2750360" cy="3405207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928670"/>
            <a:ext cx="595996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 книгой жить – 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ек не тужить.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AG00024_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14546" y="3714752"/>
            <a:ext cx="4286276" cy="2486040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14480" y="1000108"/>
            <a:ext cx="5748881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Вслед за книгой</a:t>
            </a:r>
          </a:p>
          <a:p>
            <a:pPr algn="ctr"/>
            <a:r>
              <a:rPr lang="ru-RU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мом двигай.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j0303469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71802" y="3429000"/>
            <a:ext cx="3309232" cy="2638442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1214422"/>
            <a:ext cx="8626592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Как приобщить ребёнка</a:t>
            </a:r>
          </a:p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 чтению.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" name="Рисунок 2" descr="1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00298" y="3143248"/>
            <a:ext cx="4013383" cy="346438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28860" y="428604"/>
            <a:ext cx="40250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Викторина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71472" y="1714488"/>
            <a:ext cx="70723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1. Конкурс «Продолжай…»</a:t>
            </a:r>
            <a:endParaRPr lang="ru-RU" sz="3600" b="1" i="1" dirty="0"/>
          </a:p>
        </p:txBody>
      </p:sp>
      <p:pic>
        <p:nvPicPr>
          <p:cNvPr id="4" name="Рисунок 3" descr="j017872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2714620"/>
            <a:ext cx="2420112" cy="3657600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357166"/>
            <a:ext cx="78581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2. Конкурс «Мешок с сюрпризом»</a:t>
            </a:r>
            <a:endParaRPr lang="ru-RU" sz="3600" b="1" i="1" dirty="0"/>
          </a:p>
        </p:txBody>
      </p:sp>
      <p:pic>
        <p:nvPicPr>
          <p:cNvPr id="3" name="Рисунок 2" descr="tn_f134_gif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1785926"/>
            <a:ext cx="2222512" cy="1389070"/>
          </a:xfrm>
          <a:prstGeom prst="rect">
            <a:avLst/>
          </a:prstGeom>
        </p:spPr>
      </p:pic>
      <p:pic>
        <p:nvPicPr>
          <p:cNvPr id="5" name="Рисунок 4" descr="a6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596" y="1071546"/>
            <a:ext cx="2364634" cy="2771789"/>
          </a:xfrm>
          <a:prstGeom prst="rect">
            <a:avLst/>
          </a:prstGeom>
        </p:spPr>
      </p:pic>
      <p:pic>
        <p:nvPicPr>
          <p:cNvPr id="6" name="Рисунок 5" descr="Anim_000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500826" y="4018386"/>
            <a:ext cx="1928826" cy="2839614"/>
          </a:xfrm>
          <a:prstGeom prst="rect">
            <a:avLst/>
          </a:prstGeom>
        </p:spPr>
      </p:pic>
      <p:pic>
        <p:nvPicPr>
          <p:cNvPr id="7" name="Рисунок 6" descr="сердце пульсир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43306" y="1214422"/>
            <a:ext cx="1733340" cy="1490672"/>
          </a:xfrm>
          <a:prstGeom prst="rect">
            <a:avLst/>
          </a:prstGeom>
        </p:spPr>
      </p:pic>
      <p:pic>
        <p:nvPicPr>
          <p:cNvPr id="8" name="Рисунок 7" descr="j0283712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14282" y="4500570"/>
            <a:ext cx="2561428" cy="1785950"/>
          </a:xfrm>
          <a:prstGeom prst="rect">
            <a:avLst/>
          </a:prstGeom>
        </p:spPr>
      </p:pic>
      <p:pic>
        <p:nvPicPr>
          <p:cNvPr id="9" name="Рисунок 8" descr="J0076143.GIF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500430" y="4572008"/>
            <a:ext cx="1964545" cy="185738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0" y="1928802"/>
            <a:ext cx="30003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Ю. Олеша</a:t>
            </a:r>
          </a:p>
          <a:p>
            <a:r>
              <a:rPr lang="ru-RU" sz="2400" b="1" i="1" dirty="0" smtClean="0"/>
              <a:t>«Три толстяка»</a:t>
            </a:r>
            <a:endParaRPr lang="ru-RU" sz="2400" b="1" i="1" dirty="0"/>
          </a:p>
        </p:txBody>
      </p:sp>
      <p:sp>
        <p:nvSpPr>
          <p:cNvPr id="11" name="TextBox 10"/>
          <p:cNvSpPr txBox="1"/>
          <p:nvPr/>
        </p:nvSpPr>
        <p:spPr>
          <a:xfrm>
            <a:off x="3428992" y="1357298"/>
            <a:ext cx="257176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А. Волков.</a:t>
            </a:r>
          </a:p>
          <a:p>
            <a:r>
              <a:rPr lang="ru-RU" sz="2400" b="1" i="1" dirty="0" smtClean="0"/>
              <a:t>«Волшебник</a:t>
            </a:r>
          </a:p>
          <a:p>
            <a:r>
              <a:rPr lang="ru-RU" sz="2400" b="1" i="1" dirty="0" smtClean="0"/>
              <a:t>Изумрудного города»</a:t>
            </a:r>
            <a:endParaRPr lang="ru-RU" sz="2400" b="1" i="1" dirty="0"/>
          </a:p>
        </p:txBody>
      </p:sp>
      <p:sp>
        <p:nvSpPr>
          <p:cNvPr id="12" name="TextBox 11"/>
          <p:cNvSpPr txBox="1"/>
          <p:nvPr/>
        </p:nvSpPr>
        <p:spPr>
          <a:xfrm>
            <a:off x="6357950" y="1500174"/>
            <a:ext cx="25003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К. Чуковский.</a:t>
            </a:r>
          </a:p>
          <a:p>
            <a:r>
              <a:rPr lang="ru-RU" sz="2400" b="1" i="1" dirty="0" smtClean="0"/>
              <a:t>«Телефон»</a:t>
            </a:r>
            <a:endParaRPr lang="ru-RU" sz="2400" b="1" i="1" dirty="0"/>
          </a:p>
        </p:txBody>
      </p:sp>
      <p:sp>
        <p:nvSpPr>
          <p:cNvPr id="13" name="TextBox 12"/>
          <p:cNvSpPr txBox="1"/>
          <p:nvPr/>
        </p:nvSpPr>
        <p:spPr>
          <a:xfrm>
            <a:off x="285720" y="4429132"/>
            <a:ext cx="25717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Г. Х. Андерсен.</a:t>
            </a:r>
          </a:p>
          <a:p>
            <a:r>
              <a:rPr lang="ru-RU" sz="2400" b="1" i="1" dirty="0" smtClean="0"/>
              <a:t>Оле-Лукойе.</a:t>
            </a:r>
          </a:p>
          <a:p>
            <a:endParaRPr lang="ru-RU" sz="2400" b="1" i="1" dirty="0"/>
          </a:p>
        </p:txBody>
      </p:sp>
      <p:sp>
        <p:nvSpPr>
          <p:cNvPr id="14" name="TextBox 13"/>
          <p:cNvSpPr txBox="1"/>
          <p:nvPr/>
        </p:nvSpPr>
        <p:spPr>
          <a:xfrm>
            <a:off x="3143240" y="4643446"/>
            <a:ext cx="278608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А. Толстой.</a:t>
            </a:r>
          </a:p>
          <a:p>
            <a:r>
              <a:rPr lang="ru-RU" sz="2400" b="1" i="1" dirty="0" smtClean="0"/>
              <a:t>«Золотой ключик»</a:t>
            </a:r>
            <a:endParaRPr lang="ru-RU" sz="2400" b="1" i="1" dirty="0"/>
          </a:p>
        </p:txBody>
      </p:sp>
      <p:sp>
        <p:nvSpPr>
          <p:cNvPr id="15" name="TextBox 14"/>
          <p:cNvSpPr txBox="1"/>
          <p:nvPr/>
        </p:nvSpPr>
        <p:spPr>
          <a:xfrm>
            <a:off x="6357950" y="4357694"/>
            <a:ext cx="2357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С. Аксаков.</a:t>
            </a:r>
          </a:p>
          <a:p>
            <a:r>
              <a:rPr lang="ru-RU" sz="2400" b="1" i="1" dirty="0" smtClean="0"/>
              <a:t>«Аленький цветочек»</a:t>
            </a:r>
            <a:endParaRPr lang="ru-RU" sz="2400" b="1" i="1" dirty="0"/>
          </a:p>
        </p:txBody>
      </p:sp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0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7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8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80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6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77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8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5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6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7" dur="80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0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4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5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6" dur="80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357298"/>
            <a:ext cx="6143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i="1" dirty="0" smtClean="0"/>
              <a:t>3. Литературное домино.</a:t>
            </a:r>
            <a:endParaRPr lang="ru-RU" sz="3600" b="1" i="1" dirty="0"/>
          </a:p>
        </p:txBody>
      </p:sp>
      <p:pic>
        <p:nvPicPr>
          <p:cNvPr id="3" name="Рисунок 2" descr="Dominoe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2786058"/>
            <a:ext cx="4714908" cy="3536181"/>
          </a:xfrm>
          <a:prstGeom prst="rect">
            <a:avLst/>
          </a:prstGeom>
        </p:spPr>
      </p:pic>
    </p:spTree>
  </p:cSld>
  <p:clrMapOvr>
    <a:masterClrMapping/>
  </p:clrMapOvr>
  <p:transition spd="med">
    <p:dissolve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124</TotalTime>
  <Words>337</Words>
  <Application>Microsoft Office PowerPoint</Application>
  <PresentationFormat>Экран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Папа, мама, я –                                  читающая семья.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Папа, мама, я –                                  читающая семья.</dc:title>
  <dc:creator>Альбина</dc:creator>
  <cp:lastModifiedBy>Альбина</cp:lastModifiedBy>
  <cp:revision>17</cp:revision>
  <dcterms:created xsi:type="dcterms:W3CDTF">2010-10-10T05:08:36Z</dcterms:created>
  <dcterms:modified xsi:type="dcterms:W3CDTF">2012-12-03T15:47:46Z</dcterms:modified>
</cp:coreProperties>
</file>