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4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</p:spPr>
      </p:pic>
      <p:pic>
        <p:nvPicPr>
          <p:cNvPr id="35" name="Рисунок 34"/>
          <p:cNvPicPr/>
          <p:nvPr/>
        </p:nvPicPr>
        <p:blipFill>
          <a:blip r:embed="rId2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ustomShape 1"/>
          <p:cNvSpPr/>
          <p:nvPr/>
        </p:nvSpPr>
        <p:spPr>
          <a:xfrm>
            <a:off x="6300360" y="0"/>
            <a:ext cx="2626560" cy="835560"/>
          </a:xfrm>
          <a:prstGeom prst="rect">
            <a:avLst/>
          </a:prstGeom>
          <a:noFill/>
        </p:spPr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r>
              <a:rPr lang="ru-RU" sz="3600" b="1">
                <a:solidFill>
                  <a:srgbClr val="000000"/>
                </a:solidFill>
                <a:latin typeface="Segoe Script"/>
              </a:rPr>
              <a:t>прошлое</a:t>
            </a:r>
            <a:endParaRPr/>
          </a:p>
        </p:txBody>
      </p:sp>
      <p:sp>
        <p:nvSpPr>
          <p:cNvPr id="37" name="CustomShape 2"/>
          <p:cNvSpPr/>
          <p:nvPr/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</p:spPr>
      </p:sp>
      <p:sp>
        <p:nvSpPr>
          <p:cNvPr id="38" name="CustomShape 3"/>
          <p:cNvSpPr/>
          <p:nvPr/>
        </p:nvSpPr>
        <p:spPr>
          <a:xfrm>
            <a:off x="0" y="0"/>
            <a:ext cx="1906560" cy="699480"/>
          </a:xfrm>
          <a:prstGeom prst="rect">
            <a:avLst/>
          </a:prstGeom>
          <a:noFill/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000" b="1" dirty="0">
                <a:solidFill>
                  <a:srgbClr val="000000"/>
                </a:solidFill>
                <a:latin typeface="Segoe Script"/>
              </a:rPr>
              <a:t>«Жизнь слова»</a:t>
            </a:r>
            <a:endParaRPr dirty="0"/>
          </a:p>
        </p:txBody>
      </p:sp>
      <p:sp>
        <p:nvSpPr>
          <p:cNvPr id="39" name="CustomShape 4"/>
          <p:cNvSpPr/>
          <p:nvPr/>
        </p:nvSpPr>
        <p:spPr>
          <a:xfrm>
            <a:off x="1060920" y="833760"/>
            <a:ext cx="3259080" cy="2380680"/>
          </a:xfrm>
          <a:prstGeom prst="rect">
            <a:avLst/>
          </a:prstGeom>
          <a:noFill/>
        </p:spPr>
        <p:txBody>
          <a:bodyPr wrap="none" lIns="90000" tIns="45000" rIns="90000" bIns="45000"/>
          <a:lstStyle/>
          <a:p>
            <a:r>
              <a:rPr lang="ru-RU" sz="1600" dirty="0"/>
              <a:t>1) (разг. ) грубо издеваться </a:t>
            </a:r>
            <a:endParaRPr sz="1600" dirty="0"/>
          </a:p>
          <a:p>
            <a:r>
              <a:rPr lang="ru-RU" sz="1600" dirty="0"/>
              <a:t>над кем-либо, зубоскалить;</a:t>
            </a:r>
            <a:endParaRPr sz="1600" dirty="0"/>
          </a:p>
          <a:p>
            <a:r>
              <a:rPr lang="ru-RU" sz="1600" dirty="0"/>
              <a:t>2) (</a:t>
            </a:r>
            <a:r>
              <a:rPr lang="ru-RU" sz="1600" dirty="0" err="1"/>
              <a:t>простореч</a:t>
            </a:r>
            <a:r>
              <a:rPr lang="ru-RU" sz="1600" dirty="0"/>
              <a:t>. вульг. ) </a:t>
            </a:r>
            <a:endParaRPr sz="1600" dirty="0"/>
          </a:p>
          <a:p>
            <a:r>
              <a:rPr lang="ru-RU" sz="1600" dirty="0"/>
              <a:t>озорничать, повесничать, </a:t>
            </a:r>
            <a:endParaRPr sz="1600" dirty="0"/>
          </a:p>
          <a:p>
            <a:r>
              <a:rPr lang="ru-RU" sz="1600" dirty="0"/>
              <a:t>развратничать. </a:t>
            </a:r>
            <a:endParaRPr sz="1600" dirty="0"/>
          </a:p>
          <a:p>
            <a:r>
              <a:rPr lang="ru-RU" sz="1600" dirty="0"/>
              <a:t>Синонимы</a:t>
            </a:r>
            <a:endParaRPr sz="1600" dirty="0"/>
          </a:p>
          <a:p>
            <a:r>
              <a:rPr lang="ru-RU" sz="1600" dirty="0" err="1"/>
              <a:t>частичн</a:t>
            </a:r>
            <a:r>
              <a:rPr lang="ru-RU" sz="1600" dirty="0"/>
              <a:t>.: глумиться, </a:t>
            </a:r>
            <a:endParaRPr sz="1600" dirty="0"/>
          </a:p>
          <a:p>
            <a:r>
              <a:rPr lang="ru-RU" sz="1600" dirty="0"/>
              <a:t>издеваться.</a:t>
            </a:r>
            <a:endParaRPr sz="1600" dirty="0"/>
          </a:p>
        </p:txBody>
      </p:sp>
      <p:sp>
        <p:nvSpPr>
          <p:cNvPr id="40" name="CustomShape 5"/>
          <p:cNvSpPr/>
          <p:nvPr/>
        </p:nvSpPr>
        <p:spPr>
          <a:xfrm>
            <a:off x="758160" y="3888000"/>
            <a:ext cx="3764880" cy="2380680"/>
          </a:xfrm>
          <a:prstGeom prst="rect">
            <a:avLst/>
          </a:prstGeom>
          <a:noFill/>
        </p:spPr>
        <p:txBody>
          <a:bodyPr wrap="none" lIns="90000" tIns="45000" rIns="90000" bIns="45000"/>
          <a:lstStyle/>
          <a:p>
            <a:r>
              <a:rPr lang="ru-RU" sz="1600" dirty="0"/>
              <a:t>История: По В. И. Далю, </a:t>
            </a:r>
            <a:endParaRPr sz="1600" dirty="0"/>
          </a:p>
          <a:p>
            <a:r>
              <a:rPr lang="ru-RU" sz="1600" dirty="0"/>
              <a:t>"ёрничать" — быть "ёрой", </a:t>
            </a:r>
            <a:endParaRPr sz="1600" dirty="0"/>
          </a:p>
          <a:p>
            <a:r>
              <a:rPr lang="ru-RU" sz="1600" dirty="0"/>
              <a:t>а "ёра" — это "тунеядный </a:t>
            </a:r>
            <a:endParaRPr sz="1600" dirty="0"/>
          </a:p>
          <a:p>
            <a:r>
              <a:rPr lang="ru-RU" sz="1600" dirty="0"/>
              <a:t>человек, плут и мошенник, </a:t>
            </a:r>
            <a:endParaRPr sz="1600" dirty="0"/>
          </a:p>
          <a:p>
            <a:r>
              <a:rPr lang="ru-RU" sz="1600" dirty="0"/>
              <a:t>развратный шатун".</a:t>
            </a:r>
            <a:endParaRPr sz="1600" dirty="0"/>
          </a:p>
          <a:p>
            <a:r>
              <a:rPr lang="ru-RU" sz="1600" dirty="0"/>
              <a:t>Глагол, несовершенный вид, </a:t>
            </a:r>
            <a:endParaRPr sz="1600" dirty="0"/>
          </a:p>
          <a:p>
            <a:r>
              <a:rPr lang="ru-RU" sz="1600" dirty="0"/>
              <a:t>непереходный. </a:t>
            </a:r>
            <a:endParaRPr sz="1600" dirty="0"/>
          </a:p>
          <a:p>
            <a:r>
              <a:rPr lang="ru-RU" sz="1600" dirty="0"/>
              <a:t>Соответствующего </a:t>
            </a:r>
            <a:endParaRPr sz="1600" dirty="0"/>
          </a:p>
          <a:p>
            <a:r>
              <a:rPr lang="ru-RU" sz="1600" dirty="0"/>
              <a:t>глагола совершенного вида нет.</a:t>
            </a:r>
            <a:endParaRPr sz="1600" dirty="0"/>
          </a:p>
        </p:txBody>
      </p:sp>
      <p:sp>
        <p:nvSpPr>
          <p:cNvPr id="41" name="CustomShape 6"/>
          <p:cNvSpPr/>
          <p:nvPr/>
        </p:nvSpPr>
        <p:spPr>
          <a:xfrm>
            <a:off x="2736000" y="648000"/>
            <a:ext cx="1259280" cy="353520"/>
          </a:xfrm>
          <a:prstGeom prst="rect">
            <a:avLst/>
          </a:prstGeom>
          <a:noFill/>
        </p:spPr>
        <p:txBody>
          <a:bodyPr wrap="none" lIns="90000" tIns="45000" rIns="90000" bIns="45000"/>
          <a:lstStyle/>
          <a:p>
            <a:r>
              <a:rPr lang="ru-RU" b="1" u="sng"/>
              <a:t>Ёрничать</a:t>
            </a:r>
            <a:endParaRPr/>
          </a:p>
        </p:txBody>
      </p:sp>
      <p:sp>
        <p:nvSpPr>
          <p:cNvPr id="42" name="CustomShape 7"/>
          <p:cNvSpPr/>
          <p:nvPr/>
        </p:nvSpPr>
        <p:spPr>
          <a:xfrm>
            <a:off x="7293240" y="648000"/>
            <a:ext cx="718200" cy="353520"/>
          </a:xfrm>
          <a:prstGeom prst="rect">
            <a:avLst/>
          </a:prstGeom>
          <a:noFill/>
        </p:spPr>
      </p:sp>
      <p:sp>
        <p:nvSpPr>
          <p:cNvPr id="43" name="TextShape 8"/>
          <p:cNvSpPr txBox="1"/>
          <p:nvPr/>
        </p:nvSpPr>
        <p:spPr>
          <a:xfrm>
            <a:off x="4608000" y="1368000"/>
            <a:ext cx="4092840" cy="21409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ru-RU"/>
              <a:t>происхождение:</a:t>
            </a:r>
            <a:endParaRPr/>
          </a:p>
          <a:p>
            <a:r>
              <a:rPr lang="ru-RU"/>
              <a:t>Ёрш - слово не заимствованное, </a:t>
            </a:r>
            <a:endParaRPr/>
          </a:p>
          <a:p>
            <a:r>
              <a:rPr lang="ru-RU"/>
              <a:t>а исконно русское. В своем </a:t>
            </a:r>
            <a:endParaRPr/>
          </a:p>
          <a:p>
            <a:r>
              <a:rPr lang="ru-RU"/>
              <a:t>первоначальном значении </a:t>
            </a:r>
            <a:endParaRPr/>
          </a:p>
          <a:p>
            <a:r>
              <a:rPr lang="ru-RU"/>
              <a:t>("рыба") оно произошло от глагола </a:t>
            </a:r>
            <a:endParaRPr/>
          </a:p>
          <a:p>
            <a:r>
              <a:rPr lang="ru-RU"/>
              <a:t>"ерошить". Затем на базе основного </a:t>
            </a:r>
            <a:endParaRPr/>
          </a:p>
          <a:p>
            <a:r>
              <a:rPr lang="ru-RU"/>
              <a:t>возникло множество переносных </a:t>
            </a:r>
            <a:endParaRPr/>
          </a:p>
          <a:p>
            <a:r>
              <a:rPr lang="ru-RU"/>
              <a:t>значений.</a:t>
            </a:r>
            <a:endParaRPr/>
          </a:p>
        </p:txBody>
      </p:sp>
      <p:sp>
        <p:nvSpPr>
          <p:cNvPr id="44" name="TextShape 9"/>
          <p:cNvSpPr txBox="1"/>
          <p:nvPr/>
        </p:nvSpPr>
        <p:spPr>
          <a:xfrm>
            <a:off x="6768000" y="1152000"/>
            <a:ext cx="6426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ru-RU"/>
              <a:t>Ёрш</a:t>
            </a:r>
            <a:endParaRPr/>
          </a:p>
        </p:txBody>
      </p:sp>
      <p:pic>
        <p:nvPicPr>
          <p:cNvPr id="45" name="Рисунок 44"/>
          <p:cNvPicPr/>
          <p:nvPr/>
        </p:nvPicPr>
        <p:blipFill>
          <a:blip r:embed="rId2"/>
          <a:stretch>
            <a:fillRect/>
          </a:stretch>
        </p:blipFill>
        <p:spPr>
          <a:xfrm>
            <a:off x="4824000" y="3888000"/>
            <a:ext cx="2857320" cy="1418760"/>
          </a:xfrm>
          <a:prstGeom prst="rect">
            <a:avLst/>
          </a:prstGeom>
        </p:spPr>
      </p:pic>
      <p:sp>
        <p:nvSpPr>
          <p:cNvPr id="4" name="AutoShape 6" descr="Картинки по запросу зубоска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Картинки по запросу зубоскал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537" y="2615948"/>
            <a:ext cx="1882544" cy="1221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5724000" y="0"/>
            <a:ext cx="3202920" cy="835560"/>
          </a:xfrm>
          <a:prstGeom prst="rect">
            <a:avLst/>
          </a:prstGeom>
          <a:noFill/>
        </p:spPr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r>
              <a:rPr lang="ru-RU" sz="3600" b="1">
                <a:solidFill>
                  <a:srgbClr val="000000"/>
                </a:solidFill>
                <a:latin typeface="Segoe Script"/>
              </a:rPr>
              <a:t>настоящее</a:t>
            </a:r>
            <a:endParaRPr/>
          </a:p>
        </p:txBody>
      </p:sp>
      <p:sp>
        <p:nvSpPr>
          <p:cNvPr id="47" name="CustomShape 2"/>
          <p:cNvSpPr/>
          <p:nvPr/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</p:spPr>
      </p:sp>
      <p:sp>
        <p:nvSpPr>
          <p:cNvPr id="48" name="CustomShape 3"/>
          <p:cNvSpPr/>
          <p:nvPr/>
        </p:nvSpPr>
        <p:spPr>
          <a:xfrm>
            <a:off x="0" y="0"/>
            <a:ext cx="1906560" cy="699480"/>
          </a:xfrm>
          <a:prstGeom prst="rect">
            <a:avLst/>
          </a:prstGeom>
          <a:noFill/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000" b="1" dirty="0">
                <a:solidFill>
                  <a:srgbClr val="000000"/>
                </a:solidFill>
                <a:latin typeface="Segoe Script"/>
              </a:rPr>
              <a:t>«Жизнь слова»</a:t>
            </a:r>
            <a:endParaRPr dirty="0"/>
          </a:p>
        </p:txBody>
      </p:sp>
      <p:sp>
        <p:nvSpPr>
          <p:cNvPr id="49" name="CustomShape 4"/>
          <p:cNvSpPr/>
          <p:nvPr/>
        </p:nvSpPr>
        <p:spPr>
          <a:xfrm>
            <a:off x="4693354" y="1151999"/>
            <a:ext cx="3729205" cy="4288703"/>
          </a:xfrm>
          <a:prstGeom prst="rect">
            <a:avLst/>
          </a:prstGeom>
          <a:noFill/>
        </p:spPr>
      </p:sp>
      <p:sp>
        <p:nvSpPr>
          <p:cNvPr id="50" name="TextShape 5"/>
          <p:cNvSpPr txBox="1"/>
          <p:nvPr/>
        </p:nvSpPr>
        <p:spPr>
          <a:xfrm>
            <a:off x="4338385" y="971639"/>
            <a:ext cx="3959259" cy="3890881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ru-RU" dirty="0" smtClean="0"/>
              <a:t>В </a:t>
            </a:r>
            <a:r>
              <a:rPr lang="ru-RU" dirty="0"/>
              <a:t>настоящее время существуют </a:t>
            </a:r>
            <a:endParaRPr dirty="0"/>
          </a:p>
          <a:p>
            <a:r>
              <a:rPr lang="ru-RU" dirty="0"/>
              <a:t>следующие значения слова "ёрш":</a:t>
            </a:r>
            <a:endParaRPr dirty="0"/>
          </a:p>
          <a:p>
            <a:r>
              <a:rPr lang="ru-RU" dirty="0"/>
              <a:t>-пресноводная колючая рыба;</a:t>
            </a:r>
            <a:endParaRPr dirty="0"/>
          </a:p>
          <a:p>
            <a:r>
              <a:rPr lang="ru-RU" dirty="0"/>
              <a:t>-щетка (он же ёршик) для мытья </a:t>
            </a:r>
            <a:endParaRPr dirty="0"/>
          </a:p>
          <a:p>
            <a:r>
              <a:rPr lang="ru-RU" dirty="0"/>
              <a:t>бутылок;</a:t>
            </a:r>
            <a:endParaRPr dirty="0"/>
          </a:p>
          <a:p>
            <a:r>
              <a:rPr lang="ru-RU" dirty="0"/>
              <a:t>-алкогольный напиток - смесь из </a:t>
            </a:r>
            <a:endParaRPr dirty="0"/>
          </a:p>
          <a:p>
            <a:r>
              <a:rPr lang="ru-RU" dirty="0"/>
              <a:t>водки и пива;</a:t>
            </a:r>
            <a:endParaRPr dirty="0"/>
          </a:p>
          <a:p>
            <a:r>
              <a:rPr lang="ru-RU" dirty="0"/>
              <a:t>-человек с тяжелым, сварливым </a:t>
            </a:r>
            <a:endParaRPr dirty="0"/>
          </a:p>
          <a:p>
            <a:r>
              <a:rPr lang="ru-RU" dirty="0"/>
              <a:t>или строптивым характером.</a:t>
            </a:r>
            <a:endParaRPr dirty="0"/>
          </a:p>
          <a:p>
            <a:r>
              <a:rPr lang="ru-RU" dirty="0"/>
              <a:t>-Гвоздь или костыль с зазубринами </a:t>
            </a:r>
            <a:endParaRPr dirty="0"/>
          </a:p>
          <a:p>
            <a:r>
              <a:rPr lang="ru-RU" dirty="0"/>
              <a:t>(спец.).</a:t>
            </a:r>
            <a:endParaRPr dirty="0"/>
          </a:p>
          <a:p>
            <a:r>
              <a:rPr lang="ru-RU" dirty="0"/>
              <a:t>-Щетка для чистки ламповых стекол.</a:t>
            </a:r>
            <a:endParaRPr dirty="0"/>
          </a:p>
        </p:txBody>
      </p:sp>
      <p:sp>
        <p:nvSpPr>
          <p:cNvPr id="51" name="TextShape 6"/>
          <p:cNvSpPr txBox="1"/>
          <p:nvPr/>
        </p:nvSpPr>
        <p:spPr>
          <a:xfrm>
            <a:off x="965915" y="1464121"/>
            <a:ext cx="3218725" cy="1472262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ru-RU" dirty="0"/>
              <a:t>В настоящее время слово</a:t>
            </a:r>
            <a:endParaRPr dirty="0"/>
          </a:p>
          <a:p>
            <a:r>
              <a:rPr lang="ru-RU" dirty="0" smtClean="0"/>
              <a:t>«ёрничать» </a:t>
            </a:r>
            <a:r>
              <a:rPr lang="ru-RU" dirty="0"/>
              <a:t>используется </a:t>
            </a:r>
            <a:endParaRPr dirty="0"/>
          </a:p>
          <a:p>
            <a:r>
              <a:rPr lang="ru-RU" dirty="0"/>
              <a:t>крайне </a:t>
            </a:r>
            <a:r>
              <a:rPr lang="ru-RU" dirty="0" smtClean="0"/>
              <a:t>редко, </a:t>
            </a:r>
            <a:r>
              <a:rPr lang="ru-RU" dirty="0"/>
              <a:t>в основном </a:t>
            </a:r>
            <a:endParaRPr dirty="0"/>
          </a:p>
          <a:p>
            <a:r>
              <a:rPr lang="ru-RU" dirty="0"/>
              <a:t>в</a:t>
            </a:r>
            <a:r>
              <a:rPr lang="ru-RU" dirty="0" smtClean="0"/>
              <a:t> художественной литературе</a:t>
            </a:r>
            <a:r>
              <a:rPr lang="ru-RU" dirty="0"/>
              <a:t>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dirty="0"/>
          </a:p>
        </p:txBody>
      </p:sp>
      <p:sp>
        <p:nvSpPr>
          <p:cNvPr id="2" name="AutoShape 2" descr="Картинки по запросу зубоска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95" y="3462561"/>
            <a:ext cx="3327395" cy="19781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099" y="4488218"/>
            <a:ext cx="1984341" cy="19049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ustomShape 1"/>
          <p:cNvSpPr/>
          <p:nvPr/>
        </p:nvSpPr>
        <p:spPr>
          <a:xfrm>
            <a:off x="5724000" y="0"/>
            <a:ext cx="3202920" cy="835560"/>
          </a:xfrm>
          <a:prstGeom prst="rect">
            <a:avLst/>
          </a:prstGeom>
          <a:noFill/>
        </p:spPr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r>
              <a:rPr lang="ru-RU" sz="3600" b="1">
                <a:solidFill>
                  <a:srgbClr val="000000"/>
                </a:solidFill>
                <a:latin typeface="Segoe Script"/>
              </a:rPr>
              <a:t>будущее</a:t>
            </a:r>
            <a:endParaRPr/>
          </a:p>
        </p:txBody>
      </p:sp>
      <p:sp>
        <p:nvSpPr>
          <p:cNvPr id="54" name="CustomShape 2"/>
          <p:cNvSpPr/>
          <p:nvPr/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</p:spPr>
      </p:sp>
      <p:sp>
        <p:nvSpPr>
          <p:cNvPr id="55" name="CustomShape 3"/>
          <p:cNvSpPr/>
          <p:nvPr/>
        </p:nvSpPr>
        <p:spPr>
          <a:xfrm>
            <a:off x="0" y="0"/>
            <a:ext cx="1906560" cy="699480"/>
          </a:xfrm>
          <a:prstGeom prst="rect">
            <a:avLst/>
          </a:prstGeom>
          <a:noFill/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000" b="1">
                <a:solidFill>
                  <a:srgbClr val="000000"/>
                </a:solidFill>
                <a:latin typeface="Segoe Script"/>
              </a:rPr>
              <a:t>«Жизнь слова»</a:t>
            </a:r>
            <a:endParaRPr/>
          </a:p>
        </p:txBody>
      </p:sp>
      <p:sp>
        <p:nvSpPr>
          <p:cNvPr id="56" name="CustomShape 4"/>
          <p:cNvSpPr/>
          <p:nvPr/>
        </p:nvSpPr>
        <p:spPr>
          <a:xfrm>
            <a:off x="1008000" y="1296000"/>
            <a:ext cx="2864160" cy="2653200"/>
          </a:xfrm>
          <a:prstGeom prst="rect">
            <a:avLst/>
          </a:prstGeom>
          <a:noFill/>
        </p:spPr>
        <p:txBody>
          <a:bodyPr wrap="none" lIns="90000" tIns="45000" rIns="90000" bIns="45000"/>
          <a:lstStyle/>
          <a:p>
            <a:r>
              <a:rPr lang="ru-RU" dirty="0"/>
              <a:t>Слово «ёрничать» может</a:t>
            </a:r>
            <a:endParaRPr dirty="0"/>
          </a:p>
          <a:p>
            <a:r>
              <a:rPr lang="ru-RU" dirty="0"/>
              <a:t>в</a:t>
            </a:r>
            <a:r>
              <a:rPr lang="ru-RU" dirty="0" smtClean="0"/>
              <a:t>ообще </a:t>
            </a:r>
            <a:r>
              <a:rPr lang="ru-RU" dirty="0"/>
              <a:t>уйти из </a:t>
            </a:r>
            <a:endParaRPr dirty="0"/>
          </a:p>
          <a:p>
            <a:r>
              <a:rPr lang="ru-RU" dirty="0"/>
              <a:t>разговорного </a:t>
            </a:r>
            <a:r>
              <a:rPr lang="ru-RU" dirty="0" smtClean="0"/>
              <a:t>языка</a:t>
            </a:r>
            <a:endParaRPr dirty="0"/>
          </a:p>
          <a:p>
            <a:r>
              <a:rPr lang="ru-RU" dirty="0"/>
              <a:t>и</a:t>
            </a:r>
            <a:r>
              <a:rPr lang="ru-RU" dirty="0" smtClean="0"/>
              <a:t> </a:t>
            </a:r>
            <a:r>
              <a:rPr lang="ru-RU" dirty="0"/>
              <a:t>останется только в </a:t>
            </a:r>
            <a:endParaRPr dirty="0"/>
          </a:p>
          <a:p>
            <a:r>
              <a:rPr lang="ru-RU" dirty="0"/>
              <a:t>л</a:t>
            </a:r>
            <a:r>
              <a:rPr lang="ru-RU" dirty="0" smtClean="0"/>
              <a:t>итературных </a:t>
            </a:r>
            <a:endParaRPr dirty="0"/>
          </a:p>
          <a:p>
            <a:r>
              <a:rPr lang="ru-RU" dirty="0"/>
              <a:t>п</a:t>
            </a:r>
            <a:r>
              <a:rPr lang="ru-RU" dirty="0" smtClean="0"/>
              <a:t>роизведениях</a:t>
            </a:r>
            <a:r>
              <a:rPr lang="ru-RU" dirty="0"/>
              <a:t>.</a:t>
            </a:r>
            <a:endParaRPr dirty="0"/>
          </a:p>
          <a:p>
            <a:r>
              <a:rPr lang="ru-RU" dirty="0"/>
              <a:t>Но может и </a:t>
            </a:r>
            <a:r>
              <a:rPr lang="ru-RU" dirty="0" smtClean="0"/>
              <a:t>вернуться </a:t>
            </a:r>
            <a:r>
              <a:rPr lang="ru-RU" dirty="0"/>
              <a:t>и</a:t>
            </a:r>
            <a:endParaRPr dirty="0"/>
          </a:p>
          <a:p>
            <a:r>
              <a:rPr lang="ru-RU" dirty="0"/>
              <a:t>д</a:t>
            </a:r>
            <a:r>
              <a:rPr lang="ru-RU" dirty="0" smtClean="0"/>
              <a:t>аже </a:t>
            </a:r>
            <a:r>
              <a:rPr lang="ru-RU" dirty="0"/>
              <a:t>укрепить свою</a:t>
            </a:r>
            <a:endParaRPr dirty="0"/>
          </a:p>
          <a:p>
            <a:r>
              <a:rPr lang="ru-RU" dirty="0"/>
              <a:t>п</a:t>
            </a:r>
            <a:r>
              <a:rPr lang="ru-RU" dirty="0" smtClean="0"/>
              <a:t>озицию </a:t>
            </a:r>
            <a:r>
              <a:rPr lang="ru-RU" dirty="0"/>
              <a:t>в </a:t>
            </a:r>
            <a:r>
              <a:rPr lang="ru-RU" dirty="0" smtClean="0"/>
              <a:t>русском </a:t>
            </a:r>
            <a:endParaRPr dirty="0"/>
          </a:p>
          <a:p>
            <a:r>
              <a:rPr lang="ru-RU" dirty="0"/>
              <a:t>я</a:t>
            </a:r>
            <a:r>
              <a:rPr lang="ru-RU" dirty="0" smtClean="0"/>
              <a:t>зыке</a:t>
            </a:r>
            <a:r>
              <a:rPr lang="ru-RU" dirty="0"/>
              <a:t>.</a:t>
            </a:r>
            <a:endParaRPr dirty="0"/>
          </a:p>
        </p:txBody>
      </p:sp>
      <p:sp>
        <p:nvSpPr>
          <p:cNvPr id="57" name="TextShape 5"/>
          <p:cNvSpPr txBox="1"/>
          <p:nvPr/>
        </p:nvSpPr>
        <p:spPr>
          <a:xfrm>
            <a:off x="4752000" y="1440000"/>
            <a:ext cx="3550320" cy="188460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ru-RU" dirty="0"/>
              <a:t>В</a:t>
            </a:r>
            <a:r>
              <a:rPr lang="ru-RU" smtClean="0"/>
              <a:t>ероятнее </a:t>
            </a:r>
            <a:r>
              <a:rPr lang="ru-RU" dirty="0"/>
              <a:t>всего слово </a:t>
            </a:r>
            <a:endParaRPr dirty="0"/>
          </a:p>
          <a:p>
            <a:r>
              <a:rPr lang="ru-RU" dirty="0" smtClean="0"/>
              <a:t>«ёрш</a:t>
            </a:r>
            <a:r>
              <a:rPr lang="ru-RU" dirty="0"/>
              <a:t>" будет обрастать новыми </a:t>
            </a:r>
            <a:endParaRPr dirty="0"/>
          </a:p>
          <a:p>
            <a:r>
              <a:rPr lang="ru-RU" dirty="0"/>
              <a:t>значениями. </a:t>
            </a:r>
            <a:r>
              <a:rPr lang="ru-RU" dirty="0" smtClean="0"/>
              <a:t>Из-за </a:t>
            </a:r>
            <a:r>
              <a:rPr lang="ru-RU" dirty="0"/>
              <a:t>легкости </a:t>
            </a:r>
            <a:endParaRPr dirty="0"/>
          </a:p>
          <a:p>
            <a:r>
              <a:rPr lang="ru-RU" dirty="0"/>
              <a:t>произношения этим словом </a:t>
            </a:r>
            <a:endParaRPr dirty="0"/>
          </a:p>
          <a:p>
            <a:r>
              <a:rPr lang="ru-RU" dirty="0"/>
              <a:t>можно запросто заменять </a:t>
            </a:r>
            <a:endParaRPr dirty="0"/>
          </a:p>
          <a:p>
            <a:r>
              <a:rPr lang="ru-RU" dirty="0"/>
              <a:t>многие слова во всех отраслях </a:t>
            </a:r>
            <a:endParaRPr dirty="0"/>
          </a:p>
          <a:p>
            <a:r>
              <a:rPr lang="ru-RU" dirty="0"/>
              <a:t>жизни русского человека.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561" y="3894466"/>
            <a:ext cx="1660888" cy="20740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21" y="3604296"/>
            <a:ext cx="2055838" cy="2364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271</Words>
  <Application>Microsoft Office PowerPoint</Application>
  <PresentationFormat>Экран (4:3)</PresentationFormat>
  <Paragraphs>68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DejaVu Sans</vt:lpstr>
      <vt:lpstr>Segoe Script</vt:lpstr>
      <vt:lpstr>StarSymbol</vt:lpstr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pc</cp:lastModifiedBy>
  <cp:revision>5</cp:revision>
  <dcterms:modified xsi:type="dcterms:W3CDTF">2015-02-25T16:34:12Z</dcterms:modified>
</cp:coreProperties>
</file>