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2" r:id="rId2"/>
    <p:sldId id="270" r:id="rId3"/>
    <p:sldId id="256" r:id="rId4"/>
    <p:sldId id="263" r:id="rId5"/>
    <p:sldId id="258" r:id="rId6"/>
    <p:sldId id="259" r:id="rId7"/>
    <p:sldId id="273" r:id="rId8"/>
    <p:sldId id="274" r:id="rId9"/>
    <p:sldId id="260" r:id="rId10"/>
    <p:sldId id="262" r:id="rId11"/>
    <p:sldId id="271" r:id="rId12"/>
    <p:sldId id="275" r:id="rId13"/>
    <p:sldId id="27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8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B22C-4346-40BD-B723-E8C63978F5F9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FC3A-A328-4898-83F8-6B1F24D6F8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B22C-4346-40BD-B723-E8C63978F5F9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FC3A-A328-4898-83F8-6B1F24D6F8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B22C-4346-40BD-B723-E8C63978F5F9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FC3A-A328-4898-83F8-6B1F24D6F8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B22C-4346-40BD-B723-E8C63978F5F9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FC3A-A328-4898-83F8-6B1F24D6F8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B22C-4346-40BD-B723-E8C63978F5F9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FC3A-A328-4898-83F8-6B1F24D6F8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B22C-4346-40BD-B723-E8C63978F5F9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FC3A-A328-4898-83F8-6B1F24D6F8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B22C-4346-40BD-B723-E8C63978F5F9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FC3A-A328-4898-83F8-6B1F24D6F8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B22C-4346-40BD-B723-E8C63978F5F9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FC3A-A328-4898-83F8-6B1F24D6F8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B22C-4346-40BD-B723-E8C63978F5F9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FC3A-A328-4898-83F8-6B1F24D6F8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B22C-4346-40BD-B723-E8C63978F5F9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FC3A-A328-4898-83F8-6B1F24D6F8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B22C-4346-40BD-B723-E8C63978F5F9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174FC3A-A328-4898-83F8-6B1F24D6F8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52B22C-4346-40BD-B723-E8C63978F5F9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74FC3A-A328-4898-83F8-6B1F24D6F8D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8676" name="Picture 4" descr="Имя Кнопочка. Пол девочка . Кто Морская свинка. 2000-2009. - Виртуальный рай для животных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8286808" cy="614366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450912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b="1" dirty="0"/>
              <a:t> 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6186510"/>
          </a:xfrm>
        </p:spPr>
        <p:txBody>
          <a:bodyPr>
            <a:normAutofit/>
          </a:bodyPr>
          <a:lstStyle/>
          <a:p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Тест на первичное усвоение темы "Не с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существительными«</a:t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1.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Не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с существительным пишется слитно, так как не употребляется без не.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Мешала (не)погода, а другие обстоятельства.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Полная (не)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лепица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Причины (не)успеваемости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2. 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с существительным пишется слитно, так как можно заменить синонимом или близким по значению выражением.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Прилив (не)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нависти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(Не)знание предмета.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Жизнь красна (не)днями, а делами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3.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Не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с существительным пишется раздельно, так как есть противопоставление с союзом а.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Видно (не)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ряху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грязной рубахе.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Говорить (не)правду некрасиво.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Говорить (не)правду, а ложь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А4.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Не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с существительными пишется раздельно.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(Не)везение преследовало меня.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(Не)везение, а труд и настойчивость приведут к успехам в знаниях.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(Не)везение преследовало меня, но труд и воля помогли добиться успехов в учении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А5.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Не 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существительными пишется раздельно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Учение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красота, а (не)учение - слепота.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Сила с (не)правдою не уживаются.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Ещё (не)зима, но уже выпал первый снег.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802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57166"/>
            <a:ext cx="8458200" cy="142876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(Ключ к тесту "Проверь себя!")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 1 - 2; А 2 - 2; А 3 - 3;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А4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- 2;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А5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3</a:t>
            </a:r>
          </a:p>
          <a:p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 descr="Свободная тема :) - Страница 1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736"/>
            <a:ext cx="3286148" cy="4071966"/>
          </a:xfrm>
          <a:prstGeom prst="rect">
            <a:avLst/>
          </a:prstGeom>
          <a:noFill/>
        </p:spPr>
      </p:pic>
      <p:pic>
        <p:nvPicPr>
          <p:cNvPr id="27652" name="Picture 4" descr="Интеллектуальная игра &quot;Экологическая азбука&quot; - &quot;Ключевская специальная (коррекционная) общеобразовательная школа-интернат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1571612"/>
            <a:ext cx="3357586" cy="3857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707966"/>
          </a:xfrm>
        </p:spPr>
        <p:txBody>
          <a:bodyPr/>
          <a:lstStyle/>
          <a:p>
            <a:pPr lvl="0"/>
            <a:r>
              <a:rPr lang="ru-RU" dirty="0" smtClean="0"/>
              <a:t>Параграф 43, орфограмма № </a:t>
            </a:r>
            <a:r>
              <a:rPr lang="ru-RU" dirty="0" smtClean="0"/>
              <a:t>32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Стр. 101, упр. 242.</a:t>
            </a:r>
          </a:p>
          <a:p>
            <a:pPr lvl="0"/>
            <a:r>
              <a:rPr lang="ru-RU" dirty="0" smtClean="0"/>
              <a:t>Дополнительное задание: составить словарик существительных, которые не употребляются без НЕ.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928802"/>
            <a:ext cx="8229600" cy="1143000"/>
          </a:xfrm>
          <a:effectLst>
            <a:reflection blurRad="6350" stA="52000" endA="300" endPos="35000" dir="5400000" sy="-100000" algn="bl" rotWithShape="0"/>
          </a:effectLst>
        </p:spPr>
        <p:txBody>
          <a:bodyPr>
            <a:noAutofit/>
          </a:bodyPr>
          <a:lstStyle/>
          <a:p>
            <a:pPr algn="ctr"/>
            <a:r>
              <a:rPr lang="ru-RU" sz="8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урок!</a:t>
            </a:r>
            <a:endParaRPr lang="ru-RU" sz="8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500042"/>
            <a:ext cx="8458200" cy="5929354"/>
          </a:xfrm>
        </p:spPr>
        <p:txBody>
          <a:bodyPr>
            <a:normAutofit/>
          </a:bodyPr>
          <a:lstStyle/>
          <a:p>
            <a:pPr lvl="1"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(Не)друг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поддакивает, а друг спорит.</a:t>
            </a:r>
          </a:p>
          <a:p>
            <a:pPr lvl="1"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(Не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заслонишь солнце рукавицей, (не) убьешь молодца 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не)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былицей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сердце ненастье, так и в вёдро дождь.</a:t>
            </a:r>
          </a:p>
          <a:p>
            <a:pPr lvl="1"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(Не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смажешь колеса – быстро (не) поедешь.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(Не) работа сушит, а забота.</a:t>
            </a: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6.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(Не посеешь) – урожай (не) соберешь</a:t>
            </a: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Лентяю все (не)можется да (не)здоровится.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(Не) спеши языком, торопись делом.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9.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Правда в огне (не) горит и в воде (не) тонет. </a:t>
            </a: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10 .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У(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не)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ряхи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 (не)пряхи нет и путной рубахи.</a:t>
            </a:r>
          </a:p>
          <a:p>
            <a:pPr algn="l"/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428868"/>
            <a:ext cx="8458200" cy="1656183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 существительными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5776" y="6237312"/>
            <a:ext cx="7629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Учитель русского языка и </a:t>
            </a:r>
            <a:r>
              <a:rPr lang="ru-RU" dirty="0" err="1" smtClean="0"/>
              <a:t>литературы:Юдина</a:t>
            </a:r>
            <a:r>
              <a:rPr lang="ru-RU" dirty="0" smtClean="0"/>
              <a:t> Ирина Анатольевна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3911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Цель: </a:t>
            </a:r>
            <a:r>
              <a:rPr lang="ru-RU" dirty="0" smtClean="0"/>
              <a:t>знать условия выбора слитного или раздельного написания НЕ с существительными, уметь различать НЕ как приставку, частицу, часть корня, доказывать выбор написания, подбирать синонимы с НЕ к словам, анализировать смысл предложений с точки зрения наличия противопоставления.</a:t>
            </a:r>
          </a:p>
          <a:p>
            <a:r>
              <a:rPr lang="ru-RU" b="1" dirty="0" smtClean="0"/>
              <a:t>Задачи:</a:t>
            </a:r>
            <a:endParaRPr lang="ru-RU" dirty="0" smtClean="0"/>
          </a:p>
          <a:p>
            <a:r>
              <a:rPr lang="ru-RU" b="1" dirty="0" smtClean="0"/>
              <a:t>Обучающие:</a:t>
            </a:r>
            <a:r>
              <a:rPr lang="ru-RU" dirty="0" smtClean="0"/>
              <a:t> совершенствование навыков написания слитного написания НЕ с существительными.</a:t>
            </a:r>
          </a:p>
          <a:p>
            <a:r>
              <a:rPr lang="ru-RU" b="1" dirty="0" smtClean="0"/>
              <a:t>Развивающие:</a:t>
            </a:r>
            <a:endParaRPr lang="ru-RU" dirty="0" smtClean="0"/>
          </a:p>
          <a:p>
            <a:pPr lvl="0"/>
            <a:r>
              <a:rPr lang="ru-RU" dirty="0" smtClean="0"/>
              <a:t>развитие памяти, внимания, воображения, языковой догадки;</a:t>
            </a:r>
          </a:p>
          <a:p>
            <a:pPr lvl="0"/>
            <a:r>
              <a:rPr lang="ru-RU" dirty="0" smtClean="0"/>
              <a:t>развитие логического мышления, умения сравнивать, анализировать, обобщать, делать выводы, планировать свое высказывание;</a:t>
            </a:r>
          </a:p>
          <a:p>
            <a:pPr lvl="0"/>
            <a:r>
              <a:rPr lang="ru-RU" dirty="0" smtClean="0"/>
              <a:t>развитие способностей к самостоятельному труду;</a:t>
            </a:r>
          </a:p>
          <a:p>
            <a:pPr lvl="0"/>
            <a:r>
              <a:rPr lang="ru-RU" dirty="0" smtClean="0"/>
              <a:t>развитие познавательного интереса.</a:t>
            </a:r>
          </a:p>
          <a:p>
            <a:r>
              <a:rPr lang="ru-RU" b="1" dirty="0" smtClean="0"/>
              <a:t>Воспитательные:</a:t>
            </a:r>
            <a:endParaRPr lang="ru-RU" dirty="0" smtClean="0"/>
          </a:p>
          <a:p>
            <a:pPr lvl="0"/>
            <a:r>
              <a:rPr lang="ru-RU" dirty="0" smtClean="0"/>
              <a:t>воспитание культуры общения, речи и поведения;</a:t>
            </a:r>
          </a:p>
          <a:p>
            <a:pPr lvl="0"/>
            <a:r>
              <a:rPr lang="ru-RU" dirty="0" smtClean="0"/>
              <a:t>вызвать заинтересованность в получении знаний;</a:t>
            </a:r>
          </a:p>
          <a:p>
            <a:pPr lvl="0"/>
            <a:r>
              <a:rPr lang="ru-RU" dirty="0" smtClean="0"/>
              <a:t>пробудить любознательность;</a:t>
            </a:r>
          </a:p>
          <a:p>
            <a:pPr lvl="0"/>
            <a:r>
              <a:rPr lang="ru-RU" dirty="0" smtClean="0"/>
              <a:t>побудить учащихся к активности;</a:t>
            </a:r>
          </a:p>
          <a:p>
            <a:pPr lvl="0"/>
            <a:r>
              <a:rPr lang="ru-RU" dirty="0" smtClean="0"/>
              <a:t>закрепить уверенность в успехе.</a:t>
            </a:r>
          </a:p>
          <a:p>
            <a:pPr eaLnBrk="1" hangingPunct="1">
              <a:buFont typeface="Wingdings" pitchFamily="2" charset="2"/>
              <a:buChar char="Ø"/>
            </a:pPr>
            <a:endParaRPr lang="ru-RU" b="1" dirty="0" smtClean="0"/>
          </a:p>
        </p:txBody>
      </p:sp>
      <p:sp>
        <p:nvSpPr>
          <p:cNvPr id="13315" name="WordArt 4"/>
          <p:cNvSpPr>
            <a:spLocks noChangeArrowheads="1" noChangeShapeType="1" noTextEdit="1"/>
          </p:cNvSpPr>
          <p:nvPr/>
        </p:nvSpPr>
        <p:spPr bwMode="auto">
          <a:xfrm>
            <a:off x="1979613" y="476250"/>
            <a:ext cx="4032250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 dirty="0" smtClean="0">
                <a:ln w="9525">
                  <a:round/>
                  <a:headEnd/>
                  <a:tailEnd/>
                </a:ln>
                <a:solidFill>
                  <a:schemeClr val="bg2"/>
                </a:solidFill>
                <a:latin typeface="Arial"/>
                <a:cs typeface="Arial"/>
              </a:rPr>
              <a:t>Цели урока</a:t>
            </a:r>
            <a:endParaRPr lang="ru-RU" sz="3600" b="1" kern="10" dirty="0">
              <a:ln w="9525">
                <a:round/>
                <a:headEnd/>
                <a:tailEnd/>
              </a:ln>
              <a:solidFill>
                <a:schemeClr val="bg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87339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0"/>
            <a:ext cx="8748712" cy="666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3641391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510466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Подберите 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данным словам синонимы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844824"/>
            <a:ext cx="80648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Сомнение, болезнь, ложь, беда,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противник, глупость, рабство,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слякоть, рассеянность,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возмущение, подозрительность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4000504"/>
            <a:ext cx="8001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Слова для справок: негодование, непогода,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нездоровье, невнимательность, неправда,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неприятель, несчастье, неволя,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невежливость, неуверенность, нелепость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3072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571480"/>
            <a:ext cx="82868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невежа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-малообразованный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человек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невежда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-грубый недотёпа - недалёкий в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умственном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отношении человек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22" name="Picture 2" descr="Невежественные невежи и невежливые невежды / Ликбез / Блог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000372"/>
            <a:ext cx="2928958" cy="3071834"/>
          </a:xfrm>
          <a:prstGeom prst="rect">
            <a:avLst/>
          </a:prstGeom>
          <a:noFill/>
        </p:spPr>
      </p:pic>
      <p:pic>
        <p:nvPicPr>
          <p:cNvPr id="30724" name="Picture 4" descr="Читать онлайн электронную книгу Медвежонок-невежа (рис. Сутеева) - Агния Львовна Барто. МЕДВЕЖОНОК-НЕВЕЖА бесплатно и без регис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2714620"/>
            <a:ext cx="3810000" cy="3352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57364"/>
            <a:ext cx="8305800" cy="2500330"/>
          </a:xfrm>
        </p:spPr>
        <p:txBody>
          <a:bodyPr>
            <a:normAutofit fontScale="90000"/>
          </a:bodyPr>
          <a:lstStyle/>
          <a:p>
            <a:r>
              <a:rPr lang="ru-RU" sz="27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Задание</a:t>
            </a:r>
            <a:r>
              <a:rPr lang="ru-RU" sz="27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Выпишите существительные, которые без 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употребляются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(Не)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годование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видимка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)внимательность, (не)вежа. (не)вежда, (не)грамотность, (не)доверие, (не)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забудка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годяй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Спишите, раскрывая скобки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916832"/>
            <a:ext cx="8361904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1.(Не)везение преследовало меня.</a:t>
            </a:r>
          </a:p>
          <a:p>
            <a:r>
              <a:rPr lang="ru-RU" sz="3200" dirty="0" smtClean="0"/>
              <a:t>2. (Не)везение, а труд и настойчивость</a:t>
            </a:r>
          </a:p>
          <a:p>
            <a:r>
              <a:rPr lang="ru-RU" sz="3200" dirty="0" smtClean="0"/>
              <a:t> приведут к успехам в знаниях.</a:t>
            </a:r>
          </a:p>
          <a:p>
            <a:r>
              <a:rPr lang="ru-RU" sz="3200" dirty="0" smtClean="0"/>
              <a:t>3. Это была явная (не)правда.</a:t>
            </a:r>
          </a:p>
          <a:p>
            <a:r>
              <a:rPr lang="ru-RU" sz="3200" dirty="0" smtClean="0"/>
              <a:t>4. (Не)правду, а явную ложь почувствовал </a:t>
            </a:r>
          </a:p>
          <a:p>
            <a:r>
              <a:rPr lang="ru-RU" sz="3200" dirty="0" smtClean="0"/>
              <a:t>он в его ответе.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7093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142</TotalTime>
  <Words>243</Words>
  <Application>Microsoft Office PowerPoint</Application>
  <PresentationFormat>Экран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Слайд 1</vt:lpstr>
      <vt:lpstr>Слайд 2</vt:lpstr>
      <vt:lpstr>Не с существительными</vt:lpstr>
      <vt:lpstr>Слайд 4</vt:lpstr>
      <vt:lpstr>Слайд 5</vt:lpstr>
      <vt:lpstr>              Подберите к данным словам синонимы  </vt:lpstr>
      <vt:lpstr>Слайд 7</vt:lpstr>
      <vt:lpstr> Задание: Выпишите существительные, которые без не не употребляются.   (Не)годование, (не)видимка, (не)внимательность, (не)вежа. (не)вежда, (не)грамотность, (не)доверие, (не)забудка, (не)годяй.   </vt:lpstr>
      <vt:lpstr>Спишите, раскрывая скобки</vt:lpstr>
      <vt:lpstr>3. Тест на первичное усвоение темы "Не с существительными«  А 1. Не с существительным пишется слитно, так как не употребляется без не. Мешала (не)погода, а другие обстоятельства. Полная (не)лепица. Причины (не)успеваемости.  А 2. Не с существительным пишется слитно, так как можно заменить синонимом или близким по значению выражением. Прилив (не)нависти. (Не)знание предмета. Жизнь красна (не)днями, а делами.  А 3. Не с существительным пишется раздельно, так как есть противопоставление с союзом а. Видно (не)ряху по грязной рубахе. Говорить (не)правду некрасиво. Говорить (не)правду, а ложь.  А4. Не с существительными пишется раздельно. (Не)везение преследовало меня. (Не)везение, а труд и настойчивость приведут к успехам в знаниях. (Не)везение преследовало меня, но труд и воля помогли добиться успехов в учении.  А5. Не с существительными пишется раздельно. Учение - красота, а (не)учение - слепота. Сила с (не)правдою не уживаются. Ещё (не)зима, но уже выпал первый снег. </vt:lpstr>
      <vt:lpstr>Слайд 11</vt:lpstr>
      <vt:lpstr>Домашнее задание</vt:lpstr>
      <vt:lpstr>Спасибо за урок!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 с существительными</dc:title>
  <dc:creator>777</dc:creator>
  <cp:lastModifiedBy>lenovo</cp:lastModifiedBy>
  <cp:revision>36</cp:revision>
  <dcterms:created xsi:type="dcterms:W3CDTF">2012-12-03T17:40:45Z</dcterms:created>
  <dcterms:modified xsi:type="dcterms:W3CDTF">2014-11-24T18:32:18Z</dcterms:modified>
</cp:coreProperties>
</file>