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E0"/>
    <a:srgbClr val="CC3300"/>
    <a:srgbClr val="FFAB81"/>
    <a:srgbClr val="FF9966"/>
    <a:srgbClr val="66FFFF"/>
    <a:srgbClr val="FFB9FF"/>
    <a:srgbClr val="9BFF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60A9F-010F-49B8-9419-D280A7EC2572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1E2FA-1FDE-4BB9-9B7B-DA2D4AFB88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84B05-345C-4778-AC7A-5CB52FF2A8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AA67E-02E1-436A-840A-244EE72B5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1206D-E4B3-4685-BC15-2D41FFC8A1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92168-AEA7-41EF-A16A-254A2931D1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BDCC2-A2FC-4F65-A103-2559331D3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25D6E-75BD-4DAE-921C-A1C2AC609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4C046-8624-4BCA-9554-86D6A4799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62CF8-68C3-49EB-8024-327B8E958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AF4BA-AE40-400F-AD3E-99E4E8BA7E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0092F-1F89-4875-A508-4F5ABC3AB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51C8F-DA8A-4B22-B143-7B102856E0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7B1087F-0483-4E98-BC0F-5EC3D74A93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00034" y="1571612"/>
            <a:ext cx="8207375" cy="3240087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«Н» и «НН» в причастиях и отглагольных прилагательных»</a:t>
            </a:r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285852" y="214290"/>
            <a:ext cx="7632700" cy="17526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ru-RU" sz="1600" dirty="0" smtClean="0"/>
              <a:t>Автор Михайлова Ольга Васильевна</a:t>
            </a:r>
          </a:p>
          <a:p>
            <a:pPr algn="r" eaLnBrk="1" hangingPunct="1">
              <a:lnSpc>
                <a:spcPct val="90000"/>
              </a:lnSpc>
            </a:pPr>
            <a:r>
              <a:rPr lang="ru-RU" sz="1600" dirty="0" smtClean="0"/>
              <a:t>Учитель ГБОУ СОШ №476 </a:t>
            </a:r>
            <a:r>
              <a:rPr lang="ru-RU" sz="1600" dirty="0" err="1" smtClean="0"/>
              <a:t>Колпинского</a:t>
            </a:r>
            <a:r>
              <a:rPr lang="ru-RU" sz="1600" dirty="0" smtClean="0"/>
              <a:t> района</a:t>
            </a:r>
          </a:p>
          <a:p>
            <a:pPr algn="r" eaLnBrk="1" hangingPunct="1">
              <a:lnSpc>
                <a:spcPct val="90000"/>
              </a:lnSpc>
            </a:pPr>
            <a:r>
              <a:rPr lang="ru-RU" sz="1600" dirty="0" smtClean="0"/>
              <a:t>Санкт-Петербурга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b="1" dirty="0" smtClean="0">
                <a:solidFill>
                  <a:srgbClr val="CC3399"/>
                </a:solidFill>
              </a:rPr>
              <a:t> 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90" name="Group 42"/>
          <p:cNvGraphicFramePr>
            <a:graphicFrameLocks noGrp="1"/>
          </p:cNvGraphicFramePr>
          <p:nvPr>
            <p:ph idx="1"/>
          </p:nvPr>
        </p:nvGraphicFramePr>
        <p:xfrm>
          <a:off x="468313" y="333375"/>
          <a:ext cx="8229600" cy="610463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977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-н-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-нн-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4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1.гус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ин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песч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ан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земл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ян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ветр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ян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ая (мельница)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ветр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ен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стекл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янн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олов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янн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 * *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* * *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3.цена      цен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н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клюкв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енн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5867400" y="5157788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613"/>
            <a:ext cx="3889375" cy="5289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серебр</a:t>
            </a:r>
            <a:r>
              <a:rPr lang="ru-RU" b="1" smtClean="0"/>
              <a:t>ян</a:t>
            </a:r>
            <a:r>
              <a:rPr lang="ru-RU" smtClean="0"/>
              <a:t>ый кубок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посеребр</a:t>
            </a:r>
            <a:r>
              <a:rPr lang="ru-RU" b="1" smtClean="0"/>
              <a:t>енн</a:t>
            </a:r>
            <a:r>
              <a:rPr lang="ru-RU" smtClean="0"/>
              <a:t>ая цепочка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листв</a:t>
            </a:r>
            <a:r>
              <a:rPr lang="ru-RU" b="1" smtClean="0"/>
              <a:t>енн</a:t>
            </a:r>
            <a:r>
              <a:rPr lang="ru-RU" smtClean="0"/>
              <a:t>ый лес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ран</a:t>
            </a:r>
            <a:r>
              <a:rPr lang="ru-RU" b="1" smtClean="0"/>
              <a:t>ен</a:t>
            </a:r>
            <a:r>
              <a:rPr lang="ru-RU" smtClean="0"/>
              <a:t>ый олень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ран</a:t>
            </a:r>
            <a:r>
              <a:rPr lang="ru-RU" b="1" smtClean="0"/>
              <a:t>енн</a:t>
            </a:r>
            <a:r>
              <a:rPr lang="ru-RU" smtClean="0"/>
              <a:t>ый браконьером олень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изран</a:t>
            </a:r>
            <a:r>
              <a:rPr lang="ru-RU" b="1" smtClean="0"/>
              <a:t>енн</a:t>
            </a:r>
            <a:r>
              <a:rPr lang="ru-RU" smtClean="0"/>
              <a:t>ая душа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посол</a:t>
            </a:r>
            <a:r>
              <a:rPr lang="ru-RU" b="1" smtClean="0"/>
              <a:t>енн</a:t>
            </a:r>
            <a:r>
              <a:rPr lang="ru-RU" smtClean="0"/>
              <a:t>ый огурец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сол</a:t>
            </a:r>
            <a:r>
              <a:rPr lang="ru-RU" b="1" smtClean="0"/>
              <a:t>енн</a:t>
            </a:r>
            <a:r>
              <a:rPr lang="ru-RU" smtClean="0"/>
              <a:t>ый в бочке огурец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mtClean="0"/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5076825" y="836613"/>
            <a:ext cx="3887788" cy="5289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кож</a:t>
            </a:r>
            <a:r>
              <a:rPr lang="ru-RU" b="1" smtClean="0"/>
              <a:t>ан</a:t>
            </a:r>
            <a:r>
              <a:rPr lang="ru-RU" smtClean="0"/>
              <a:t>ая куртка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реш</a:t>
            </a:r>
            <a:r>
              <a:rPr lang="ru-RU" b="1" smtClean="0"/>
              <a:t>ённ</a:t>
            </a:r>
            <a:r>
              <a:rPr lang="ru-RU" smtClean="0"/>
              <a:t>ая задача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реш</a:t>
            </a:r>
            <a:r>
              <a:rPr lang="ru-RU" b="1" smtClean="0"/>
              <a:t>ённ</a:t>
            </a:r>
            <a:r>
              <a:rPr lang="ru-RU" smtClean="0"/>
              <a:t>ая мною задача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моч</a:t>
            </a:r>
            <a:r>
              <a:rPr lang="ru-RU" b="1" smtClean="0"/>
              <a:t>ён</a:t>
            </a:r>
            <a:r>
              <a:rPr lang="ru-RU" smtClean="0"/>
              <a:t>ое яблоко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вымоч</a:t>
            </a:r>
            <a:r>
              <a:rPr lang="ru-RU" b="1" smtClean="0"/>
              <a:t>енн</a:t>
            </a:r>
            <a:r>
              <a:rPr lang="ru-RU" smtClean="0"/>
              <a:t>ое яблоко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сол</a:t>
            </a:r>
            <a:r>
              <a:rPr lang="ru-RU" b="1" smtClean="0"/>
              <a:t>ён</a:t>
            </a:r>
            <a:r>
              <a:rPr lang="ru-RU" smtClean="0"/>
              <a:t>ый огурец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солом</a:t>
            </a:r>
            <a:r>
              <a:rPr lang="ru-RU" b="1" smtClean="0"/>
              <a:t>енн</a:t>
            </a:r>
            <a:r>
              <a:rPr lang="ru-RU" smtClean="0"/>
              <a:t>ая шляпа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утр</a:t>
            </a:r>
            <a:r>
              <a:rPr lang="ru-RU" b="1" smtClean="0"/>
              <a:t>енн</a:t>
            </a:r>
            <a:r>
              <a:rPr lang="ru-RU" smtClean="0"/>
              <a:t>ий туман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97" name="Group 29"/>
          <p:cNvGraphicFramePr>
            <a:graphicFrameLocks noGrp="1"/>
          </p:cNvGraphicFramePr>
          <p:nvPr>
            <p:ph idx="1"/>
          </p:nvPr>
        </p:nvGraphicFramePr>
        <p:xfrm>
          <a:off x="250825" y="836613"/>
          <a:ext cx="8642350" cy="5291328"/>
        </p:xfrm>
        <a:graphic>
          <a:graphicData uri="http://schemas.openxmlformats.org/drawingml/2006/table">
            <a:tbl>
              <a:tblPr/>
              <a:tblGrid>
                <a:gridCol w="4321175"/>
                <a:gridCol w="4321175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причастия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отглагольные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прилаг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посеребр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енн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ая (цепочка)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ран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енн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ый (браконьером олень)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изран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енн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ая (душа)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посол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енн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ый (огурец)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сол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енн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ый (в бочке огурец)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вымоч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енн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ое (яблоко)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реш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ённ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ая (задача)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реш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ённ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ая (мною задача)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ран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ен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ый (олень)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сол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ён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ый (огурец)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моч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ён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ое (яблоко)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8" name="Group 22"/>
          <p:cNvGraphicFramePr>
            <a:graphicFrameLocks noGrp="1"/>
          </p:cNvGraphicFramePr>
          <p:nvPr>
            <p:ph idx="1"/>
          </p:nvPr>
        </p:nvGraphicFramePr>
        <p:xfrm>
          <a:off x="0" y="203200"/>
          <a:ext cx="9144000" cy="6359652"/>
        </p:xfrm>
        <a:graphic>
          <a:graphicData uri="http://schemas.openxmlformats.org/drawingml/2006/table">
            <a:tbl>
              <a:tblPr/>
              <a:tblGrid>
                <a:gridCol w="4573588"/>
                <a:gridCol w="4570412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-н-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-нн-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краш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ен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ый (пол)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(от глаг. несов.вида)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2. жар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ен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ая (рыба)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(от глаг. несов.вида)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3. ран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ен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ый (боец)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кова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н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жёва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н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4.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просмотр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енн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ый (фильм)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окольцова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нн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ая (птица)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(в полных прич. с – енн- (-ённ-),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-нн-, -ова-)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 выкраш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енн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ый (пол)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но: 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некраш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ен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ый (пол)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 жар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енн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ая (в масле рыба)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поран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енн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ый (боец)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ран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енн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ый (в плечо боец)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* * *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* * *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4.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(задача) реше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н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(дом) построе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(в кратких прич.)</a:t>
                      </a:r>
                      <a:endParaRPr kumimoji="0" lang="ar-S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                   </a:t>
            </a:r>
            <a:r>
              <a:rPr lang="ru-RU" sz="3600" b="1" smtClean="0">
                <a:solidFill>
                  <a:srgbClr val="FF3300"/>
                </a:solidFill>
              </a:rPr>
              <a:t>запомнить!</a:t>
            </a:r>
          </a:p>
          <a:p>
            <a:pPr eaLnBrk="1" hangingPunct="1">
              <a:buFontTx/>
              <a:buNone/>
            </a:pPr>
            <a:endParaRPr lang="ru-RU" sz="3600" b="1" smtClean="0">
              <a:solidFill>
                <a:srgbClr val="FF33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/>
              <a:t>                             </a:t>
            </a:r>
            <a:r>
              <a:rPr lang="ru-RU" sz="2800" b="1" smtClean="0"/>
              <a:t>медле</a:t>
            </a:r>
            <a:r>
              <a:rPr lang="ru-RU" sz="2800" b="1" u="sng" smtClean="0"/>
              <a:t>нн</a:t>
            </a:r>
            <a:r>
              <a:rPr lang="ru-RU" sz="2800" b="1" smtClean="0"/>
              <a:t>ый</a:t>
            </a:r>
          </a:p>
          <a:p>
            <a:pPr eaLnBrk="1" hangingPunct="1">
              <a:buFontTx/>
              <a:buNone/>
            </a:pPr>
            <a:r>
              <a:rPr lang="ru-RU" sz="2800" b="1" smtClean="0"/>
              <a:t>                             жела</a:t>
            </a:r>
            <a:r>
              <a:rPr lang="ru-RU" sz="2800" b="1" u="sng" smtClean="0"/>
              <a:t>нн</a:t>
            </a:r>
            <a:r>
              <a:rPr lang="ru-RU" sz="2800" b="1" smtClean="0"/>
              <a:t>ый</a:t>
            </a:r>
          </a:p>
          <a:p>
            <a:pPr eaLnBrk="1" hangingPunct="1">
              <a:buFontTx/>
              <a:buNone/>
            </a:pPr>
            <a:r>
              <a:rPr lang="ru-RU" sz="2800" b="1" smtClean="0"/>
              <a:t>                             свяще</a:t>
            </a:r>
            <a:r>
              <a:rPr lang="ru-RU" sz="2800" b="1" u="sng" smtClean="0"/>
              <a:t>нн</a:t>
            </a:r>
            <a:r>
              <a:rPr lang="ru-RU" sz="2800" b="1" smtClean="0"/>
              <a:t>ый</a:t>
            </a:r>
          </a:p>
          <a:p>
            <a:pPr eaLnBrk="1" hangingPunct="1">
              <a:buFontTx/>
              <a:buNone/>
            </a:pPr>
            <a:r>
              <a:rPr lang="ru-RU" sz="2800" b="1" smtClean="0"/>
              <a:t>                             нечая</a:t>
            </a:r>
            <a:r>
              <a:rPr lang="ru-RU" sz="2800" b="1" u="sng" smtClean="0"/>
              <a:t>нн</a:t>
            </a:r>
            <a:r>
              <a:rPr lang="ru-RU" sz="2800" b="1" smtClean="0"/>
              <a:t>ый</a:t>
            </a:r>
          </a:p>
          <a:p>
            <a:pPr eaLnBrk="1" hangingPunct="1">
              <a:buFontTx/>
              <a:buNone/>
            </a:pPr>
            <a:r>
              <a:rPr lang="ru-RU" sz="2800" b="1" smtClean="0"/>
              <a:t>                             негада</a:t>
            </a:r>
            <a:r>
              <a:rPr lang="ru-RU" sz="2800" b="1" u="sng" smtClean="0"/>
              <a:t>нн</a:t>
            </a:r>
            <a:r>
              <a:rPr lang="ru-RU" sz="2800" b="1" smtClean="0"/>
              <a:t>ый</a:t>
            </a:r>
          </a:p>
          <a:p>
            <a:pPr eaLnBrk="1" hangingPunct="1">
              <a:buFontTx/>
              <a:buNone/>
            </a:pPr>
            <a:r>
              <a:rPr lang="ru-RU" sz="2800" b="1" smtClean="0"/>
              <a:t>                             неслыха</a:t>
            </a:r>
            <a:r>
              <a:rPr lang="ru-RU" sz="2800" b="1" u="sng" smtClean="0"/>
              <a:t>нн</a:t>
            </a:r>
            <a:r>
              <a:rPr lang="ru-RU" sz="2800" b="1" smtClean="0"/>
              <a:t>ый</a:t>
            </a:r>
          </a:p>
          <a:p>
            <a:pPr eaLnBrk="1" hangingPunct="1">
              <a:buFontTx/>
              <a:buNone/>
            </a:pPr>
            <a:r>
              <a:rPr lang="ru-RU" sz="2800" b="1" smtClean="0"/>
              <a:t>                             невида</a:t>
            </a:r>
            <a:r>
              <a:rPr lang="ru-RU" sz="2800" b="1" u="sng" smtClean="0"/>
              <a:t>нн</a:t>
            </a:r>
            <a:r>
              <a:rPr lang="ru-RU" sz="2800" b="1" smtClean="0"/>
              <a:t>ый</a:t>
            </a:r>
          </a:p>
          <a:p>
            <a:pPr eaLnBrk="1" hangingPunct="1">
              <a:buFontTx/>
              <a:buNone/>
            </a:pPr>
            <a:r>
              <a:rPr lang="ru-RU" sz="2800" b="1" smtClean="0"/>
              <a:t>                             нежда</a:t>
            </a:r>
            <a:r>
              <a:rPr lang="ru-RU" sz="2800" b="1" u="sng" smtClean="0"/>
              <a:t>нн</a:t>
            </a:r>
            <a:r>
              <a:rPr lang="ru-RU" sz="2800" b="1" smtClean="0"/>
              <a:t>ый</a:t>
            </a:r>
          </a:p>
          <a:p>
            <a:pPr eaLnBrk="1" hangingPunct="1">
              <a:buFontTx/>
              <a:buNone/>
            </a:pPr>
            <a:endParaRPr lang="ru-RU" sz="2800" b="1" smtClean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785225" cy="52895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</a:t>
            </a:r>
            <a:r>
              <a:rPr lang="ru-RU" b="1" smtClean="0"/>
              <a:t>В середине комнаты стоял стол</a:t>
            </a:r>
            <a:r>
              <a:rPr lang="ru-RU" b="1" smtClean="0">
                <a:solidFill>
                  <a:srgbClr val="FF0000"/>
                </a:solidFill>
              </a:rPr>
              <a:t>, </a:t>
            </a:r>
            <a:r>
              <a:rPr lang="ru-RU" b="1" smtClean="0"/>
              <a:t>покрытый </a:t>
            </a:r>
            <a:r>
              <a:rPr lang="ru-RU" b="1" smtClean="0">
                <a:solidFill>
                  <a:srgbClr val="990099"/>
                </a:solidFill>
              </a:rPr>
              <a:t>оборванной</a:t>
            </a:r>
            <a:r>
              <a:rPr lang="ru-RU" b="1" smtClean="0">
                <a:solidFill>
                  <a:srgbClr val="0000FF"/>
                </a:solidFill>
              </a:rPr>
              <a:t> </a:t>
            </a:r>
            <a:r>
              <a:rPr lang="ru-RU" b="1" smtClean="0"/>
              <a:t>чёрной клеёнкой</a:t>
            </a:r>
            <a:r>
              <a:rPr lang="ru-RU" b="1" smtClean="0">
                <a:solidFill>
                  <a:srgbClr val="FF0000"/>
                </a:solidFill>
              </a:rPr>
              <a:t>,</a:t>
            </a:r>
            <a:r>
              <a:rPr lang="ru-RU" b="1" smtClean="0"/>
              <a:t> из-под которой во многих местах виднелись края</a:t>
            </a:r>
            <a:r>
              <a:rPr lang="ru-RU" b="1" smtClean="0">
                <a:solidFill>
                  <a:srgbClr val="FF0000"/>
                </a:solidFill>
              </a:rPr>
              <a:t>,</a:t>
            </a:r>
            <a:r>
              <a:rPr lang="ru-RU" b="1" smtClean="0"/>
              <a:t> </a:t>
            </a:r>
            <a:r>
              <a:rPr lang="ru-RU" b="1" smtClean="0">
                <a:solidFill>
                  <a:srgbClr val="990099"/>
                </a:solidFill>
              </a:rPr>
              <a:t>изрезанные</a:t>
            </a:r>
            <a:r>
              <a:rPr lang="ru-RU" b="1" smtClean="0">
                <a:solidFill>
                  <a:srgbClr val="0000FF"/>
                </a:solidFill>
              </a:rPr>
              <a:t> </a:t>
            </a:r>
            <a:r>
              <a:rPr lang="ru-RU" sz="3600" b="1" i="1" smtClean="0">
                <a:solidFill>
                  <a:srgbClr val="990099"/>
                </a:solidFill>
                <a:latin typeface="Times New Roman" pitchFamily="18" charset="0"/>
              </a:rPr>
              <a:t>перочинным</a:t>
            </a:r>
            <a:r>
              <a:rPr lang="ru-RU" b="1" smtClean="0">
                <a:solidFill>
                  <a:srgbClr val="990099"/>
                </a:solidFill>
              </a:rPr>
              <a:t> </a:t>
            </a:r>
            <a:r>
              <a:rPr lang="ru-RU" b="1" smtClean="0"/>
              <a:t>ножиком. Кругом стола было несколько </a:t>
            </a:r>
            <a:r>
              <a:rPr lang="ru-RU" b="1" smtClean="0">
                <a:solidFill>
                  <a:srgbClr val="990099"/>
                </a:solidFill>
              </a:rPr>
              <a:t>выкрашенных </a:t>
            </a:r>
            <a:r>
              <a:rPr lang="ru-RU" sz="3600" b="1" i="1" smtClean="0">
                <a:latin typeface="Times New Roman" pitchFamily="18" charset="0"/>
              </a:rPr>
              <a:t>табуретов</a:t>
            </a:r>
            <a:r>
              <a:rPr lang="ru-RU" sz="3600" b="1" smtClean="0"/>
              <a:t>.</a:t>
            </a:r>
            <a:r>
              <a:rPr lang="ru-RU" b="1" smtClean="0"/>
              <a:t> Из окна был вот такой вид</a:t>
            </a:r>
            <a:r>
              <a:rPr lang="ru-RU" b="1" smtClean="0">
                <a:solidFill>
                  <a:srgbClr val="FF0000"/>
                </a:solidFill>
              </a:rPr>
              <a:t>:</a:t>
            </a:r>
            <a:r>
              <a:rPr lang="ru-RU" b="1" smtClean="0"/>
              <a:t> прямо под окнами дорога</a:t>
            </a:r>
            <a:r>
              <a:rPr lang="ru-RU" b="1" smtClean="0">
                <a:solidFill>
                  <a:srgbClr val="FF0000"/>
                </a:solidFill>
              </a:rPr>
              <a:t>;</a:t>
            </a:r>
            <a:r>
              <a:rPr lang="ru-RU" b="1" smtClean="0"/>
              <a:t> за дорогой – </a:t>
            </a:r>
            <a:r>
              <a:rPr lang="ru-RU" b="1" smtClean="0">
                <a:solidFill>
                  <a:srgbClr val="990099"/>
                </a:solidFill>
              </a:rPr>
              <a:t>стриженая</a:t>
            </a:r>
            <a:r>
              <a:rPr lang="ru-RU" b="1" smtClean="0"/>
              <a:t> аллея</a:t>
            </a:r>
            <a:r>
              <a:rPr lang="ru-RU" b="1" smtClean="0">
                <a:solidFill>
                  <a:srgbClr val="FF0000"/>
                </a:solidFill>
              </a:rPr>
              <a:t>,</a:t>
            </a:r>
            <a:r>
              <a:rPr lang="ru-RU" b="1" smtClean="0"/>
              <a:t> из-за которой кое-где виднеется  </a:t>
            </a:r>
            <a:r>
              <a:rPr lang="ru-RU" sz="3600" b="1" i="1" smtClean="0">
                <a:solidFill>
                  <a:srgbClr val="990099"/>
                </a:solidFill>
                <a:latin typeface="Times New Roman" pitchFamily="18" charset="0"/>
              </a:rPr>
              <a:t>плетёный</a:t>
            </a:r>
            <a:r>
              <a:rPr lang="ru-RU" sz="3600" b="1" i="1" smtClean="0">
                <a:latin typeface="Times New Roman" pitchFamily="18" charset="0"/>
              </a:rPr>
              <a:t>  частокол.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345</Words>
  <Application>Microsoft Office PowerPoint</Application>
  <PresentationFormat>Экран (4:3)</PresentationFormat>
  <Paragraphs>97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Оформление по умолчанию</vt:lpstr>
      <vt:lpstr>  «Н» и «НН» в причастиях и отглагольных прилагательных»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NAME</dc:creator>
  <cp:lastModifiedBy>SDK</cp:lastModifiedBy>
  <cp:revision>8</cp:revision>
  <dcterms:created xsi:type="dcterms:W3CDTF">2008-04-07T07:23:15Z</dcterms:created>
  <dcterms:modified xsi:type="dcterms:W3CDTF">2015-03-25T14:59:59Z</dcterms:modified>
</cp:coreProperties>
</file>