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81" r:id="rId4"/>
    <p:sldId id="280" r:id="rId5"/>
    <p:sldId id="257" r:id="rId6"/>
    <p:sldId id="258" r:id="rId7"/>
    <p:sldId id="259" r:id="rId8"/>
    <p:sldId id="260" r:id="rId9"/>
    <p:sldId id="278" r:id="rId10"/>
    <p:sldId id="261" r:id="rId11"/>
    <p:sldId id="262" r:id="rId12"/>
    <p:sldId id="266" r:id="rId13"/>
    <p:sldId id="271" r:id="rId14"/>
    <p:sldId id="272" r:id="rId15"/>
    <p:sldId id="27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67C4-BB88-450F-B7F4-8069FF23552F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C539-3590-4255-8B46-9C11E6B3DE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571504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«Какая команда самая сообразительная?»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1.Какие три местоимения самые чистые?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2.Какое местоимение можно считать и самым хвастливым, и самым скромным?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3.Какое местоимение требует чистоты?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4. </a:t>
            </a:r>
            <a:r>
              <a:rPr lang="ru-RU" sz="3600" b="1" dirty="0" smtClean="0">
                <a:solidFill>
                  <a:srgbClr val="0070C0"/>
                </a:solidFill>
              </a:rPr>
              <a:t>Какие два местоимения мешают ездить по дороге?</a:t>
            </a:r>
          </a:p>
          <a:p>
            <a:endParaRPr lang="ru-RU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Конкурс «Какая команда самая сообразительная?»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5. Какие три местоимения не имеют именительного падежа?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6. Какое притяжательное местоимение может относиться ко всем лицам и числам?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7. В каком местоимении два звука, но одна буква?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4360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425196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Какие два местоимения мешают движению на дорогах?</a:t>
            </a:r>
          </a:p>
          <a:p>
            <a:pPr marL="425196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Сколько личных местоимений в слове семья?</a:t>
            </a:r>
          </a:p>
          <a:p>
            <a:pPr marL="425196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Первый слог – личное местоимение. Второй – звук, который издаёт лягушка. Вместе – овощ.</a:t>
            </a:r>
          </a:p>
          <a:p>
            <a:pPr marL="425196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Первый слог – личное местоимение 1-го лица. Второй слог ты найдёшь в словах: сварщик, пильщик, барабанщик. Вместе обозначают вместилище для чего-нибудь.</a:t>
            </a:r>
          </a:p>
          <a:p>
            <a:pPr marL="425196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Первый слог – личное местоимение, второй – то же, что несчастье. Вместе обозначают – мелкая клевета или клеветник.</a:t>
            </a:r>
          </a:p>
          <a:p>
            <a:pPr marL="742950" indent="-742950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К.р. Найти и исправить ошибки в употреблении местоимений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742950" indent="-742950">
              <a:buAutoNum type="arabicPeriod"/>
            </a:pPr>
            <a:r>
              <a:rPr lang="ru-RU" sz="3600" b="1" i="1" dirty="0" smtClean="0">
                <a:solidFill>
                  <a:srgbClr val="0070C0"/>
                </a:solidFill>
              </a:rPr>
              <a:t>Брат велел другу принести себе книгу. </a:t>
            </a:r>
          </a:p>
          <a:p>
            <a:pPr marL="742950" indent="-742950">
              <a:buAutoNum type="arabicPeriod"/>
            </a:pPr>
            <a:r>
              <a:rPr lang="ru-RU" sz="3600" b="1" i="1" dirty="0" smtClean="0">
                <a:solidFill>
                  <a:srgbClr val="0070C0"/>
                </a:solidFill>
              </a:rPr>
              <a:t>Мы с ими давно дружим. </a:t>
            </a:r>
          </a:p>
          <a:p>
            <a:pPr marL="742950" indent="-742950">
              <a:buAutoNum type="arabicPeriod"/>
            </a:pPr>
            <a:r>
              <a:rPr lang="ru-RU" sz="3600" b="1" i="1" dirty="0" smtClean="0">
                <a:solidFill>
                  <a:srgbClr val="0070C0"/>
                </a:solidFill>
              </a:rPr>
              <a:t>Я укорял меня за невнимательность. </a:t>
            </a:r>
          </a:p>
          <a:p>
            <a:pPr marL="742950" indent="-74295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4.    Я горжусь ним. </a:t>
            </a:r>
          </a:p>
          <a:p>
            <a:pPr marL="742950" indent="-742950">
              <a:buAutoNum type="arabicPeriod"/>
            </a:pPr>
            <a:endParaRPr lang="ru-RU" sz="36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600164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Ты</a:t>
            </a:r>
            <a:r>
              <a:rPr lang="ru-RU" sz="3200" dirty="0" smtClean="0">
                <a:solidFill>
                  <a:srgbClr val="0070C0"/>
                </a:solidFill>
              </a:rPr>
              <a:t> дружишь с человеком не для </a:t>
            </a:r>
            <a:r>
              <a:rPr lang="ru-RU" sz="3200" b="1" dirty="0" smtClean="0">
                <a:solidFill>
                  <a:srgbClr val="0070C0"/>
                </a:solidFill>
              </a:rPr>
              <a:t>того</a:t>
            </a:r>
            <a:r>
              <a:rPr lang="ru-RU" sz="3200" dirty="0" smtClean="0">
                <a:solidFill>
                  <a:srgbClr val="0070C0"/>
                </a:solidFill>
              </a:rPr>
              <a:t>, чтобы </a:t>
            </a:r>
            <a:r>
              <a:rPr lang="ru-RU" sz="3200" b="1" dirty="0" smtClean="0">
                <a:solidFill>
                  <a:srgbClr val="0070C0"/>
                </a:solidFill>
              </a:rPr>
              <a:t>он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тебе </a:t>
            </a:r>
            <a:r>
              <a:rPr lang="ru-RU" sz="3200" dirty="0" smtClean="0">
                <a:solidFill>
                  <a:srgbClr val="0070C0"/>
                </a:solidFill>
              </a:rPr>
              <a:t>сделал </a:t>
            </a:r>
            <a:r>
              <a:rPr lang="ru-RU" sz="3200" b="1" dirty="0" smtClean="0">
                <a:solidFill>
                  <a:srgbClr val="0070C0"/>
                </a:solidFill>
              </a:rPr>
              <a:t>что-нибудь </a:t>
            </a:r>
            <a:r>
              <a:rPr lang="ru-RU" sz="3200" dirty="0" smtClean="0">
                <a:solidFill>
                  <a:srgbClr val="0070C0"/>
                </a:solidFill>
              </a:rPr>
              <a:t>хорошее, не потому, что </a:t>
            </a:r>
            <a:r>
              <a:rPr lang="ru-RU" sz="3200" b="1" dirty="0" smtClean="0">
                <a:solidFill>
                  <a:srgbClr val="0070C0"/>
                </a:solidFill>
              </a:rPr>
              <a:t>это</a:t>
            </a:r>
            <a:r>
              <a:rPr lang="ru-RU" sz="3200" dirty="0" smtClean="0">
                <a:solidFill>
                  <a:srgbClr val="0070C0"/>
                </a:solidFill>
              </a:rPr>
              <a:t> выгодно. А дружишь потому, что </a:t>
            </a:r>
            <a:r>
              <a:rPr lang="ru-RU" sz="3200" b="1" dirty="0" smtClean="0">
                <a:solidFill>
                  <a:srgbClr val="0070C0"/>
                </a:solidFill>
              </a:rPr>
              <a:t>он</a:t>
            </a:r>
            <a:r>
              <a:rPr lang="ru-RU" sz="3200" dirty="0" smtClean="0">
                <a:solidFill>
                  <a:srgbClr val="0070C0"/>
                </a:solidFill>
              </a:rPr>
              <a:t> близок </a:t>
            </a:r>
            <a:r>
              <a:rPr lang="ru-RU" sz="3200" b="1" dirty="0" smtClean="0">
                <a:solidFill>
                  <a:srgbClr val="0070C0"/>
                </a:solidFill>
              </a:rPr>
              <a:t>тебе</a:t>
            </a:r>
            <a:r>
              <a:rPr lang="ru-RU" sz="3200" dirty="0" smtClean="0">
                <a:solidFill>
                  <a:srgbClr val="0070C0"/>
                </a:solidFill>
              </a:rPr>
              <a:t>. Близки </a:t>
            </a:r>
            <a:r>
              <a:rPr lang="ru-RU" sz="3200" b="1" dirty="0" smtClean="0">
                <a:solidFill>
                  <a:srgbClr val="0070C0"/>
                </a:solidFill>
              </a:rPr>
              <a:t>его</a:t>
            </a:r>
            <a:r>
              <a:rPr lang="ru-RU" sz="3200" dirty="0" smtClean="0">
                <a:solidFill>
                  <a:srgbClr val="0070C0"/>
                </a:solidFill>
              </a:rPr>
              <a:t> интересы, взгляды, внутренний мир.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   Есть, конечно, ребята, </a:t>
            </a:r>
            <a:r>
              <a:rPr lang="ru-RU" sz="3200" b="1" dirty="0" smtClean="0">
                <a:solidFill>
                  <a:srgbClr val="0070C0"/>
                </a:solidFill>
              </a:rPr>
              <a:t>которые</a:t>
            </a:r>
            <a:r>
              <a:rPr lang="ru-RU" sz="3200" dirty="0" smtClean="0">
                <a:solidFill>
                  <a:srgbClr val="0070C0"/>
                </a:solidFill>
              </a:rPr>
              <a:t> выбирают </a:t>
            </a:r>
            <a:r>
              <a:rPr lang="ru-RU" sz="3200" b="1" dirty="0" smtClean="0">
                <a:solidFill>
                  <a:srgbClr val="0070C0"/>
                </a:solidFill>
              </a:rPr>
              <a:t>себе</a:t>
            </a:r>
            <a:r>
              <a:rPr lang="ru-RU" sz="3200" dirty="0" smtClean="0">
                <a:solidFill>
                  <a:srgbClr val="0070C0"/>
                </a:solidFill>
              </a:rPr>
              <a:t> друга за “красивые глаза”. Умеет</a:t>
            </a:r>
            <a:r>
              <a:rPr lang="ru-RU" sz="3200" b="1" dirty="0" smtClean="0">
                <a:solidFill>
                  <a:srgbClr val="0070C0"/>
                </a:solidFill>
              </a:rPr>
              <a:t> этот </a:t>
            </a:r>
            <a:r>
              <a:rPr lang="ru-RU" sz="3200" dirty="0" smtClean="0">
                <a:solidFill>
                  <a:srgbClr val="0070C0"/>
                </a:solidFill>
              </a:rPr>
              <a:t>человек хорошо и модно одеваться – </a:t>
            </a:r>
            <a:r>
              <a:rPr lang="ru-RU" sz="3200" b="1" dirty="0" smtClean="0">
                <a:solidFill>
                  <a:srgbClr val="0070C0"/>
                </a:solidFill>
              </a:rPr>
              <a:t>я</a:t>
            </a:r>
            <a:r>
              <a:rPr lang="ru-RU" sz="3200" dirty="0" smtClean="0">
                <a:solidFill>
                  <a:srgbClr val="0070C0"/>
                </a:solidFill>
              </a:rPr>
              <a:t> буду с </a:t>
            </a:r>
            <a:r>
              <a:rPr lang="ru-RU" sz="3200" b="1" dirty="0" smtClean="0">
                <a:solidFill>
                  <a:srgbClr val="0070C0"/>
                </a:solidFill>
              </a:rPr>
              <a:t>ним</a:t>
            </a:r>
            <a:r>
              <a:rPr lang="ru-RU" sz="3200" dirty="0" smtClean="0">
                <a:solidFill>
                  <a:srgbClr val="0070C0"/>
                </a:solidFill>
              </a:rPr>
              <a:t> дружить. Не умеет – не буду. У </a:t>
            </a:r>
            <a:r>
              <a:rPr lang="ru-RU" sz="3200" b="1" dirty="0" smtClean="0">
                <a:solidFill>
                  <a:srgbClr val="0070C0"/>
                </a:solidFill>
              </a:rPr>
              <a:t>таки</a:t>
            </a:r>
            <a:r>
              <a:rPr lang="ru-RU" sz="3200" dirty="0" smtClean="0">
                <a:solidFill>
                  <a:srgbClr val="0070C0"/>
                </a:solidFill>
              </a:rPr>
              <a:t>х ребят </a:t>
            </a:r>
            <a:r>
              <a:rPr lang="ru-RU" sz="3200" b="1" dirty="0" smtClean="0">
                <a:solidFill>
                  <a:srgbClr val="0070C0"/>
                </a:solidFill>
              </a:rPr>
              <a:t>никогда</a:t>
            </a:r>
            <a:r>
              <a:rPr lang="ru-RU" sz="3200" dirty="0" smtClean="0">
                <a:solidFill>
                  <a:srgbClr val="0070C0"/>
                </a:solidFill>
              </a:rPr>
              <a:t> не будет настоящих друзей. А без друзей </a:t>
            </a:r>
            <a:r>
              <a:rPr lang="ru-RU" sz="3200" b="1" dirty="0" smtClean="0">
                <a:solidFill>
                  <a:srgbClr val="0070C0"/>
                </a:solidFill>
              </a:rPr>
              <a:t>любой</a:t>
            </a:r>
            <a:r>
              <a:rPr lang="ru-RU" sz="3200" dirty="0" smtClean="0">
                <a:solidFill>
                  <a:srgbClr val="0070C0"/>
                </a:solidFill>
              </a:rPr>
              <a:t> человек не может быть счастлив.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05800" cy="592935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u="sng" dirty="0" smtClean="0">
                <a:solidFill>
                  <a:srgbClr val="FF0000"/>
                </a:solidFill>
              </a:rPr>
              <a:t>Итоги урока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FFFF00"/>
                </a:solidFill>
              </a:rPr>
              <a:t>Устное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тестирование: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</a:t>
            </a:r>
            <a:r>
              <a:rPr lang="ru-RU" sz="2400" b="1" dirty="0" smtClean="0"/>
              <a:t>Местоимение</a:t>
            </a:r>
            <a:r>
              <a:rPr lang="ru-RU" sz="2400" dirty="0" smtClean="0"/>
              <a:t> – </a:t>
            </a:r>
            <a:r>
              <a:rPr lang="ru-RU" sz="2000" b="1" dirty="0" smtClean="0"/>
              <a:t>часть речи, которая </a:t>
            </a:r>
            <a:r>
              <a:rPr lang="ru-RU" sz="2400" b="1" dirty="0" smtClean="0"/>
              <a:t>….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</a:t>
            </a:r>
            <a:r>
              <a:rPr lang="ru-RU" sz="2400" b="1" dirty="0" smtClean="0"/>
              <a:t>Местоимения</a:t>
            </a:r>
            <a:r>
              <a:rPr lang="ru-RU" sz="2400" dirty="0" smtClean="0"/>
              <a:t>, </a:t>
            </a:r>
            <a:r>
              <a:rPr lang="ru-RU" sz="2000" b="1" dirty="0" smtClean="0"/>
              <a:t>употребляемые вместо существительных:…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b="1" dirty="0" smtClean="0"/>
              <a:t>Местоимения</a:t>
            </a:r>
            <a:r>
              <a:rPr lang="ru-RU" sz="2400" dirty="0" smtClean="0"/>
              <a:t>, </a:t>
            </a:r>
            <a:r>
              <a:rPr lang="ru-RU" sz="2000" b="1" dirty="0" smtClean="0"/>
              <a:t>употребляемые вместо прилагательных:…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4. </a:t>
            </a:r>
            <a:r>
              <a:rPr lang="ru-RU" sz="2400" b="1" dirty="0" smtClean="0"/>
              <a:t>Местоимение</a:t>
            </a:r>
            <a:r>
              <a:rPr lang="ru-RU" sz="2400" dirty="0" smtClean="0"/>
              <a:t> … </a:t>
            </a:r>
            <a:r>
              <a:rPr lang="ru-RU" sz="2000" b="1" dirty="0" smtClean="0"/>
              <a:t>не имеет именительного падежа, рода, числа.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5. </a:t>
            </a:r>
            <a:r>
              <a:rPr lang="ru-RU" sz="2000" b="1" dirty="0" smtClean="0"/>
              <a:t>В предложении  </a:t>
            </a:r>
            <a:r>
              <a:rPr lang="ru-RU" sz="2400" b="1" dirty="0" smtClean="0"/>
              <a:t>местоимение</a:t>
            </a:r>
            <a:r>
              <a:rPr lang="ru-RU" sz="2400" dirty="0" smtClean="0"/>
              <a:t> </a:t>
            </a:r>
            <a:r>
              <a:rPr lang="ru-RU" sz="2000" b="1" dirty="0" smtClean="0"/>
              <a:t>может быть 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FFFF00"/>
                </a:solidFill>
              </a:rPr>
              <a:t>Домашнее задание</a:t>
            </a:r>
            <a:r>
              <a:rPr lang="ru-RU" sz="2800" b="1" dirty="0" smtClean="0">
                <a:solidFill>
                  <a:srgbClr val="FFFF00"/>
                </a:solidFill>
              </a:rPr>
              <a:t>: </a:t>
            </a:r>
            <a:r>
              <a:rPr lang="ru-RU" sz="2800" b="1" dirty="0" smtClean="0"/>
              <a:t> </a:t>
            </a:r>
            <a:r>
              <a:rPr lang="en-US" sz="2800" b="1" dirty="0" smtClean="0"/>
              <a:t>§</a:t>
            </a:r>
            <a:r>
              <a:rPr lang="ru-RU" sz="2800" b="1" dirty="0" smtClean="0"/>
              <a:t> 79, упражнение 646 (списать, указать разряд местоимений), сочинение – миниатюра по одной из пословиц.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b="1" dirty="0" smtClean="0">
                <a:solidFill>
                  <a:srgbClr val="FFFF00"/>
                </a:solidFill>
              </a:rPr>
              <a:t>Аттестация учащихся.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Спасибо за сотрудничество!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742950" indent="-742950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Домашнее задание: </a:t>
            </a:r>
          </a:p>
          <a:p>
            <a:pPr marL="742950" indent="-74295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написать сочинение-миниатюру «Если бы исчезли все местоимения»;</a:t>
            </a:r>
          </a:p>
          <a:p>
            <a:pPr marL="742950" indent="-742950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marL="742950" indent="-74295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упр. 451, контрольные вопросы на стр.183;</a:t>
            </a:r>
          </a:p>
          <a:p>
            <a:pPr marL="742950" indent="-742950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marL="742950" indent="-74295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составить кроссворд на тему «Местоимение».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708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Урок-путешествие</a:t>
            </a: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1905000" y="2438400"/>
            <a:ext cx="601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на 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планету   ЕГЭ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14290"/>
            <a:ext cx="6900882" cy="161448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6" name="Picture 4" descr="dic0049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58" y="428604"/>
            <a:ext cx="7929618" cy="60200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1928802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Дерзай, стремись, познавай!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333375"/>
            <a:ext cx="8424862" cy="1296988"/>
          </a:xfrm>
        </p:spPr>
        <p:txBody>
          <a:bodyPr/>
          <a:lstStyle/>
          <a:p>
            <a:endParaRPr lang="ru-RU" sz="5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00213"/>
            <a:ext cx="7961339" cy="483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 каком разряде местоимений идёт речь?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3600" b="1" dirty="0" smtClean="0"/>
              <a:t>1. Какие местоимения употребляются в вопросительных предложениях?</a:t>
            </a:r>
          </a:p>
          <a:p>
            <a:r>
              <a:rPr lang="ru-RU" sz="3600" b="1" dirty="0" smtClean="0"/>
              <a:t>2. Какие местоимения указывают на признак предмета по его принадлежности?</a:t>
            </a:r>
          </a:p>
          <a:p>
            <a:r>
              <a:rPr lang="ru-RU" sz="3600" b="1" dirty="0" smtClean="0"/>
              <a:t>3. Какие местоимения употребляются для связи простых предложений в составе сложных?</a:t>
            </a:r>
          </a:p>
          <a:p>
            <a:endParaRPr lang="ru-RU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 каком разряде местоимений идёт речь?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. К какому разряду относятся  местоимения: </a:t>
            </a:r>
            <a:r>
              <a:rPr lang="ru-RU" b="1" i="1" dirty="0" smtClean="0"/>
              <a:t>иной, другой, сам, всякий?</a:t>
            </a:r>
            <a:endParaRPr lang="ru-RU" b="1" dirty="0" smtClean="0"/>
          </a:p>
          <a:p>
            <a:r>
              <a:rPr lang="ru-RU" b="1" dirty="0"/>
              <a:t>5</a:t>
            </a:r>
            <a:r>
              <a:rPr lang="ru-RU" b="1" dirty="0" smtClean="0"/>
              <a:t>. Как называются  местоимения, указывающие  на лица, которые участвуют в речи?</a:t>
            </a:r>
          </a:p>
          <a:p>
            <a:r>
              <a:rPr lang="ru-RU" b="1" dirty="0"/>
              <a:t>6</a:t>
            </a:r>
            <a:r>
              <a:rPr lang="ru-RU" b="1" dirty="0" smtClean="0"/>
              <a:t>. Местоимения какого разряда обозначают неопределённые, неизвестные предметы, признаки, количество?</a:t>
            </a:r>
          </a:p>
          <a:p>
            <a:endParaRPr lang="ru-RU" sz="36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О каком разряде местоимений идёт речь?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b="1" dirty="0" smtClean="0"/>
              <a:t>7. Какие  местоимения указывают на отсутствие предметов, признаков, количества</a:t>
            </a:r>
            <a:r>
              <a:rPr lang="ru-RU" b="1" i="1" dirty="0" smtClean="0"/>
              <a:t>?</a:t>
            </a:r>
            <a:endParaRPr lang="ru-RU" b="1" dirty="0" smtClean="0"/>
          </a:p>
          <a:p>
            <a:r>
              <a:rPr lang="ru-RU" b="1" dirty="0" smtClean="0"/>
              <a:t>8. Какое   местоимение указывает  на то, что действие, совершаемое кем-то, направлено на само действующее лицо?</a:t>
            </a:r>
          </a:p>
          <a:p>
            <a:r>
              <a:rPr lang="ru-RU" b="1" dirty="0" smtClean="0"/>
              <a:t>9. К какому разряду относятся  местоимения: </a:t>
            </a:r>
            <a:r>
              <a:rPr lang="ru-RU" b="1" i="1" dirty="0" smtClean="0"/>
              <a:t>тот, такой, те</a:t>
            </a:r>
            <a:r>
              <a:rPr lang="ru-RU" b="1" dirty="0" smtClean="0"/>
              <a:t>?</a:t>
            </a:r>
          </a:p>
          <a:p>
            <a:endParaRPr lang="ru-RU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Определите разряд местоимения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Себя             любой            собой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Мой             ничей              твой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Такой          несколько      никакой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Меня            чей?                его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Нечто            кто-либо       каждый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Другой          тебя               что-то</a:t>
            </a:r>
          </a:p>
          <a:p>
            <a:endParaRPr lang="ru-RU" sz="36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5911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Самостоятельная работа</a:t>
            </a:r>
          </a:p>
          <a:p>
            <a:r>
              <a:rPr lang="ru-RU" sz="2000" b="1" dirty="0" smtClean="0"/>
              <a:t>1 команда</a:t>
            </a:r>
            <a:r>
              <a:rPr lang="ru-RU" sz="2000" dirty="0" smtClean="0"/>
              <a:t>                               </a:t>
            </a:r>
            <a:r>
              <a:rPr lang="ru-RU" sz="2000" b="1" dirty="0" smtClean="0"/>
              <a:t>2 команда                      3 команда</a:t>
            </a:r>
            <a:endParaRPr lang="ru-RU" sz="2000" dirty="0" smtClean="0"/>
          </a:p>
          <a:p>
            <a:r>
              <a:rPr lang="ru-RU" sz="2000" dirty="0" smtClean="0"/>
              <a:t>н… (у) кого не было         н… (с) кем поговорить      кем (то) установлено</a:t>
            </a:r>
          </a:p>
          <a:p>
            <a:r>
              <a:rPr lang="ru-RU" sz="2000" dirty="0" smtClean="0"/>
              <a:t>кого (</a:t>
            </a:r>
            <a:r>
              <a:rPr lang="ru-RU" sz="2000" dirty="0" err="1" smtClean="0"/>
              <a:t>нибудь</a:t>
            </a:r>
            <a:r>
              <a:rPr lang="ru-RU" sz="2000" dirty="0" smtClean="0"/>
              <a:t>) найти         какой (то) ученик              что(либо) увидел</a:t>
            </a:r>
          </a:p>
          <a:p>
            <a:r>
              <a:rPr lang="ru-RU" sz="2000" dirty="0" smtClean="0"/>
              <a:t>н…кого спросить               заботится (обо) мне         кое (с) кем  встретиться</a:t>
            </a:r>
          </a:p>
          <a:p>
            <a:r>
              <a:rPr lang="ru-RU" sz="2000" dirty="0" smtClean="0"/>
              <a:t>кое (о) чём сказать           писать не (о)чем               н… (от) кого не ждал</a:t>
            </a:r>
          </a:p>
          <a:p>
            <a:r>
              <a:rPr lang="ru-RU" sz="2000" dirty="0" smtClean="0"/>
              <a:t>что (то) сделать                 н…чего не знал                   прийти  (ко) мне</a:t>
            </a:r>
          </a:p>
          <a:p>
            <a:r>
              <a:rPr lang="ru-RU" sz="2000" dirty="0" smtClean="0"/>
              <a:t>кому (</a:t>
            </a:r>
            <a:r>
              <a:rPr lang="ru-RU" sz="2000" dirty="0" err="1" smtClean="0"/>
              <a:t>нибудь</a:t>
            </a:r>
            <a:r>
              <a:rPr lang="ru-RU" sz="2000" dirty="0" smtClean="0"/>
              <a:t>)                     кое (у) кого узнать             н…чего делать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606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О каком разряде местоимений идёт речь? </vt:lpstr>
      <vt:lpstr>О каком разряде местоимений идёт речь? </vt:lpstr>
      <vt:lpstr>О каком разряде местоимений идёт речь? </vt:lpstr>
      <vt:lpstr>Определите разряд местоимения</vt:lpstr>
      <vt:lpstr>Слайд 9</vt:lpstr>
      <vt:lpstr>Конкурс «Какая команда самая сообразительная?»</vt:lpstr>
      <vt:lpstr>Конкурс «Какая команда самая сообразительная?»</vt:lpstr>
      <vt:lpstr>Слайд 12</vt:lpstr>
      <vt:lpstr>К.р. Найти и исправить ошибки в употреблении местоимений</vt:lpstr>
      <vt:lpstr>Слайд 14</vt:lpstr>
      <vt:lpstr>Итоги урока Устное тестирование: 1. Местоимение – часть речи, которая …. 2. Местоимения, употребляемые вместо существительных:… 3. Местоимения, употребляемые вместо прилагательных:… 4. Местоимение … не имеет именительного падежа, рода, числа. 5. В предложении  местоимение может быть …  Домашнее задание:  § 79, упражнение 646 (списать, указать разряд местоимений), сочинение – миниатюра по одной из пословиц.  Аттестация учащихся.</vt:lpstr>
      <vt:lpstr>Спасибо за сотрудничество!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Местоимение</dc:title>
  <dc:creator>Компьютер</dc:creator>
  <cp:lastModifiedBy>Admin</cp:lastModifiedBy>
  <cp:revision>83</cp:revision>
  <dcterms:created xsi:type="dcterms:W3CDTF">2011-09-20T15:30:13Z</dcterms:created>
  <dcterms:modified xsi:type="dcterms:W3CDTF">2012-03-01T07:43:13Z</dcterms:modified>
</cp:coreProperties>
</file>