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261D5-E53F-4B05-915A-20C3DB1DC3D1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C9720-C70E-4558-BAE3-200A502CB4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9876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2059F5-4CE3-4E64-8793-3F27AD0A60C7}" type="slidenum">
              <a:rPr lang="ru-RU" sz="1200" b="0">
                <a:latin typeface="Times" pitchFamily="18" charset="0"/>
              </a:rPr>
              <a:pPr algn="r" eaLnBrk="0" hangingPunct="0"/>
              <a:t>1</a:t>
            </a:fld>
            <a:endParaRPr lang="ru-RU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9092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F163A57-A369-464D-9384-1386991FFE71}" type="slidenum">
              <a:rPr lang="ru-RU" sz="1200" b="0">
                <a:latin typeface="Arial" charset="0"/>
              </a:rPr>
              <a:pPr algn="r"/>
              <a:t>10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0900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049FEFC5-D3C9-4C0C-B541-F9A60B222784}" type="slidenum">
              <a:rPr lang="ru-RU" sz="1200" b="0">
                <a:latin typeface="Times" pitchFamily="18" charset="0"/>
              </a:rPr>
              <a:pPr algn="r" eaLnBrk="0" hangingPunct="0"/>
              <a:t>2</a:t>
            </a:fld>
            <a:endParaRPr lang="ru-RU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24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4E3DFC5-23F5-435F-BEAD-2563EEB617CF}" type="slidenum">
              <a:rPr lang="ru-RU" sz="1200" b="0">
                <a:latin typeface="Times" pitchFamily="18" charset="0"/>
              </a:rPr>
              <a:pPr algn="r" eaLnBrk="0" hangingPunct="0"/>
              <a:t>3</a:t>
            </a:fld>
            <a:endParaRPr lang="ru-RU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2948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14E855B8-5EDC-4928-A83C-3537BD4BB889}" type="slidenum">
              <a:rPr lang="ru-RU" sz="1200" b="0">
                <a:latin typeface="Times" pitchFamily="18" charset="0"/>
              </a:rPr>
              <a:pPr algn="r" eaLnBrk="0" hangingPunct="0"/>
              <a:t>4</a:t>
            </a:fld>
            <a:endParaRPr lang="ru-RU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3972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7BFF014-3001-478D-A91B-70189AD67F9B}" type="slidenum">
              <a:rPr lang="ru-RU" sz="1200" b="0">
                <a:latin typeface="Times" pitchFamily="18" charset="0"/>
              </a:rPr>
              <a:pPr algn="r" eaLnBrk="0" hangingPunct="0"/>
              <a:t>5</a:t>
            </a:fld>
            <a:endParaRPr lang="ru-RU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4996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984AE4A-BC53-4584-81D9-69A447982ACB}" type="slidenum">
              <a:rPr lang="ru-RU" sz="1200" b="0">
                <a:latin typeface="Arial" charset="0"/>
              </a:rPr>
              <a:pPr algn="r"/>
              <a:t>6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6020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666651-A221-41D0-97E0-C863797B6FB0}" type="slidenum">
              <a:rPr lang="ru-RU" sz="1200" b="0">
                <a:latin typeface="Arial" charset="0"/>
              </a:rPr>
              <a:pPr algn="r"/>
              <a:t>7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7044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B478C3E-9B35-4418-BBC4-93297AF9BDFA}" type="slidenum">
              <a:rPr lang="ru-RU" sz="1200" b="0">
                <a:latin typeface="Arial" charset="0"/>
              </a:rPr>
              <a:pPr algn="r"/>
              <a:t>8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8068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45E1B6-5864-46E7-B36D-588A431D7EF4}" type="slidenum">
              <a:rPr lang="ru-RU" sz="1200" b="0">
                <a:latin typeface="Arial" charset="0"/>
              </a:rPr>
              <a:pPr algn="r"/>
              <a:t>9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ECAA5-D0F1-4FAC-BDC1-F8D8DBACA462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99889814-FF5B-447F-A408-AC736523BEC9}" type="slidenum">
              <a:rPr lang="ru-RU" sz="1400" b="0">
                <a:latin typeface="+mn-lt"/>
              </a:rPr>
              <a:pPr algn="r">
                <a:defRPr/>
              </a:pPr>
              <a:t>1</a:t>
            </a:fld>
            <a:endParaRPr lang="ru-RU" sz="1400" b="0">
              <a:latin typeface="+mn-lt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hlinkClick r:id="rId3" action="ppaction://hlinksldjump"/>
              </a:rPr>
              <a:t>Наука</a:t>
            </a:r>
            <a:endParaRPr lang="ru-RU" b="1" smtClean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4400" smtClean="0"/>
              <a:t>ценность знания</a:t>
            </a:r>
          </a:p>
          <a:p>
            <a:pPr eaLnBrk="1" hangingPunct="1"/>
            <a:r>
              <a:rPr lang="ru-RU" sz="4400" smtClean="0"/>
              <a:t>стремление к истине</a:t>
            </a:r>
          </a:p>
          <a:p>
            <a:pPr eaLnBrk="1" hangingPunct="1"/>
            <a:r>
              <a:rPr lang="ru-RU" sz="4400" smtClean="0"/>
              <a:t>научная картина мира</a:t>
            </a:r>
          </a:p>
          <a:p>
            <a:pPr eaLnBrk="1" hangingPunct="1">
              <a:buFontTx/>
              <a:buNone/>
            </a:pPr>
            <a:endParaRPr 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1D779-4CEA-45B3-900D-300E32810C03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5C6BB09-94FB-433E-800F-EAC577E90989}" type="slidenum">
              <a:rPr lang="ru-RU" sz="1400" b="0">
                <a:latin typeface="+mn-lt"/>
              </a:rPr>
              <a:pPr algn="r">
                <a:defRPr/>
              </a:pPr>
              <a:t>10</a:t>
            </a:fld>
            <a:endParaRPr lang="ru-RU" sz="1400" b="0">
              <a:latin typeface="+mn-lt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z="4000" smtClean="0">
                <a:solidFill>
                  <a:srgbClr val="FF3300"/>
                </a:solidFill>
                <a:latin typeface="Tahoma" pitchFamily="34" charset="0"/>
              </a:rPr>
              <a:t>Семейная культура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Осознание безусловной ценности семьи как первоосновы нашей принадлежности к народу, Отечеству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Понимание и поддержание таких нравственных устоев семьи, как любовь, взаимопомощь, почитание родителей, забота о младших и старших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Бережное отношение к жизни человека, забота о продолжении рода </a:t>
            </a:r>
          </a:p>
          <a:p>
            <a:pPr eaLnBrk="1" hangingPunct="1">
              <a:lnSpc>
                <a:spcPct val="90000"/>
              </a:lnSpc>
            </a:pPr>
            <a:endParaRPr lang="ru-RU" sz="280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A5ECC-15F7-4F36-8305-098434DD16BF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7E4C5D49-4563-439A-B8FC-499D02175B36}" type="slidenum">
              <a:rPr lang="ru-RU" sz="1400" b="0">
                <a:latin typeface="+mn-lt"/>
              </a:rPr>
              <a:pPr algn="r">
                <a:defRPr/>
              </a:pPr>
              <a:t>2</a:t>
            </a:fld>
            <a:endParaRPr lang="ru-RU" sz="1400" b="0">
              <a:latin typeface="+mn-lt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hlinkClick r:id="rId3" action="ppaction://hlinksldjump"/>
              </a:rPr>
              <a:t>Традиционные религии России</a:t>
            </a:r>
            <a:endParaRPr lang="ru-RU" b="1" smtClean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представления о вере, духовности, религиозной жизни человека, ценности религиозного мировоззрения, толерантности как основе межконфессионального</a:t>
            </a:r>
            <a:r>
              <a:rPr lang="ru-RU" sz="4000" smtClean="0"/>
              <a:t> </a:t>
            </a:r>
            <a:r>
              <a:rPr lang="ru-RU" smtClean="0"/>
              <a:t>диалога </a:t>
            </a:r>
          </a:p>
          <a:p>
            <a:pPr eaLnBrk="1" hangingPunct="1">
              <a:buFontTx/>
              <a:buNone/>
            </a:pPr>
            <a:endParaRPr lang="ru-RU" sz="4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5D1AC-29AB-49C3-979F-2F324DFDD359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AAB43C7F-AD58-4567-A4E5-44748C338233}" type="slidenum">
              <a:rPr lang="ru-RU" sz="1400" b="0">
                <a:latin typeface="+mn-lt"/>
              </a:rPr>
              <a:pPr algn="r">
                <a:defRPr/>
              </a:pPr>
              <a:t>3</a:t>
            </a:fld>
            <a:endParaRPr lang="ru-RU" sz="1400" b="0">
              <a:latin typeface="+mn-lt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hlinkClick r:id="rId3" action="ppaction://hlinksldjump"/>
              </a:rPr>
              <a:t>Искусство и литература</a:t>
            </a:r>
            <a:endParaRPr lang="ru-RU" b="1" smtClean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красота </a:t>
            </a:r>
          </a:p>
          <a:p>
            <a:pPr eaLnBrk="1" hangingPunct="1"/>
            <a:r>
              <a:rPr lang="ru-RU" smtClean="0"/>
              <a:t>гармония</a:t>
            </a:r>
          </a:p>
          <a:p>
            <a:pPr eaLnBrk="1" hangingPunct="1"/>
            <a:r>
              <a:rPr lang="ru-RU" smtClean="0"/>
              <a:t>духовный мир человека</a:t>
            </a:r>
          </a:p>
          <a:p>
            <a:pPr eaLnBrk="1" hangingPunct="1"/>
            <a:r>
              <a:rPr lang="ru-RU" smtClean="0"/>
              <a:t>нравственный выбор</a:t>
            </a:r>
          </a:p>
          <a:p>
            <a:pPr eaLnBrk="1" hangingPunct="1"/>
            <a:r>
              <a:rPr lang="ru-RU" smtClean="0"/>
              <a:t>смысл жизни</a:t>
            </a:r>
          </a:p>
          <a:p>
            <a:pPr eaLnBrk="1" hangingPunct="1"/>
            <a:r>
              <a:rPr lang="ru-RU" smtClean="0"/>
              <a:t>эстетическое развитие</a:t>
            </a:r>
          </a:p>
          <a:p>
            <a:pPr eaLnBrk="1" hangingPunct="1"/>
            <a:r>
              <a:rPr lang="ru-RU" smtClean="0"/>
              <a:t>этическое развитие</a:t>
            </a:r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D3AC1-7179-4DB9-8B1F-DFC6DA4397F9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9935E51B-DAC5-47A8-8F3D-F70FBAAEC2DA}" type="slidenum">
              <a:rPr lang="ru-RU" sz="1400" b="0">
                <a:latin typeface="+mn-lt"/>
              </a:rPr>
              <a:pPr algn="r">
                <a:defRPr/>
              </a:pPr>
              <a:t>4</a:t>
            </a:fld>
            <a:endParaRPr lang="ru-RU" sz="1400" b="0">
              <a:latin typeface="+mn-lt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hlinkClick r:id="rId3" action="ppaction://hlinksldjump"/>
              </a:rPr>
              <a:t>Природа</a:t>
            </a:r>
            <a:endParaRPr lang="ru-RU" b="1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4400" smtClean="0"/>
              <a:t>эволюция</a:t>
            </a:r>
          </a:p>
          <a:p>
            <a:pPr eaLnBrk="1" hangingPunct="1"/>
            <a:r>
              <a:rPr lang="ru-RU" sz="4400" smtClean="0"/>
              <a:t>родная земля</a:t>
            </a:r>
          </a:p>
          <a:p>
            <a:pPr eaLnBrk="1" hangingPunct="1"/>
            <a:r>
              <a:rPr lang="ru-RU" sz="4400" smtClean="0"/>
              <a:t>заповедная природа</a:t>
            </a:r>
          </a:p>
          <a:p>
            <a:pPr eaLnBrk="1" hangingPunct="1"/>
            <a:r>
              <a:rPr lang="ru-RU" sz="4400" smtClean="0"/>
              <a:t>планета Земля</a:t>
            </a:r>
          </a:p>
          <a:p>
            <a:pPr eaLnBrk="1" hangingPunct="1"/>
            <a:r>
              <a:rPr lang="ru-RU" sz="4400" smtClean="0"/>
              <a:t>экологическое сознание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15F0E-89B0-4C1D-9A20-B4335F519AF6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3C85E703-B4F7-43FF-B0BE-CCFB80CCE2A8}" type="slidenum">
              <a:rPr lang="ru-RU" sz="1400" b="0">
                <a:latin typeface="+mn-lt"/>
              </a:rPr>
              <a:pPr algn="r">
                <a:defRPr/>
              </a:pPr>
              <a:t>5</a:t>
            </a:fld>
            <a:endParaRPr lang="ru-RU" sz="1400" b="0">
              <a:latin typeface="+mn-lt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hlinkClick r:id="rId3" action="ppaction://hlinksldjump"/>
              </a:rPr>
              <a:t>Человечество</a:t>
            </a:r>
            <a:endParaRPr lang="ru-RU" b="1" smtClean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4400" smtClean="0"/>
              <a:t>мир во всем мире</a:t>
            </a:r>
          </a:p>
          <a:p>
            <a:pPr eaLnBrk="1" hangingPunct="1"/>
            <a:r>
              <a:rPr lang="ru-RU" sz="4400" smtClean="0"/>
              <a:t>многообразие культур и народов</a:t>
            </a:r>
          </a:p>
          <a:p>
            <a:pPr eaLnBrk="1" hangingPunct="1"/>
            <a:r>
              <a:rPr lang="ru-RU" sz="4400" smtClean="0"/>
              <a:t>прогресс человечества</a:t>
            </a:r>
          </a:p>
          <a:p>
            <a:pPr eaLnBrk="1" hangingPunct="1"/>
            <a:r>
              <a:rPr lang="ru-RU" sz="4400" smtClean="0"/>
              <a:t>международное сотрудничество</a:t>
            </a:r>
          </a:p>
          <a:p>
            <a:pPr eaLnBrk="1" hangingPunct="1">
              <a:buFontTx/>
              <a:buNone/>
            </a:pPr>
            <a:endParaRPr lang="ru-RU" sz="60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A2203-7457-4D87-9380-1788DF183DED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8677DB92-C91B-4C7F-B3BC-5A8EB2DF9C8D}" type="slidenum">
              <a:rPr lang="ru-RU" sz="1400" b="0">
                <a:latin typeface="+mn-lt"/>
              </a:rPr>
              <a:pPr algn="r">
                <a:defRPr/>
              </a:pPr>
              <a:t>6</a:t>
            </a:fld>
            <a:endParaRPr lang="ru-RU" sz="1400" b="0"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8E3034D5-A729-4AA2-BF28-2B79E4CBFE23}" type="slidenum">
              <a:rPr lang="ru-RU" sz="1400" b="0">
                <a:latin typeface="+mn-lt"/>
              </a:rPr>
              <a:pPr algn="r">
                <a:defRPr/>
              </a:pPr>
              <a:t>6</a:t>
            </a:fld>
            <a:endParaRPr lang="ru-RU" sz="1400" b="0">
              <a:latin typeface="+mn-lt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z="3200" smtClean="0">
                <a:solidFill>
                  <a:srgbClr val="FF3300"/>
                </a:solidFill>
                <a:latin typeface="Tahoma" pitchFamily="34" charset="0"/>
              </a:rPr>
              <a:t>Базовые национальные </a:t>
            </a:r>
            <a:br>
              <a:rPr lang="ru-RU" sz="3200" smtClean="0">
                <a:solidFill>
                  <a:srgbClr val="FF3300"/>
                </a:solidFill>
                <a:latin typeface="Tahoma" pitchFamily="34" charset="0"/>
              </a:rPr>
            </a:br>
            <a:r>
              <a:rPr lang="ru-RU" sz="3200" smtClean="0">
                <a:solidFill>
                  <a:srgbClr val="FF3300"/>
                </a:solidFill>
                <a:latin typeface="Tahoma" pitchFamily="34" charset="0"/>
              </a:rPr>
              <a:t>ценности российского общества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0033CC"/>
                </a:solidFill>
                <a:latin typeface="Tahoma" pitchFamily="34" charset="0"/>
              </a:rPr>
              <a:t>Определяют: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идеологию содержания образования.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основное содержание программ духовно-нравственного развития и воспитания молодых граждан России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smtClean="0">
                <a:latin typeface="Tahoma" pitchFamily="34" charset="0"/>
              </a:rPr>
              <a:t>содержание, формы и методы педагогического взаимодействия школы, семьи, общественных и религиозных организаций и иных институтов социализации  </a:t>
            </a:r>
          </a:p>
          <a:p>
            <a:pPr eaLnBrk="1" hangingPunct="1">
              <a:lnSpc>
                <a:spcPct val="80000"/>
              </a:lnSpc>
            </a:pPr>
            <a:endParaRPr lang="ru-RU" sz="280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BD08A-E62A-4868-93D1-6C8D6B1EE705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2393934-88F0-46EF-8119-9E5682EEEF34}" type="slidenum">
              <a:rPr lang="ru-RU" sz="1400" b="0">
                <a:latin typeface="+mn-lt"/>
              </a:rPr>
              <a:pPr algn="r">
                <a:defRPr/>
              </a:pPr>
              <a:t>7</a:t>
            </a:fld>
            <a:endParaRPr lang="ru-RU" sz="1400" b="0">
              <a:latin typeface="+mn-lt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rgbClr val="FF3300"/>
                </a:solidFill>
                <a:latin typeface="Tahoma" pitchFamily="34" charset="0"/>
              </a:rPr>
              <a:t>Современный национальный </a:t>
            </a:r>
            <a:br>
              <a:rPr lang="ru-RU" sz="3200" smtClean="0">
                <a:solidFill>
                  <a:srgbClr val="FF3300"/>
                </a:solidFill>
                <a:latin typeface="Tahoma" pitchFamily="34" charset="0"/>
              </a:rPr>
            </a:br>
            <a:r>
              <a:rPr lang="ru-RU" sz="3200" smtClean="0">
                <a:solidFill>
                  <a:srgbClr val="FF3300"/>
                </a:solidFill>
                <a:latin typeface="Tahoma" pitchFamily="34" charset="0"/>
              </a:rPr>
              <a:t>воспитательный идеал личности</a:t>
            </a:r>
            <a:br>
              <a:rPr lang="ru-RU" sz="3200" smtClean="0">
                <a:solidFill>
                  <a:srgbClr val="FF3300"/>
                </a:solidFill>
                <a:latin typeface="Tahoma" pitchFamily="34" charset="0"/>
              </a:rPr>
            </a:br>
            <a:r>
              <a:rPr lang="ru-RU" sz="3200" smtClean="0">
                <a:solidFill>
                  <a:srgbClr val="FF3300"/>
                </a:solidFill>
                <a:latin typeface="Tahoma" pitchFamily="34" charset="0"/>
              </a:rPr>
              <a:t>гражданина России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	В</a:t>
            </a:r>
            <a:r>
              <a:rPr lang="ru-RU" smtClean="0">
                <a:latin typeface="Tahoma" pitchFamily="34" charset="0"/>
              </a:rPr>
              <a:t>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укорененный в духовных и культурных традициях многонационального народа России</a:t>
            </a:r>
            <a:endParaRPr lang="ru-RU" sz="360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80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FC3F3-377C-485A-9469-6D9E8E5F4C02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1C4CD91-2CA6-4A3F-9CC6-10CA3AD82B6B}" type="slidenum">
              <a:rPr lang="ru-RU" sz="1400" b="0">
                <a:latin typeface="+mn-lt"/>
              </a:rPr>
              <a:pPr algn="r">
                <a:defRPr/>
              </a:pPr>
              <a:t>8</a:t>
            </a:fld>
            <a:endParaRPr lang="ru-RU" sz="1400" b="0"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7C7D6F1A-576C-4B18-BD6F-AE749500BAA5}" type="slidenum">
              <a:rPr lang="ru-RU" sz="1400" b="0">
                <a:latin typeface="+mn-lt"/>
              </a:rPr>
              <a:pPr algn="r">
                <a:defRPr/>
              </a:pPr>
              <a:t>8</a:t>
            </a:fld>
            <a:endParaRPr lang="ru-RU" sz="1400" b="0">
              <a:latin typeface="+mn-lt"/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>
              <a:lnSpc>
                <a:spcPct val="85000"/>
              </a:lnSpc>
            </a:pPr>
            <a:r>
              <a:rPr lang="ru-RU" sz="2800" smtClean="0">
                <a:solidFill>
                  <a:srgbClr val="FF3300"/>
                </a:solidFill>
                <a:latin typeface="Tahoma" pitchFamily="34" charset="0"/>
              </a:rPr>
              <a:t>Основные задачи духовно-</a:t>
            </a:r>
            <a:br>
              <a:rPr lang="ru-RU" sz="2800" smtClean="0">
                <a:solidFill>
                  <a:srgbClr val="FF3300"/>
                </a:solidFill>
                <a:latin typeface="Tahoma" pitchFamily="34" charset="0"/>
              </a:rPr>
            </a:br>
            <a:r>
              <a:rPr lang="ru-RU" sz="2800" smtClean="0">
                <a:solidFill>
                  <a:srgbClr val="FF3300"/>
                </a:solidFill>
                <a:latin typeface="Tahoma" pitchFamily="34" charset="0"/>
              </a:rPr>
              <a:t>нравственного развития и </a:t>
            </a:r>
            <a:br>
              <a:rPr lang="ru-RU" sz="2800" smtClean="0">
                <a:solidFill>
                  <a:srgbClr val="FF3300"/>
                </a:solidFill>
                <a:latin typeface="Tahoma" pitchFamily="34" charset="0"/>
              </a:rPr>
            </a:br>
            <a:r>
              <a:rPr lang="ru-RU" sz="2800" smtClean="0">
                <a:solidFill>
                  <a:srgbClr val="FF3300"/>
                </a:solidFill>
                <a:latin typeface="Tahoma" pitchFamily="34" charset="0"/>
              </a:rPr>
              <a:t>воспитания школьников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8276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smtClean="0">
                <a:solidFill>
                  <a:srgbClr val="0033CC"/>
                </a:solidFill>
                <a:latin typeface="Tahoma" pitchFamily="34" charset="0"/>
              </a:rPr>
              <a:t>Формирование у обучающихся: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600" smtClean="0">
                <a:latin typeface="Tahoma" pitchFamily="34" charset="0"/>
              </a:rPr>
              <a:t>Личностной культуры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600" smtClean="0">
                <a:latin typeface="Tahoma" pitchFamily="34" charset="0"/>
              </a:rPr>
              <a:t>Семейной культуры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600" smtClean="0">
                <a:latin typeface="Tahoma" pitchFamily="34" charset="0"/>
              </a:rPr>
              <a:t>Социальной культуры</a:t>
            </a:r>
          </a:p>
          <a:p>
            <a:pPr eaLnBrk="1" hangingPunct="1">
              <a:lnSpc>
                <a:spcPct val="90000"/>
              </a:lnSpc>
            </a:pPr>
            <a:endParaRPr lang="ru-RU" sz="360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3A3CE-BC56-41E1-B5D1-12BD96DD686C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313CBC27-8115-40F6-805E-F60B8EC9200C}" type="slidenum">
              <a:rPr lang="ru-RU" sz="1400" b="0">
                <a:latin typeface="+mn-lt"/>
              </a:rPr>
              <a:pPr algn="r">
                <a:defRPr/>
              </a:pPr>
              <a:t>9</a:t>
            </a:fld>
            <a:endParaRPr lang="ru-RU" sz="1400" b="0">
              <a:latin typeface="+mn-lt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ru-RU" sz="4000" smtClean="0">
                <a:solidFill>
                  <a:srgbClr val="FF3300"/>
                </a:solidFill>
                <a:latin typeface="Tahoma" pitchFamily="34" charset="0"/>
              </a:rPr>
              <a:t>Личностная культура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00213"/>
            <a:ext cx="8229600" cy="43275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Готовность и способность  к  нравственному самосовершенствованию, самооценке,  пониманию смысла своей жизни, индивидуально-ответственному поведению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Готовность и способность открыто выражать и отстаивать свою позицию, критически оценивать собственные намерения, мысли и поступки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Способность к самостоятельным поступкам и действиям, принятию ответственности за их результаты, целеустремленность и настойчивость в достижении результата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Трудолюбие, бережливость, жизненный оптимизм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Осознание ценности человеческой жизни, нетерпимость к действиям и влияниям, представляющим угрозу жизни, физическому и нравственному здоровью и духовной безопасности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Экран (4:3)</PresentationFormat>
  <Paragraphs>81</Paragraphs>
  <Slides>10</Slides>
  <Notes>10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Наука</vt:lpstr>
      <vt:lpstr>Традиционные религии России</vt:lpstr>
      <vt:lpstr>Искусство и литература</vt:lpstr>
      <vt:lpstr>Природа</vt:lpstr>
      <vt:lpstr>Человечество</vt:lpstr>
      <vt:lpstr>Базовые национальные  ценности российского общества</vt:lpstr>
      <vt:lpstr>Современный национальный  воспитательный идеал личности гражданина России</vt:lpstr>
      <vt:lpstr>Основные задачи духовно- нравственного развития и  воспитания школьников</vt:lpstr>
      <vt:lpstr>Личностная культура</vt:lpstr>
      <vt:lpstr>Семейная культура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Наука</dc:title>
  <dc:creator>LUDMILA</dc:creator>
  <cp:lastModifiedBy>USER1</cp:lastModifiedBy>
  <cp:revision>1</cp:revision>
  <dcterms:created xsi:type="dcterms:W3CDTF">2015-03-25T15:32:43Z</dcterms:created>
  <dcterms:modified xsi:type="dcterms:W3CDTF">2015-03-25T15:37:05Z</dcterms:modified>
</cp:coreProperties>
</file>