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29B6-A5B0-465C-A6DB-511EC0DCFF84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F2717-52FA-4140-8519-1760042A64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011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4D36B7-BAA4-410C-8347-84E61619A01E}" type="slidenum">
              <a:rPr lang="ru-RU" sz="1200" b="0">
                <a:latin typeface="Arial" charset="0"/>
              </a:rPr>
              <a:pPr algn="r"/>
              <a:t>1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C8696-09DC-4F6F-8089-9B598C9A0B1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113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4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1141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CBC83F-CDCD-4D91-8663-F12E47312E4F}" type="slidenum">
              <a:rPr lang="ru-RU" sz="1200" b="0">
                <a:latin typeface="Arial" charset="0"/>
              </a:rPr>
              <a:pPr algn="r"/>
              <a:t>2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6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529629-BF8D-499E-9E33-DE99D873EA1F}" type="slidenum">
              <a:rPr lang="ru-RU"/>
              <a:pPr algn="r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318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BBD0D6-9045-485E-BCA9-1D48EA9344EB}" type="slidenum">
              <a:rPr lang="ru-RU" sz="1200" b="0">
                <a:latin typeface="Arial" charset="0"/>
              </a:rPr>
              <a:pPr algn="r"/>
              <a:t>4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1DB7AB-8E0C-4881-817B-AFC6C8222FE0}" type="slidenum">
              <a:rPr lang="en-US" sz="1200" b="0">
                <a:latin typeface="Calibri" pitchFamily="34" charset="0"/>
              </a:rPr>
              <a:pPr algn="r"/>
              <a:t>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523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7E84CE-728A-4702-910A-926DFF5D741C}" type="slidenum">
              <a:rPr lang="ru-RU" sz="1200" b="0">
                <a:latin typeface="Arial" charset="0"/>
              </a:rPr>
              <a:pPr algn="r"/>
              <a:t>7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626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DF5C64-EB61-4686-8DB3-9C2409AA1C86}" type="slidenum">
              <a:rPr lang="ru-RU" sz="1200" b="0">
                <a:latin typeface="Arial" charset="0"/>
              </a:rPr>
              <a:pPr algn="r"/>
              <a:t>8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2F9243-F448-4170-ADCD-CFCFB2D46A98}" type="slidenum">
              <a:rPr lang="ru-RU" sz="1200" b="0">
                <a:latin typeface="Arial" charset="0"/>
              </a:rPr>
              <a:pPr algn="r"/>
              <a:t>10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830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7DE4C0-6995-482D-97A6-9E58D5D3BC14}" type="slidenum">
              <a:rPr lang="ru-RU" sz="1200" b="0">
                <a:latin typeface="Arial" charset="0"/>
              </a:rPr>
              <a:pPr algn="r"/>
              <a:t>11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5C144-59AE-4BF7-BD37-8097DB677809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A43CB0E-AFB8-42F9-8D5B-3251657B2B84}" type="slidenum">
              <a:rPr lang="ru-RU" sz="1400" b="0">
                <a:latin typeface="+mn-lt"/>
              </a:rPr>
              <a:pPr algn="r">
                <a:defRPr/>
              </a:pPr>
              <a:t>1</a:t>
            </a:fld>
            <a:endParaRPr lang="ru-RU" sz="1400" b="0">
              <a:latin typeface="+mn-lt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3975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4000" smtClean="0">
                <a:solidFill>
                  <a:srgbClr val="FF3300"/>
                </a:solidFill>
                <a:latin typeface="Tahoma" pitchFamily="34" charset="0"/>
              </a:rPr>
              <a:t>Социальная культура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71625"/>
            <a:ext cx="8229600" cy="4429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Осознание себя гражданином России на основе принятия национальных духовных и нравственных ценностей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Вера в Россию. Забота о преуспевании единого многонационального российского народа, поддержание национального мира и согласия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Готовность солидарно противостоять глобальным вызовам современной эпохи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Развитость чувства патриотизма и гражданской солидарности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Способность к сознательному личностному, профессиональному, гражданскому и иному самоопределению и развитию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B1D13-47E9-4579-8D6B-219D41B5E272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914AFAF-5700-4FDD-B441-8168CE80926F}" type="slidenum">
              <a:rPr lang="ru-RU" sz="1400" b="0">
                <a:latin typeface="+mn-lt"/>
              </a:rPr>
              <a:pPr algn="r">
                <a:defRPr/>
              </a:pPr>
              <a:t>10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43A8A7E-2CDD-4627-836A-8C9310034091}" type="slidenum">
              <a:rPr lang="ru-RU" sz="1400" b="0">
                <a:latin typeface="+mn-lt"/>
              </a:rPr>
              <a:pPr algn="r">
                <a:defRPr/>
              </a:pPr>
              <a:t>10</a:t>
            </a:fld>
            <a:endParaRPr lang="ru-RU" sz="1400" b="0">
              <a:latin typeface="+mn-lt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313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EE2D00"/>
                </a:solidFill>
                <a:latin typeface="Tahoma" pitchFamily="34" charset="0"/>
              </a:rPr>
              <a:t>Примерная программа духовно-нравственного развития и воспитания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ahoma" pitchFamily="34" charset="0"/>
              </a:rPr>
              <a:t>Духовно-нравственное развитие гражданина России – это педагогически организованный процесс постепенного расширения и укрепления ценностно-смысловой сферы личности, посредством осознанного и последовательного принятия ею ценностей: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ahoma" pitchFamily="34" charset="0"/>
              </a:rPr>
              <a:t>семейной жизни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ahoma" pitchFamily="34" charset="0"/>
              </a:rPr>
              <a:t> культурно-регионального сообщества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ahoma" pitchFamily="34" charset="0"/>
              </a:rPr>
              <a:t>культуры своего народа, компонентом которой может быть система ценностей одной из традиционных российских религий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ahoma" pitchFamily="34" charset="0"/>
              </a:rPr>
              <a:t>российской гражданской нации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ahoma" pitchFamily="34" charset="0"/>
              </a:rPr>
              <a:t>мирового сообщества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40810-B396-4E5B-BAFE-81E28595AEE7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BA63E84-C901-43A2-B940-5DEE9EABD7DE}" type="slidenum">
              <a:rPr lang="ru-RU" sz="1400" b="0">
                <a:latin typeface="+mn-lt"/>
              </a:rPr>
              <a:pPr algn="r">
                <a:defRPr/>
              </a:pPr>
              <a:t>11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AF32ADF-2377-4034-A2F0-D0105CC00750}" type="slidenum">
              <a:rPr lang="ru-RU" sz="1400" b="0">
                <a:latin typeface="+mn-lt"/>
              </a:rPr>
              <a:pPr algn="r">
                <a:defRPr/>
              </a:pPr>
              <a:t>11</a:t>
            </a:fld>
            <a:endParaRPr lang="ru-RU" sz="1400" b="0">
              <a:latin typeface="+mn-lt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rgbClr val="EE2D00"/>
                </a:solidFill>
                <a:latin typeface="Tahoma" pitchFamily="34" charset="0"/>
              </a:rPr>
              <a:t>Планируемые результаты </a:t>
            </a:r>
            <a:br>
              <a:rPr lang="ru-RU" sz="2800" smtClean="0">
                <a:solidFill>
                  <a:srgbClr val="EE2D00"/>
                </a:solidFill>
                <a:latin typeface="Tahoma" pitchFamily="34" charset="0"/>
              </a:rPr>
            </a:br>
            <a:r>
              <a:rPr lang="ru-RU" sz="2800" smtClean="0">
                <a:solidFill>
                  <a:srgbClr val="EE2D00"/>
                </a:solidFill>
                <a:latin typeface="Tahoma" pitchFamily="34" charset="0"/>
              </a:rPr>
              <a:t>реализации программ воспитания </a:t>
            </a:r>
            <a:br>
              <a:rPr lang="ru-RU" sz="2800" smtClean="0">
                <a:solidFill>
                  <a:srgbClr val="EE2D00"/>
                </a:solidFill>
                <a:latin typeface="Tahoma" pitchFamily="34" charset="0"/>
              </a:rPr>
            </a:br>
            <a:r>
              <a:rPr lang="ru-RU" sz="2800" smtClean="0">
                <a:solidFill>
                  <a:srgbClr val="EE2D00"/>
                </a:solidFill>
                <a:latin typeface="Tahoma" pitchFamily="34" charset="0"/>
              </a:rPr>
              <a:t>и социализации школьников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Социальная и духовная консолидация российского народа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Приобщение молодежи к ценностям и традициям российской семьи, как основы российского общества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Укрепление и совершенствование правового государства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Укрепление национальной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F951E-28DC-4206-842B-C85BCDEC850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2" name="Номер слайда 6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706246E-D07E-48A3-9A4C-51785D23D9B7}" type="slidenum">
              <a:rPr lang="ru-RU" sz="1200" b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endParaRPr lang="ru-RU" sz="1200" b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805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4000" smtClean="0">
                <a:solidFill>
                  <a:srgbClr val="D02800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D02800"/>
                </a:solidFill>
                <a:latin typeface="Tahoma" pitchFamily="34" charset="0"/>
              </a:rPr>
            </a:br>
            <a:r>
              <a:rPr lang="ru-RU" sz="400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40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1538187-89BB-4E32-9F2D-B94B69B88D3B}" type="slidenum">
              <a:rPr lang="ru-RU" sz="1400" b="0">
                <a:latin typeface="+mn-lt"/>
              </a:rPr>
              <a:pPr algn="r">
                <a:defRPr/>
              </a:pPr>
              <a:t>2</a:t>
            </a:fld>
            <a:endParaRPr lang="ru-RU" sz="1400" b="0">
              <a:latin typeface="+mn-lt"/>
            </a:endParaRPr>
          </a:p>
        </p:txBody>
      </p:sp>
      <p:sp>
        <p:nvSpPr>
          <p:cNvPr id="40966" name="AutoShape 8"/>
          <p:cNvSpPr>
            <a:spLocks noChangeArrowheads="1"/>
          </p:cNvSpPr>
          <p:nvPr/>
        </p:nvSpPr>
        <p:spPr bwMode="auto">
          <a:xfrm>
            <a:off x="107950" y="1268413"/>
            <a:ext cx="1008063" cy="48244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З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П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8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8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Ж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>
                <a:latin typeface="Arial" charset="0"/>
              </a:rPr>
              <a:t>Я</a:t>
            </a:r>
            <a:endParaRPr lang="ru-RU" sz="2000" b="0">
              <a:latin typeface="Arial" charset="0"/>
            </a:endParaRPr>
          </a:p>
        </p:txBody>
      </p:sp>
      <p:sp>
        <p:nvSpPr>
          <p:cNvPr id="40967" name="AutoShape 17"/>
          <p:cNvSpPr>
            <a:spLocks noChangeArrowheads="1"/>
          </p:cNvSpPr>
          <p:nvPr/>
        </p:nvSpPr>
        <p:spPr bwMode="auto">
          <a:xfrm>
            <a:off x="1187450" y="364490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26"/>
          <p:cNvSpPr>
            <a:spLocks noChangeArrowheads="1"/>
          </p:cNvSpPr>
          <p:nvPr/>
        </p:nvSpPr>
        <p:spPr bwMode="auto">
          <a:xfrm>
            <a:off x="1692275" y="1268413"/>
            <a:ext cx="2159000" cy="12969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Требования к </a:t>
            </a:r>
          </a:p>
          <a:p>
            <a:pPr algn="ctr"/>
            <a:r>
              <a:rPr lang="ru-RU" sz="2000" b="0">
                <a:latin typeface="Tahoma" pitchFamily="34" charset="0"/>
              </a:rPr>
              <a:t>структуре</a:t>
            </a:r>
          </a:p>
          <a:p>
            <a:pPr algn="ctr"/>
            <a:r>
              <a:rPr lang="ru-RU" sz="2000" b="0">
                <a:latin typeface="Tahoma" pitchFamily="34" charset="0"/>
              </a:rPr>
              <a:t>ООП</a:t>
            </a:r>
          </a:p>
        </p:txBody>
      </p:sp>
      <p:sp>
        <p:nvSpPr>
          <p:cNvPr id="40969" name="AutoShape 27"/>
          <p:cNvSpPr>
            <a:spLocks noChangeArrowheads="1"/>
          </p:cNvSpPr>
          <p:nvPr/>
        </p:nvSpPr>
        <p:spPr bwMode="auto">
          <a:xfrm>
            <a:off x="5292725" y="17002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26"/>
          <p:cNvSpPr>
            <a:spLocks noChangeArrowheads="1"/>
          </p:cNvSpPr>
          <p:nvPr/>
        </p:nvSpPr>
        <p:spPr bwMode="auto">
          <a:xfrm>
            <a:off x="1763713" y="3213100"/>
            <a:ext cx="2160587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Требования к</a:t>
            </a:r>
          </a:p>
          <a:p>
            <a:pPr algn="ctr"/>
            <a:r>
              <a:rPr lang="ru-RU" sz="2000" b="0">
                <a:latin typeface="Tahoma" pitchFamily="34" charset="0"/>
              </a:rPr>
              <a:t>результатам</a:t>
            </a:r>
          </a:p>
          <a:p>
            <a:pPr algn="ctr"/>
            <a:r>
              <a:rPr lang="ru-RU" sz="2000" b="0">
                <a:latin typeface="Tahoma" pitchFamily="34" charset="0"/>
              </a:rPr>
              <a:t>освоения ООП</a:t>
            </a:r>
          </a:p>
        </p:txBody>
      </p:sp>
      <p:sp>
        <p:nvSpPr>
          <p:cNvPr id="40971" name="AutoShape 26"/>
          <p:cNvSpPr>
            <a:spLocks noChangeArrowheads="1"/>
          </p:cNvSpPr>
          <p:nvPr/>
        </p:nvSpPr>
        <p:spPr bwMode="auto">
          <a:xfrm>
            <a:off x="1692275" y="5156200"/>
            <a:ext cx="2232025" cy="14414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Требования к</a:t>
            </a:r>
          </a:p>
          <a:p>
            <a:pPr algn="ctr"/>
            <a:r>
              <a:rPr lang="ru-RU" sz="2000" b="0">
                <a:latin typeface="Tahoma" pitchFamily="34" charset="0"/>
              </a:rPr>
              <a:t>условиям</a:t>
            </a:r>
          </a:p>
          <a:p>
            <a:pPr algn="ctr"/>
            <a:r>
              <a:rPr lang="ru-RU" sz="2000" b="0">
                <a:latin typeface="Tahoma" pitchFamily="34" charset="0"/>
              </a:rPr>
              <a:t>реализации ООП</a:t>
            </a:r>
          </a:p>
        </p:txBody>
      </p:sp>
      <p:sp>
        <p:nvSpPr>
          <p:cNvPr id="40972" name="AutoShape 26"/>
          <p:cNvSpPr>
            <a:spLocks noChangeArrowheads="1"/>
          </p:cNvSpPr>
          <p:nvPr/>
        </p:nvSpPr>
        <p:spPr bwMode="auto">
          <a:xfrm>
            <a:off x="6084888" y="3321050"/>
            <a:ext cx="2879725" cy="14763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Ожидаемые достижения</a:t>
            </a:r>
          </a:p>
          <a:p>
            <a:pPr algn="ctr"/>
            <a:r>
              <a:rPr lang="ru-RU" sz="2000" b="0">
                <a:latin typeface="Tahoma" pitchFamily="34" charset="0"/>
              </a:rPr>
              <a:t>системы образования</a:t>
            </a:r>
          </a:p>
        </p:txBody>
      </p:sp>
      <p:sp>
        <p:nvSpPr>
          <p:cNvPr id="40973" name="AutoShape 26"/>
          <p:cNvSpPr>
            <a:spLocks noChangeArrowheads="1"/>
          </p:cNvSpPr>
          <p:nvPr/>
        </p:nvSpPr>
        <p:spPr bwMode="auto">
          <a:xfrm>
            <a:off x="6083300" y="1268413"/>
            <a:ext cx="2881313" cy="16557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Организационные</a:t>
            </a:r>
          </a:p>
          <a:p>
            <a:pPr algn="ctr"/>
            <a:r>
              <a:rPr lang="ru-RU" sz="2000" b="0">
                <a:latin typeface="Tahoma" pitchFamily="34" charset="0"/>
              </a:rPr>
              <a:t>и педагогические</a:t>
            </a:r>
          </a:p>
          <a:p>
            <a:pPr algn="ctr"/>
            <a:r>
              <a:rPr lang="ru-RU" sz="2000" b="0">
                <a:latin typeface="Tahoma" pitchFamily="34" charset="0"/>
              </a:rPr>
              <a:t>условия деятельности</a:t>
            </a:r>
          </a:p>
          <a:p>
            <a:pPr algn="ctr"/>
            <a:r>
              <a:rPr lang="ru-RU" sz="2000" b="0">
                <a:latin typeface="Tahoma" pitchFamily="34" charset="0"/>
              </a:rPr>
              <a:t>системы образования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0974" name="AutoShape 26"/>
          <p:cNvSpPr>
            <a:spLocks noChangeArrowheads="1"/>
          </p:cNvSpPr>
          <p:nvPr/>
        </p:nvSpPr>
        <p:spPr bwMode="auto">
          <a:xfrm>
            <a:off x="6083300" y="5229225"/>
            <a:ext cx="2881313" cy="14112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Ресурсы: кадры,</a:t>
            </a:r>
          </a:p>
          <a:p>
            <a:pPr algn="ctr"/>
            <a:r>
              <a:rPr lang="ru-RU" sz="2000" b="0">
                <a:latin typeface="Tahoma" pitchFamily="34" charset="0"/>
              </a:rPr>
              <a:t> материальная база,</a:t>
            </a:r>
          </a:p>
          <a:p>
            <a:pPr algn="ctr"/>
            <a:r>
              <a:rPr lang="ru-RU" sz="2000" b="0">
                <a:latin typeface="Tahoma" pitchFamily="34" charset="0"/>
              </a:rPr>
              <a:t>информация,</a:t>
            </a:r>
          </a:p>
          <a:p>
            <a:pPr algn="ctr"/>
            <a:r>
              <a:rPr lang="ru-RU" sz="2000" b="0">
                <a:latin typeface="Tahoma" pitchFamily="34" charset="0"/>
              </a:rPr>
              <a:t>финансы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2484438" y="26368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vert="eaVert" wrap="none" anchor="ctr"/>
          <a:lstStyle/>
          <a:p>
            <a:endParaRPr lang="ru-RU" b="0"/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2484438" y="45799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vert="eaVert" wrap="none" anchor="ctr"/>
          <a:lstStyle/>
          <a:p>
            <a:endParaRPr lang="ru-RU" b="0"/>
          </a:p>
        </p:txBody>
      </p:sp>
      <p:sp>
        <p:nvSpPr>
          <p:cNvPr id="40977" name="AutoShape 27"/>
          <p:cNvSpPr>
            <a:spLocks noChangeArrowheads="1"/>
          </p:cNvSpPr>
          <p:nvPr/>
        </p:nvSpPr>
        <p:spPr bwMode="auto">
          <a:xfrm>
            <a:off x="5292725" y="371633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8" name="AutoShape 27"/>
          <p:cNvSpPr>
            <a:spLocks noChangeArrowheads="1"/>
          </p:cNvSpPr>
          <p:nvPr/>
        </p:nvSpPr>
        <p:spPr bwMode="auto">
          <a:xfrm>
            <a:off x="5292725" y="558958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AutoShape 8"/>
          <p:cNvSpPr>
            <a:spLocks noChangeArrowheads="1"/>
          </p:cNvSpPr>
          <p:nvPr/>
        </p:nvSpPr>
        <p:spPr bwMode="auto">
          <a:xfrm>
            <a:off x="4140200" y="836613"/>
            <a:ext cx="1079500" cy="59499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Б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Щ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К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В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200">
                <a:latin typeface="Tahoma" pitchFamily="34" charset="0"/>
              </a:rPr>
              <a:t>В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79388" y="-100013"/>
            <a:ext cx="86423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Стандарт как </a:t>
            </a:r>
            <a:r>
              <a:rPr lang="ru-RU" b="0">
                <a:solidFill>
                  <a:srgbClr val="FF3300"/>
                </a:solidFill>
                <a:latin typeface="Arial" charset="0"/>
              </a:rPr>
              <a:t>совокупность</a:t>
            </a:r>
            <a:r>
              <a:rPr lang="ru-RU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ru-RU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трех систем требований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99007C0-2BEE-4C9A-8AD4-E2CA3DEB7C0E}" type="slidenum">
              <a:rPr lang="ru-RU" sz="1400" b="0">
                <a:latin typeface="+mn-lt"/>
              </a:rPr>
              <a:pPr algn="r">
                <a:defRPr/>
              </a:pPr>
              <a:t>3</a:t>
            </a:fld>
            <a:endParaRPr lang="ru-RU" sz="1400" b="0">
              <a:latin typeface="+mn-lt"/>
            </a:endParaRPr>
          </a:p>
        </p:txBody>
      </p:sp>
      <p:sp>
        <p:nvSpPr>
          <p:cNvPr id="41987" name="AutoShape 17"/>
          <p:cNvSpPr>
            <a:spLocks noChangeArrowheads="1"/>
          </p:cNvSpPr>
          <p:nvPr/>
        </p:nvSpPr>
        <p:spPr bwMode="auto">
          <a:xfrm>
            <a:off x="2627313" y="47625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AutoShape 26"/>
          <p:cNvSpPr>
            <a:spLocks noChangeArrowheads="1"/>
          </p:cNvSpPr>
          <p:nvPr/>
        </p:nvSpPr>
        <p:spPr bwMode="auto">
          <a:xfrm>
            <a:off x="3203575" y="188913"/>
            <a:ext cx="2808288" cy="8651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0">
                <a:latin typeface="Tahoma" pitchFamily="34" charset="0"/>
              </a:rPr>
              <a:t>Требования </a:t>
            </a:r>
          </a:p>
          <a:p>
            <a:pPr algn="ctr"/>
            <a:r>
              <a:rPr lang="ru-RU" sz="2800" b="0">
                <a:latin typeface="Tahoma" pitchFamily="34" charset="0"/>
              </a:rPr>
              <a:t>стандарта</a:t>
            </a:r>
          </a:p>
        </p:txBody>
      </p:sp>
      <p:sp>
        <p:nvSpPr>
          <p:cNvPr id="41989" name="AutoShape 27"/>
          <p:cNvSpPr>
            <a:spLocks noChangeArrowheads="1"/>
          </p:cNvSpPr>
          <p:nvPr/>
        </p:nvSpPr>
        <p:spPr bwMode="auto">
          <a:xfrm rot="5400000">
            <a:off x="3707607" y="1124743"/>
            <a:ext cx="4318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AutoShape 26"/>
          <p:cNvSpPr>
            <a:spLocks noChangeArrowheads="1"/>
          </p:cNvSpPr>
          <p:nvPr/>
        </p:nvSpPr>
        <p:spPr bwMode="auto">
          <a:xfrm>
            <a:off x="323850" y="1773238"/>
            <a:ext cx="1944688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Базисный</a:t>
            </a:r>
          </a:p>
          <a:p>
            <a:pPr algn="ctr"/>
            <a:r>
              <a:rPr lang="ru-RU" sz="2000" b="0">
                <a:latin typeface="Tahoma" pitchFamily="34" charset="0"/>
              </a:rPr>
              <a:t>учебный </a:t>
            </a:r>
          </a:p>
          <a:p>
            <a:pPr algn="ctr"/>
            <a:r>
              <a:rPr lang="ru-RU" sz="2000" b="0">
                <a:latin typeface="Tahoma" pitchFamily="34" charset="0"/>
              </a:rPr>
              <a:t>план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1991" name="AutoShape 26"/>
          <p:cNvSpPr>
            <a:spLocks noChangeArrowheads="1"/>
          </p:cNvSpPr>
          <p:nvPr/>
        </p:nvSpPr>
        <p:spPr bwMode="auto">
          <a:xfrm>
            <a:off x="2411413" y="1773238"/>
            <a:ext cx="2087562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Программа ДН </a:t>
            </a:r>
          </a:p>
          <a:p>
            <a:pPr algn="ctr"/>
            <a:r>
              <a:rPr lang="ru-RU" sz="2000" b="0">
                <a:latin typeface="Tahoma" pitchFamily="34" charset="0"/>
              </a:rPr>
              <a:t>развития и </a:t>
            </a:r>
          </a:p>
          <a:p>
            <a:pPr algn="ctr"/>
            <a:r>
              <a:rPr lang="ru-RU" sz="2000" b="0">
                <a:latin typeface="Tahoma" pitchFamily="34" charset="0"/>
              </a:rPr>
              <a:t>воспитания</a:t>
            </a:r>
          </a:p>
        </p:txBody>
      </p:sp>
      <p:sp>
        <p:nvSpPr>
          <p:cNvPr id="41992" name="AutoShape 26"/>
          <p:cNvSpPr>
            <a:spLocks noChangeArrowheads="1"/>
          </p:cNvSpPr>
          <p:nvPr/>
        </p:nvSpPr>
        <p:spPr bwMode="auto">
          <a:xfrm>
            <a:off x="1763713" y="3429000"/>
            <a:ext cx="5472112" cy="4333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Примерные учебные программы</a:t>
            </a:r>
          </a:p>
        </p:txBody>
      </p:sp>
      <p:sp>
        <p:nvSpPr>
          <p:cNvPr id="41993" name="AutoShape 26"/>
          <p:cNvSpPr>
            <a:spLocks noChangeArrowheads="1"/>
          </p:cNvSpPr>
          <p:nvPr/>
        </p:nvSpPr>
        <p:spPr bwMode="auto">
          <a:xfrm>
            <a:off x="6661150" y="188913"/>
            <a:ext cx="2303463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Концепция </a:t>
            </a:r>
          </a:p>
          <a:p>
            <a:pPr algn="ctr"/>
            <a:r>
              <a:rPr lang="ru-RU" sz="2000" b="0">
                <a:latin typeface="Tahoma" pitchFamily="34" charset="0"/>
              </a:rPr>
              <a:t>ДН развития</a:t>
            </a:r>
          </a:p>
          <a:p>
            <a:pPr algn="ctr"/>
            <a:r>
              <a:rPr lang="ru-RU" sz="2000" b="0">
                <a:latin typeface="Tahoma" pitchFamily="34" charset="0"/>
              </a:rPr>
              <a:t> и воспитания</a:t>
            </a:r>
          </a:p>
        </p:txBody>
      </p:sp>
      <p:sp>
        <p:nvSpPr>
          <p:cNvPr id="41994" name="AutoShape 26"/>
          <p:cNvSpPr>
            <a:spLocks noChangeArrowheads="1"/>
          </p:cNvSpPr>
          <p:nvPr/>
        </p:nvSpPr>
        <p:spPr bwMode="auto">
          <a:xfrm>
            <a:off x="395288" y="3717925"/>
            <a:ext cx="7848600" cy="647700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Рабочие (авторские) программы и УМК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1995" name="AutoShape 15"/>
          <p:cNvSpPr>
            <a:spLocks noChangeArrowheads="1"/>
          </p:cNvSpPr>
          <p:nvPr/>
        </p:nvSpPr>
        <p:spPr bwMode="auto">
          <a:xfrm rot="449984">
            <a:off x="7812088" y="2420938"/>
            <a:ext cx="1187450" cy="3671887"/>
          </a:xfrm>
          <a:prstGeom prst="upDownArrow">
            <a:avLst>
              <a:gd name="adj1" fmla="val 50000"/>
              <a:gd name="adj2" fmla="val 61845"/>
            </a:avLst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 b="0"/>
          </a:p>
          <a:p>
            <a:pPr algn="ctr"/>
            <a:r>
              <a:rPr lang="ru-RU" sz="1000" b="0"/>
              <a:t>У</a:t>
            </a:r>
          </a:p>
          <a:p>
            <a:pPr algn="ctr"/>
            <a:r>
              <a:rPr lang="ru-RU" sz="1000" b="0"/>
              <a:t>М</a:t>
            </a:r>
          </a:p>
          <a:p>
            <a:pPr algn="ctr"/>
            <a:r>
              <a:rPr lang="ru-RU" sz="1000" b="0"/>
              <a:t>Е</a:t>
            </a:r>
          </a:p>
          <a:p>
            <a:pPr algn="ctr"/>
            <a:r>
              <a:rPr lang="ru-RU" sz="1000" b="0"/>
              <a:t>Н</a:t>
            </a:r>
          </a:p>
          <a:p>
            <a:pPr algn="ctr"/>
            <a:r>
              <a:rPr lang="ru-RU" sz="1000" b="0"/>
              <a:t>И</a:t>
            </a:r>
          </a:p>
          <a:p>
            <a:pPr algn="ctr"/>
            <a:r>
              <a:rPr lang="ru-RU" sz="1000" b="0"/>
              <a:t>Я</a:t>
            </a:r>
          </a:p>
          <a:p>
            <a:pPr algn="ctr"/>
            <a:r>
              <a:rPr lang="ru-RU" sz="1000" b="0"/>
              <a:t> </a:t>
            </a:r>
          </a:p>
          <a:p>
            <a:pPr algn="ctr"/>
            <a:r>
              <a:rPr lang="ru-RU" sz="1000" b="0"/>
              <a:t>И</a:t>
            </a:r>
          </a:p>
          <a:p>
            <a:pPr algn="ctr"/>
            <a:endParaRPr lang="ru-RU" sz="1000" b="0"/>
          </a:p>
          <a:p>
            <a:pPr algn="ctr"/>
            <a:r>
              <a:rPr lang="ru-RU" sz="1000" b="0"/>
              <a:t> п</a:t>
            </a:r>
          </a:p>
          <a:p>
            <a:pPr algn="ctr"/>
            <a:r>
              <a:rPr lang="ru-RU" sz="1000" b="0"/>
              <a:t>Р</a:t>
            </a:r>
          </a:p>
          <a:p>
            <a:pPr algn="ctr"/>
            <a:r>
              <a:rPr lang="ru-RU" sz="1000" b="0"/>
              <a:t>И</a:t>
            </a:r>
          </a:p>
          <a:p>
            <a:pPr algn="ctr"/>
            <a:r>
              <a:rPr lang="ru-RU" sz="1000" b="0"/>
              <a:t>М</a:t>
            </a:r>
          </a:p>
          <a:p>
            <a:pPr algn="ctr"/>
            <a:r>
              <a:rPr lang="ru-RU" sz="1000" b="0"/>
              <a:t>Е</a:t>
            </a:r>
          </a:p>
          <a:p>
            <a:pPr algn="ctr"/>
            <a:r>
              <a:rPr lang="ru-RU" sz="1000" b="0"/>
              <a:t>Р</a:t>
            </a:r>
          </a:p>
          <a:p>
            <a:pPr algn="ctr"/>
            <a:r>
              <a:rPr lang="ru-RU" sz="1000" b="0"/>
              <a:t>Ы</a:t>
            </a:r>
          </a:p>
          <a:p>
            <a:pPr algn="ctr"/>
            <a:r>
              <a:rPr lang="ru-RU" sz="1000" b="0"/>
              <a:t> </a:t>
            </a:r>
          </a:p>
          <a:p>
            <a:pPr algn="ctr"/>
            <a:r>
              <a:rPr lang="ru-RU" sz="1000" b="0"/>
              <a:t>З</a:t>
            </a:r>
          </a:p>
          <a:p>
            <a:pPr algn="ctr"/>
            <a:r>
              <a:rPr lang="ru-RU" sz="1000" b="0"/>
              <a:t>А</a:t>
            </a:r>
          </a:p>
          <a:p>
            <a:pPr algn="ctr"/>
            <a:r>
              <a:rPr lang="ru-RU" sz="1000" b="0"/>
              <a:t>Д</a:t>
            </a:r>
          </a:p>
          <a:p>
            <a:pPr algn="ctr"/>
            <a:r>
              <a:rPr lang="ru-RU" sz="1000" b="0"/>
              <a:t>А</a:t>
            </a:r>
          </a:p>
          <a:p>
            <a:pPr algn="ctr"/>
            <a:r>
              <a:rPr lang="ru-RU" sz="1000" b="0"/>
              <a:t>Н</a:t>
            </a:r>
          </a:p>
          <a:p>
            <a:pPr algn="ctr"/>
            <a:r>
              <a:rPr lang="ru-RU" sz="1000" b="0"/>
              <a:t>И</a:t>
            </a:r>
          </a:p>
          <a:p>
            <a:pPr algn="ctr"/>
            <a:r>
              <a:rPr lang="ru-RU" sz="1000" b="0"/>
              <a:t>Й</a:t>
            </a:r>
          </a:p>
          <a:p>
            <a:pPr algn="ctr"/>
            <a:endParaRPr lang="ru-RU" sz="1000" b="0"/>
          </a:p>
        </p:txBody>
      </p:sp>
      <p:sp>
        <p:nvSpPr>
          <p:cNvPr id="41996" name="AutoShape 27"/>
          <p:cNvSpPr>
            <a:spLocks noChangeArrowheads="1"/>
          </p:cNvSpPr>
          <p:nvPr/>
        </p:nvSpPr>
        <p:spPr bwMode="auto">
          <a:xfrm rot="8987797">
            <a:off x="2771775" y="981075"/>
            <a:ext cx="504825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7" name="AutoShape 27"/>
          <p:cNvSpPr>
            <a:spLocks noChangeArrowheads="1"/>
          </p:cNvSpPr>
          <p:nvPr/>
        </p:nvSpPr>
        <p:spPr bwMode="auto">
          <a:xfrm rot="5400000">
            <a:off x="5040313" y="1160462"/>
            <a:ext cx="5032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8" name="AutoShape 26"/>
          <p:cNvSpPr>
            <a:spLocks noChangeArrowheads="1"/>
          </p:cNvSpPr>
          <p:nvPr/>
        </p:nvSpPr>
        <p:spPr bwMode="auto">
          <a:xfrm>
            <a:off x="4643438" y="1773238"/>
            <a:ext cx="1944687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Программа </a:t>
            </a:r>
          </a:p>
          <a:p>
            <a:pPr algn="ctr"/>
            <a:r>
              <a:rPr lang="ru-RU" sz="2000" b="0">
                <a:latin typeface="Tahoma" pitchFamily="34" charset="0"/>
              </a:rPr>
              <a:t>формирования </a:t>
            </a:r>
          </a:p>
          <a:p>
            <a:pPr algn="ctr"/>
            <a:r>
              <a:rPr lang="ru-RU" sz="2000" b="0">
                <a:latin typeface="Tahoma" pitchFamily="34" charset="0"/>
              </a:rPr>
              <a:t>УУД</a:t>
            </a:r>
          </a:p>
        </p:txBody>
      </p:sp>
      <p:sp>
        <p:nvSpPr>
          <p:cNvPr id="41999" name="AutoShape 26"/>
          <p:cNvSpPr>
            <a:spLocks noChangeArrowheads="1"/>
          </p:cNvSpPr>
          <p:nvPr/>
        </p:nvSpPr>
        <p:spPr bwMode="auto">
          <a:xfrm>
            <a:off x="15875" y="214313"/>
            <a:ext cx="2484438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Фундаментальное </a:t>
            </a:r>
          </a:p>
          <a:p>
            <a:pPr algn="ctr"/>
            <a:r>
              <a:rPr lang="ru-RU" sz="2000" b="0">
                <a:latin typeface="Tahoma" pitchFamily="34" charset="0"/>
              </a:rPr>
              <a:t>ядро содержания</a:t>
            </a:r>
          </a:p>
          <a:p>
            <a:pPr algn="ctr"/>
            <a:r>
              <a:rPr lang="ru-RU" sz="2000" b="0">
                <a:latin typeface="Tahoma" pitchFamily="34" charset="0"/>
              </a:rPr>
              <a:t>общего образования</a:t>
            </a:r>
          </a:p>
        </p:txBody>
      </p:sp>
      <p:sp>
        <p:nvSpPr>
          <p:cNvPr id="42000" name="AutoShape 21"/>
          <p:cNvSpPr>
            <a:spLocks noChangeArrowheads="1"/>
          </p:cNvSpPr>
          <p:nvPr/>
        </p:nvSpPr>
        <p:spPr bwMode="auto">
          <a:xfrm>
            <a:off x="6732588" y="1773238"/>
            <a:ext cx="2124075" cy="1079500"/>
          </a:xfrm>
          <a:prstGeom prst="wedgeRoundRectCallout">
            <a:avLst>
              <a:gd name="adj1" fmla="val -25486"/>
              <a:gd name="adj2" fmla="val 116616"/>
              <a:gd name="adj3" fmla="val 16667"/>
            </a:avLst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0">
                <a:latin typeface="Tahoma" pitchFamily="34" charset="0"/>
              </a:rPr>
              <a:t>Планируемые </a:t>
            </a:r>
          </a:p>
          <a:p>
            <a:pPr algn="ctr"/>
            <a:r>
              <a:rPr lang="ru-RU" sz="2000" b="0">
                <a:latin typeface="Tahoma" pitchFamily="34" charset="0"/>
              </a:rPr>
              <a:t>результаты</a:t>
            </a:r>
          </a:p>
        </p:txBody>
      </p:sp>
      <p:sp>
        <p:nvSpPr>
          <p:cNvPr id="42001" name="AutoShape 26"/>
          <p:cNvSpPr>
            <a:spLocks noChangeArrowheads="1"/>
          </p:cNvSpPr>
          <p:nvPr/>
        </p:nvSpPr>
        <p:spPr bwMode="auto">
          <a:xfrm>
            <a:off x="1765300" y="4652963"/>
            <a:ext cx="5543550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Образовательный процесс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2002" name="AutoShape 26"/>
          <p:cNvSpPr>
            <a:spLocks noChangeArrowheads="1"/>
          </p:cNvSpPr>
          <p:nvPr/>
        </p:nvSpPr>
        <p:spPr bwMode="auto">
          <a:xfrm>
            <a:off x="179388" y="5661025"/>
            <a:ext cx="8064500" cy="105251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0">
              <a:latin typeface="Tahoma" pitchFamily="34" charset="0"/>
            </a:endParaRPr>
          </a:p>
          <a:p>
            <a:pPr algn="ctr"/>
            <a:r>
              <a:rPr lang="ru-RU" sz="2000" b="0">
                <a:latin typeface="Tahoma" pitchFamily="34" charset="0"/>
              </a:rPr>
              <a:t>Система оценки: модель обеспечения качества образования</a:t>
            </a:r>
          </a:p>
          <a:p>
            <a:pPr algn="ctr"/>
            <a:r>
              <a:rPr lang="ru-RU" sz="2000" b="0">
                <a:latin typeface="Tahoma" pitchFamily="34" charset="0"/>
              </a:rPr>
              <a:t>Вовлечение учителей и обучающихся в оценочную деятельность</a:t>
            </a:r>
          </a:p>
          <a:p>
            <a:pPr algn="ctr"/>
            <a:r>
              <a:rPr lang="ru-RU" sz="2000" b="0">
                <a:latin typeface="Tahoma" pitchFamily="34" charset="0"/>
              </a:rPr>
              <a:t>Адекватность процедур и механизмов особенностям подхода</a:t>
            </a:r>
          </a:p>
          <a:p>
            <a:pPr algn="ctr"/>
            <a:endParaRPr lang="ru-RU" sz="2000" b="0">
              <a:latin typeface="Tahoma" pitchFamily="34" charset="0"/>
            </a:endParaRPr>
          </a:p>
        </p:txBody>
      </p:sp>
      <p:sp>
        <p:nvSpPr>
          <p:cNvPr id="42003" name="AutoShape 27"/>
          <p:cNvSpPr>
            <a:spLocks noChangeArrowheads="1"/>
          </p:cNvSpPr>
          <p:nvPr/>
        </p:nvSpPr>
        <p:spPr bwMode="auto">
          <a:xfrm rot="1703030">
            <a:off x="5940425" y="981075"/>
            <a:ext cx="5032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4" name="AutoShape 17"/>
          <p:cNvSpPr>
            <a:spLocks noChangeArrowheads="1"/>
          </p:cNvSpPr>
          <p:nvPr/>
        </p:nvSpPr>
        <p:spPr bwMode="auto">
          <a:xfrm rot="10800000">
            <a:off x="6083300" y="47625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5" name="AutoShape 27"/>
          <p:cNvSpPr>
            <a:spLocks noChangeArrowheads="1"/>
          </p:cNvSpPr>
          <p:nvPr/>
        </p:nvSpPr>
        <p:spPr bwMode="auto">
          <a:xfrm rot="-5400000">
            <a:off x="4355307" y="5085556"/>
            <a:ext cx="4318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6" name="AutoShape 27"/>
          <p:cNvSpPr>
            <a:spLocks noChangeArrowheads="1"/>
          </p:cNvSpPr>
          <p:nvPr/>
        </p:nvSpPr>
        <p:spPr bwMode="auto">
          <a:xfrm rot="5400000">
            <a:off x="4319588" y="2816225"/>
            <a:ext cx="504825" cy="720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7" name="AutoShape 27"/>
          <p:cNvSpPr>
            <a:spLocks noChangeArrowheads="1"/>
          </p:cNvSpPr>
          <p:nvPr/>
        </p:nvSpPr>
        <p:spPr bwMode="auto">
          <a:xfrm rot="5400000">
            <a:off x="4356894" y="4148932"/>
            <a:ext cx="4318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A716-E6E9-4E03-AB04-65D44F75D21F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7F5A79B-9EBE-41DE-9E24-71D32CDBBD59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CD5DA18-0050-4E77-841B-BFC17EA05D13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Фундаментальное ядро</a:t>
            </a:r>
            <a:br>
              <a:rPr lang="ru-RU" sz="32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содержания общего образования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33CC"/>
                </a:solidFill>
                <a:latin typeface="Tahoma" pitchFamily="34" charset="0"/>
              </a:rPr>
              <a:t>Фиксирует: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Систему базовых национальных ценностей, раскрываемых в содержании общего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Систему основных понятий, относящихся к областям знаний, представленным в общем образовании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Систему ключевых задач, обеспечивающих формирование  универсальных видов 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7942F-DC5C-41A7-8EA2-EB15E604D2C7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Rectangle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79388" y="1341438"/>
            <a:ext cx="26638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ЛИЧНОСТНЫЕ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3205163" y="1341438"/>
            <a:ext cx="2519362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МЕТАПРЕДМЕТНЫЕ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6194425" y="1341438"/>
            <a:ext cx="2698750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ПРЕДМЕТНЫЕ</a:t>
            </a:r>
          </a:p>
        </p:txBody>
      </p:sp>
      <p:sp>
        <p:nvSpPr>
          <p:cNvPr id="44039" name="AutoShape 8"/>
          <p:cNvSpPr>
            <a:spLocks noChangeArrowheads="1"/>
          </p:cNvSpPr>
          <p:nvPr/>
        </p:nvSpPr>
        <p:spPr bwMode="auto">
          <a:xfrm>
            <a:off x="179388" y="2276475"/>
            <a:ext cx="2663825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Самоопределение: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внутренняя позиция школьника;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Самоидентификация;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самоуважение и самооценка</a:t>
            </a:r>
          </a:p>
        </p:txBody>
      </p:sp>
      <p:sp>
        <p:nvSpPr>
          <p:cNvPr id="44040" name="AutoShape 9"/>
          <p:cNvSpPr>
            <a:spLocks noChangeArrowheads="1"/>
          </p:cNvSpPr>
          <p:nvPr/>
        </p:nvSpPr>
        <p:spPr bwMode="auto">
          <a:xfrm>
            <a:off x="179388" y="3573463"/>
            <a:ext cx="2663825" cy="10096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Смыслообразование: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мотивация (учебная,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социальная); границы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собственного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388" y="4797425"/>
            <a:ext cx="2663825" cy="187166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Ценностная и </a:t>
            </a:r>
          </a:p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морально-этическая</a:t>
            </a:r>
          </a:p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ориентация: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ориентация на выполнение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морально-нравственных норм;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способность к решению моральных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проблем на основе децентрации;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оценка своих поступков</a:t>
            </a:r>
            <a:r>
              <a:rPr lang="ru-RU"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4042" name="AutoShape 11"/>
          <p:cNvSpPr>
            <a:spLocks noChangeArrowheads="1"/>
          </p:cNvSpPr>
          <p:nvPr/>
        </p:nvSpPr>
        <p:spPr bwMode="auto">
          <a:xfrm>
            <a:off x="3203575" y="2276475"/>
            <a:ext cx="2663825" cy="12969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Регулятивные: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управление своей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деятельностью;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контроль и коррекция;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инициативность и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самостоятельность</a:t>
            </a:r>
          </a:p>
        </p:txBody>
      </p:sp>
      <p:sp>
        <p:nvSpPr>
          <p:cNvPr id="44043" name="AutoShape 12"/>
          <p:cNvSpPr>
            <a:spLocks noChangeArrowheads="1"/>
          </p:cNvSpPr>
          <p:nvPr/>
        </p:nvSpPr>
        <p:spPr bwMode="auto">
          <a:xfrm>
            <a:off x="3203575" y="3716338"/>
            <a:ext cx="2663825" cy="86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Коммуникативные: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речевая деятельность;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навыки сотрудничества</a:t>
            </a:r>
          </a:p>
        </p:txBody>
      </p:sp>
      <p:sp>
        <p:nvSpPr>
          <p:cNvPr id="44044" name="AutoShape 13"/>
          <p:cNvSpPr>
            <a:spLocks noChangeArrowheads="1"/>
          </p:cNvSpPr>
          <p:nvPr/>
        </p:nvSpPr>
        <p:spPr bwMode="auto">
          <a:xfrm>
            <a:off x="3130550" y="4724400"/>
            <a:ext cx="2809875" cy="213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Познавательные: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работа с информацией;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работа с учебными моделями;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использование знако-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символических средств,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общих схем решения;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выполнение логических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операций сравнения,  анализа,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обобщения, классификации,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Установления аналогий,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подведения под понятие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6516688" y="2276475"/>
            <a:ext cx="2143125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b="0">
                <a:latin typeface="Arial" charset="0"/>
              </a:rPr>
              <a:t>Основы системы</a:t>
            </a:r>
          </a:p>
          <a:p>
            <a:pPr algn="ctr" eaLnBrk="0" hangingPunct="0"/>
            <a:r>
              <a:rPr lang="ru-RU" sz="1800" b="0">
                <a:latin typeface="Arial" charset="0"/>
              </a:rPr>
              <a:t>научных знаний</a:t>
            </a:r>
          </a:p>
        </p:txBody>
      </p:sp>
      <p:sp>
        <p:nvSpPr>
          <p:cNvPr id="44046" name="AutoShape 16"/>
          <p:cNvSpPr>
            <a:spLocks noChangeArrowheads="1"/>
          </p:cNvSpPr>
          <p:nvPr/>
        </p:nvSpPr>
        <p:spPr bwMode="auto">
          <a:xfrm>
            <a:off x="6516688" y="3714750"/>
            <a:ext cx="2143125" cy="13700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/>
            <a:r>
              <a:rPr lang="ru-RU" sz="1400" b="0">
                <a:latin typeface="Arial" charset="0"/>
              </a:rPr>
              <a:t>Опыт «предметной» </a:t>
            </a:r>
          </a:p>
          <a:p>
            <a:pPr algn="ctr"/>
            <a:r>
              <a:rPr lang="ru-RU" sz="1400" b="0">
                <a:latin typeface="Arial" charset="0"/>
              </a:rPr>
              <a:t>деятельности по </a:t>
            </a:r>
          </a:p>
          <a:p>
            <a:pPr algn="ctr"/>
            <a:r>
              <a:rPr lang="ru-RU" sz="1400" b="0">
                <a:latin typeface="Arial" charset="0"/>
              </a:rPr>
              <a:t>получению,</a:t>
            </a:r>
          </a:p>
          <a:p>
            <a:pPr algn="ctr"/>
            <a:r>
              <a:rPr lang="ru-RU" sz="1400" b="0">
                <a:latin typeface="Arial" charset="0"/>
              </a:rPr>
              <a:t>преобразованию</a:t>
            </a:r>
          </a:p>
          <a:p>
            <a:pPr algn="ctr"/>
            <a:r>
              <a:rPr lang="ru-RU" sz="1400" b="0">
                <a:latin typeface="Arial" charset="0"/>
              </a:rPr>
              <a:t>и применению</a:t>
            </a:r>
          </a:p>
          <a:p>
            <a:pPr algn="ctr"/>
            <a:r>
              <a:rPr lang="ru-RU" sz="1400" b="0">
                <a:latin typeface="Arial" charset="0"/>
              </a:rPr>
              <a:t>нового знания</a:t>
            </a:r>
          </a:p>
        </p:txBody>
      </p:sp>
      <p:sp>
        <p:nvSpPr>
          <p:cNvPr id="44047" name="Text Box 37"/>
          <p:cNvSpPr txBox="1">
            <a:spLocks noChangeArrowheads="1"/>
          </p:cNvSpPr>
          <p:nvPr/>
        </p:nvSpPr>
        <p:spPr bwMode="auto">
          <a:xfrm>
            <a:off x="6535738" y="5786438"/>
            <a:ext cx="21240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0">
                <a:latin typeface="Arial" charset="0"/>
              </a:rPr>
              <a:t>Предметные и метапредметные действия с учебным материалом</a:t>
            </a:r>
            <a:r>
              <a:rPr lang="ru-RU" sz="14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588125" y="5786438"/>
            <a:ext cx="2071688" cy="1071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4049" name="AutoShape 27"/>
          <p:cNvSpPr>
            <a:spLocks noChangeArrowheads="1"/>
          </p:cNvSpPr>
          <p:nvPr/>
        </p:nvSpPr>
        <p:spPr bwMode="auto">
          <a:xfrm rot="5400000">
            <a:off x="7200107" y="3104356"/>
            <a:ext cx="6477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AutoShape 27"/>
          <p:cNvSpPr>
            <a:spLocks noChangeArrowheads="1"/>
          </p:cNvSpPr>
          <p:nvPr/>
        </p:nvSpPr>
        <p:spPr bwMode="auto">
          <a:xfrm rot="5400000">
            <a:off x="7273926" y="5119687"/>
            <a:ext cx="646112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79388" y="-100013"/>
            <a:ext cx="8642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Требования к результатам освоения </a:t>
            </a:r>
          </a:p>
          <a:p>
            <a:pPr>
              <a:defRPr/>
            </a:pPr>
            <a:r>
              <a:rPr lang="ru-RU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основной образовательной 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FE506-045A-4EDD-B55B-031522434A2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79388" y="188913"/>
            <a:ext cx="86407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0" dirty="0">
                <a:solidFill>
                  <a:srgbClr val="FF3300"/>
                </a:solidFill>
                <a:latin typeface="Arial" pitchFamily="34" charset="0"/>
              </a:rPr>
              <a:t>Требования к структуре основной </a:t>
            </a:r>
          </a:p>
          <a:p>
            <a:pPr>
              <a:defRPr/>
            </a:pPr>
            <a:r>
              <a:rPr lang="ru-RU" b="0" dirty="0">
                <a:solidFill>
                  <a:srgbClr val="FF3300"/>
                </a:solidFill>
                <a:latin typeface="Arial" pitchFamily="34" charset="0"/>
              </a:rPr>
              <a:t>образовательной программе</a:t>
            </a:r>
          </a:p>
        </p:txBody>
      </p:sp>
      <p:sp>
        <p:nvSpPr>
          <p:cNvPr id="45060" name="AutoShape 26"/>
          <p:cNvSpPr>
            <a:spLocks noChangeArrowheads="1"/>
          </p:cNvSpPr>
          <p:nvPr/>
        </p:nvSpPr>
        <p:spPr bwMode="auto">
          <a:xfrm>
            <a:off x="250825" y="1700213"/>
            <a:ext cx="8642350" cy="10080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ТРЕБОВАНИЯ</a:t>
            </a:r>
          </a:p>
        </p:txBody>
      </p:sp>
      <p:sp>
        <p:nvSpPr>
          <p:cNvPr id="45061" name="AutoShape 27"/>
          <p:cNvSpPr>
            <a:spLocks noChangeArrowheads="1"/>
          </p:cNvSpPr>
          <p:nvPr/>
        </p:nvSpPr>
        <p:spPr bwMode="auto">
          <a:xfrm rot="5400000">
            <a:off x="252413" y="29972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92" name="AutoShape 8"/>
          <p:cNvSpPr>
            <a:spLocks noChangeArrowheads="1"/>
          </p:cNvSpPr>
          <p:nvPr/>
        </p:nvSpPr>
        <p:spPr bwMode="auto">
          <a:xfrm>
            <a:off x="73025" y="4005263"/>
            <a:ext cx="1114425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Планируемые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результаты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4" name="AutoShape 8"/>
          <p:cNvSpPr>
            <a:spLocks noChangeArrowheads="1"/>
          </p:cNvSpPr>
          <p:nvPr/>
        </p:nvSpPr>
        <p:spPr bwMode="auto">
          <a:xfrm>
            <a:off x="3492500" y="4005263"/>
            <a:ext cx="10795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здорового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образа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жизни</a:t>
            </a:r>
            <a:endParaRPr lang="ru-RU" sz="12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5" name="AutoShape 8"/>
          <p:cNvSpPr>
            <a:spLocks noChangeArrowheads="1"/>
          </p:cNvSpPr>
          <p:nvPr/>
        </p:nvSpPr>
        <p:spPr bwMode="auto">
          <a:xfrm>
            <a:off x="1258888" y="4005263"/>
            <a:ext cx="936625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Учебный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2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6" name="AutoShape 8"/>
          <p:cNvSpPr>
            <a:spLocks noChangeArrowheads="1"/>
          </p:cNvSpPr>
          <p:nvPr/>
        </p:nvSpPr>
        <p:spPr bwMode="auto">
          <a:xfrm>
            <a:off x="4716463" y="4005263"/>
            <a:ext cx="1116012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Развития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УУД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7" name="AutoShape 8"/>
          <p:cNvSpPr>
            <a:spLocks noChangeArrowheads="1"/>
          </p:cNvSpPr>
          <p:nvPr/>
        </p:nvSpPr>
        <p:spPr bwMode="auto">
          <a:xfrm>
            <a:off x="2268538" y="4005263"/>
            <a:ext cx="10795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духовно-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нравственного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воспитания</a:t>
            </a:r>
          </a:p>
          <a:p>
            <a:pPr marL="342900" indent="-342900" algn="ctr">
              <a:defRPr/>
            </a:pPr>
            <a:endParaRPr lang="ru-RU" sz="1200" b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8" name="AutoShape 8"/>
          <p:cNvSpPr>
            <a:spLocks noChangeArrowheads="1"/>
          </p:cNvSpPr>
          <p:nvPr/>
        </p:nvSpPr>
        <p:spPr bwMode="auto">
          <a:xfrm>
            <a:off x="5940425" y="4005263"/>
            <a:ext cx="8636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Программы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предметам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62499" name="AutoShape 8"/>
          <p:cNvSpPr>
            <a:spLocks noChangeArrowheads="1"/>
          </p:cNvSpPr>
          <p:nvPr/>
        </p:nvSpPr>
        <p:spPr bwMode="auto">
          <a:xfrm>
            <a:off x="6948488" y="4005263"/>
            <a:ext cx="10795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 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коррекционной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работы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  <p:sp>
        <p:nvSpPr>
          <p:cNvPr id="45069" name="AutoShape 27"/>
          <p:cNvSpPr>
            <a:spLocks noChangeArrowheads="1"/>
          </p:cNvSpPr>
          <p:nvPr/>
        </p:nvSpPr>
        <p:spPr bwMode="auto">
          <a:xfrm rot="5400000">
            <a:off x="1404938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0" name="AutoShape 27"/>
          <p:cNvSpPr>
            <a:spLocks noChangeArrowheads="1"/>
          </p:cNvSpPr>
          <p:nvPr/>
        </p:nvSpPr>
        <p:spPr bwMode="auto">
          <a:xfrm rot="5400000">
            <a:off x="2339975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1" name="AutoShape 27"/>
          <p:cNvSpPr>
            <a:spLocks noChangeArrowheads="1"/>
          </p:cNvSpPr>
          <p:nvPr/>
        </p:nvSpPr>
        <p:spPr bwMode="auto">
          <a:xfrm rot="5400000">
            <a:off x="3348038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2" name="AutoShape 27"/>
          <p:cNvSpPr>
            <a:spLocks noChangeArrowheads="1"/>
          </p:cNvSpPr>
          <p:nvPr/>
        </p:nvSpPr>
        <p:spPr bwMode="auto">
          <a:xfrm rot="5400000">
            <a:off x="4572000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3" name="AutoShape 27"/>
          <p:cNvSpPr>
            <a:spLocks noChangeArrowheads="1"/>
          </p:cNvSpPr>
          <p:nvPr/>
        </p:nvSpPr>
        <p:spPr bwMode="auto">
          <a:xfrm rot="5400000">
            <a:off x="579596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4" name="AutoShape 27"/>
          <p:cNvSpPr>
            <a:spLocks noChangeArrowheads="1"/>
          </p:cNvSpPr>
          <p:nvPr/>
        </p:nvSpPr>
        <p:spPr bwMode="auto">
          <a:xfrm rot="5400000">
            <a:off x="70215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AutoShape 27"/>
          <p:cNvSpPr>
            <a:spLocks noChangeArrowheads="1"/>
          </p:cNvSpPr>
          <p:nvPr/>
        </p:nvSpPr>
        <p:spPr bwMode="auto">
          <a:xfrm rot="5400000">
            <a:off x="81010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2510" name="AutoShape 8"/>
          <p:cNvSpPr>
            <a:spLocks noChangeArrowheads="1"/>
          </p:cNvSpPr>
          <p:nvPr/>
        </p:nvSpPr>
        <p:spPr bwMode="auto">
          <a:xfrm>
            <a:off x="8172450" y="4005263"/>
            <a:ext cx="8636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endParaRPr lang="ru-RU" sz="1800" b="0"/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Система</a:t>
            </a:r>
          </a:p>
          <a:p>
            <a:pPr marL="342900" indent="-342900" algn="ctr">
              <a:defRPr/>
            </a:pPr>
            <a:r>
              <a:rPr lang="ru-RU"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оценки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19648-FB58-46A4-9C41-84D98E3CE8C2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16AA9FD-0A4A-4B22-87AF-759C7614A22D}" type="slidenum">
              <a:rPr lang="ru-RU" sz="1400" b="0">
                <a:latin typeface="+mn-lt"/>
              </a:rPr>
              <a:pPr algn="r">
                <a:defRPr/>
              </a:pPr>
              <a:t>7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9B58D8E-F120-471B-A1F7-2D3D658FFB17}" type="slidenum">
              <a:rPr lang="ru-RU" sz="1400" b="0">
                <a:latin typeface="+mn-lt"/>
              </a:rPr>
              <a:pPr algn="r">
                <a:defRPr/>
              </a:pPr>
              <a:t>7</a:t>
            </a:fld>
            <a:endParaRPr lang="ru-RU" sz="1400" b="0">
              <a:latin typeface="+mn-lt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FF3300"/>
                </a:solidFill>
              </a:rPr>
              <a:t>Примерная основная образовательная </a:t>
            </a:r>
            <a:br>
              <a:rPr lang="ru-RU" sz="2800" b="1" smtClean="0">
                <a:solidFill>
                  <a:srgbClr val="FF3300"/>
                </a:solidFill>
              </a:rPr>
            </a:br>
            <a:r>
              <a:rPr lang="ru-RU" sz="2800" b="1" smtClean="0">
                <a:solidFill>
                  <a:srgbClr val="FF3300"/>
                </a:solidFill>
              </a:rPr>
              <a:t>программа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smtClean="0">
                <a:solidFill>
                  <a:srgbClr val="0033CC"/>
                </a:solidFill>
              </a:rPr>
              <a:t>Учебный план начального общего образования</a:t>
            </a:r>
          </a:p>
          <a:p>
            <a:pPr>
              <a:buFontTx/>
              <a:buNone/>
            </a:pPr>
            <a:r>
              <a:rPr lang="ru-RU" sz="2000" smtClean="0"/>
              <a:t>Базисный учебный план состоит из двух частей: </a:t>
            </a:r>
          </a:p>
          <a:p>
            <a:r>
              <a:rPr lang="ru-RU" sz="2000" smtClean="0"/>
              <a:t>обязательной части и части, формируемой участниками образовательного процесса, включающей в том числе и внеурочную деятельность</a:t>
            </a:r>
          </a:p>
          <a:p>
            <a:r>
              <a:rPr lang="ru-RU" sz="2000" b="1" smtClean="0"/>
              <a:t>В учебном плане образовательного учреждения</a:t>
            </a:r>
            <a:r>
              <a:rPr lang="ru-RU" sz="2000" smtClean="0"/>
              <a:t> отражаются основные показатели базисного учебного плана:</a:t>
            </a:r>
          </a:p>
          <a:p>
            <a:r>
              <a:rPr lang="ru-RU" sz="2000" smtClean="0"/>
              <a:t>состав учебных предметов</a:t>
            </a:r>
          </a:p>
          <a:p>
            <a:r>
              <a:rPr lang="ru-RU" sz="2000" smtClean="0"/>
              <a:t>недельное распределение учебного времени, отводимого на освоение содержания образования по классам, учебным предметам</a:t>
            </a:r>
          </a:p>
          <a:p>
            <a:r>
              <a:rPr lang="ru-RU" sz="2000" smtClean="0"/>
              <a:t>общий и максимальный объем аудиторной нагрузки обучающихся</a:t>
            </a:r>
          </a:p>
          <a:p>
            <a:r>
              <a:rPr lang="ru-RU" sz="2000" smtClean="0"/>
              <a:t>направления внеурочной деятельности, формы ее организации, а также привлекаемые для ее реализации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4FDBE-2CB7-4E48-AD67-4A35ECF69EF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39C2ED2-CCB9-40BE-84B8-A83D441FFEDE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6CF31C4-9CCA-4D6E-9080-B04DE6D098AC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FF3300"/>
                </a:solidFill>
              </a:rPr>
              <a:t>Примерная основная образовательная </a:t>
            </a:r>
            <a:br>
              <a:rPr lang="ru-RU" sz="2800" b="1" smtClean="0">
                <a:solidFill>
                  <a:srgbClr val="FF3300"/>
                </a:solidFill>
              </a:rPr>
            </a:br>
            <a:r>
              <a:rPr lang="ru-RU" sz="2800" b="1" smtClean="0">
                <a:solidFill>
                  <a:srgbClr val="FF3300"/>
                </a:solidFill>
              </a:rPr>
              <a:t>программа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smtClean="0"/>
              <a:t>	</a:t>
            </a:r>
            <a:r>
              <a:rPr lang="ru-RU" sz="2000" b="1" smtClean="0">
                <a:solidFill>
                  <a:srgbClr val="0033CC"/>
                </a:solidFill>
              </a:rPr>
              <a:t>Примерная программа формирования универсальных учебных действий для начального общего образования: </a:t>
            </a:r>
            <a:endParaRPr lang="ru-RU" sz="2000" smtClean="0">
              <a:solidFill>
                <a:srgbClr val="0033CC"/>
              </a:solidFill>
            </a:endParaRPr>
          </a:p>
          <a:p>
            <a:r>
              <a:rPr lang="ru-RU" sz="2000" smtClean="0"/>
              <a:t>устанавливает ценностные ориентиры начального образования;</a:t>
            </a:r>
          </a:p>
          <a:p>
            <a:r>
              <a:rPr lang="ru-RU" sz="2000" smtClean="0"/>
              <a:t>определяет понятие, функции, состав и характеристики универсальных учебных действий в младшем школьном возрасте;</a:t>
            </a:r>
          </a:p>
          <a:p>
            <a:r>
              <a:rPr lang="ru-RU" sz="2000" smtClean="0"/>
              <a:t>выявляет связь универсальных учебных действий с содержанием учебных предметов;</a:t>
            </a:r>
          </a:p>
          <a:p>
            <a:r>
              <a:rPr lang="ru-RU" sz="2000" smtClean="0"/>
              <a:t>определяет условия, обеспечивающие преемственность программы формирования у обучающихся универсальных учебных действий при переходе от дошкольного к начальному и основному общему образованию.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5ADF2-28AE-4DE6-8CFA-97225ED94F3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8131" name="_s1040"/>
          <p:cNvSpPr>
            <a:spLocks noChangeArrowheads="1"/>
          </p:cNvSpPr>
          <p:nvPr/>
        </p:nvSpPr>
        <p:spPr bwMode="auto">
          <a:xfrm>
            <a:off x="6245225" y="3640138"/>
            <a:ext cx="2214563" cy="9413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Описание ценностных</a:t>
            </a:r>
            <a:r>
              <a:rPr lang="ru-RU" sz="1400" b="0" i="1">
                <a:latin typeface="Arial" charset="0"/>
              </a:rPr>
              <a:t> </a:t>
            </a:r>
          </a:p>
          <a:p>
            <a:pPr algn="ctr"/>
            <a:r>
              <a:rPr lang="ru-RU" sz="1400" b="0">
                <a:latin typeface="Arial" charset="0"/>
              </a:rPr>
              <a:t>ориентиров содержания</a:t>
            </a:r>
          </a:p>
          <a:p>
            <a:pPr algn="ctr"/>
            <a:r>
              <a:rPr lang="ru-RU" sz="1400" b="0">
                <a:latin typeface="Arial" charset="0"/>
              </a:rPr>
              <a:t>предмета</a:t>
            </a:r>
          </a:p>
        </p:txBody>
      </p:sp>
      <p:sp>
        <p:nvSpPr>
          <p:cNvPr id="48132" name="_s1038"/>
          <p:cNvSpPr>
            <a:spLocks noChangeArrowheads="1"/>
          </p:cNvSpPr>
          <p:nvPr/>
        </p:nvSpPr>
        <p:spPr bwMode="auto">
          <a:xfrm>
            <a:off x="3779838" y="3640138"/>
            <a:ext cx="2293937" cy="9413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Общая  характеристика</a:t>
            </a:r>
          </a:p>
          <a:p>
            <a:pPr algn="ctr"/>
            <a:r>
              <a:rPr lang="ru-RU" sz="1400" b="0">
                <a:latin typeface="Arial" charset="0"/>
              </a:rPr>
              <a:t>предмета</a:t>
            </a:r>
          </a:p>
          <a:p>
            <a:pPr algn="ctr"/>
            <a:endParaRPr lang="ru-RU" sz="1400" b="0">
              <a:latin typeface="Verdana" pitchFamily="34" charset="0"/>
            </a:endParaRPr>
          </a:p>
        </p:txBody>
      </p:sp>
      <p:sp>
        <p:nvSpPr>
          <p:cNvPr id="48133" name="_s1036"/>
          <p:cNvSpPr>
            <a:spLocks noChangeArrowheads="1"/>
          </p:cNvSpPr>
          <p:nvPr/>
        </p:nvSpPr>
        <p:spPr bwMode="auto">
          <a:xfrm>
            <a:off x="539750" y="1412875"/>
            <a:ext cx="7920038" cy="10683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2800" b="0">
                <a:latin typeface="Arial" charset="0"/>
              </a:rPr>
              <a:t>Примерная программа по учебному предмету</a:t>
            </a:r>
          </a:p>
        </p:txBody>
      </p:sp>
      <p:sp>
        <p:nvSpPr>
          <p:cNvPr id="48134" name="_s1037"/>
          <p:cNvSpPr>
            <a:spLocks noChangeArrowheads="1"/>
          </p:cNvSpPr>
          <p:nvPr/>
        </p:nvSpPr>
        <p:spPr bwMode="auto">
          <a:xfrm>
            <a:off x="34925" y="3644900"/>
            <a:ext cx="1535113" cy="936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Пояснительная</a:t>
            </a:r>
          </a:p>
          <a:p>
            <a:pPr algn="ctr"/>
            <a:r>
              <a:rPr lang="ru-RU" sz="1400" b="0">
                <a:latin typeface="Arial" charset="0"/>
              </a:rPr>
              <a:t>записка</a:t>
            </a:r>
            <a:r>
              <a:rPr lang="ru-RU" sz="1200">
                <a:latin typeface="Verdana" pitchFamily="34" charset="0"/>
              </a:rPr>
              <a:t> </a:t>
            </a:r>
          </a:p>
        </p:txBody>
      </p:sp>
      <p:sp>
        <p:nvSpPr>
          <p:cNvPr id="48135" name="_s1039"/>
          <p:cNvSpPr>
            <a:spLocks noChangeArrowheads="1"/>
          </p:cNvSpPr>
          <p:nvPr/>
        </p:nvSpPr>
        <p:spPr bwMode="auto">
          <a:xfrm>
            <a:off x="1714500" y="3644900"/>
            <a:ext cx="1920875" cy="936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Описание места </a:t>
            </a:r>
          </a:p>
          <a:p>
            <a:pPr algn="ctr"/>
            <a:r>
              <a:rPr lang="ru-RU" sz="1400" b="0">
                <a:latin typeface="Arial" charset="0"/>
              </a:rPr>
              <a:t>учебного предмета</a:t>
            </a:r>
          </a:p>
          <a:p>
            <a:pPr algn="ctr"/>
            <a:r>
              <a:rPr lang="ru-RU" sz="1400" b="0">
                <a:latin typeface="Arial" charset="0"/>
              </a:rPr>
              <a:t>в учебном плане</a:t>
            </a:r>
          </a:p>
        </p:txBody>
      </p:sp>
      <p:sp>
        <p:nvSpPr>
          <p:cNvPr id="48136" name="_s1041"/>
          <p:cNvSpPr>
            <a:spLocks noChangeArrowheads="1"/>
          </p:cNvSpPr>
          <p:nvPr/>
        </p:nvSpPr>
        <p:spPr bwMode="auto">
          <a:xfrm>
            <a:off x="179388" y="4868863"/>
            <a:ext cx="2736850" cy="936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Личностные, метапредметные</a:t>
            </a:r>
          </a:p>
          <a:p>
            <a:pPr algn="ctr"/>
            <a:r>
              <a:rPr lang="ru-RU" sz="1400" b="0">
                <a:latin typeface="Arial" charset="0"/>
              </a:rPr>
              <a:t>и предметные результаты</a:t>
            </a:r>
          </a:p>
          <a:p>
            <a:pPr algn="ctr"/>
            <a:r>
              <a:rPr lang="ru-RU" sz="1400" b="0">
                <a:latin typeface="Arial" charset="0"/>
              </a:rPr>
              <a:t>изучения предмета</a:t>
            </a:r>
          </a:p>
        </p:txBody>
      </p:sp>
      <p:sp>
        <p:nvSpPr>
          <p:cNvPr id="48137" name="_s1042"/>
          <p:cNvSpPr>
            <a:spLocks noChangeArrowheads="1"/>
          </p:cNvSpPr>
          <p:nvPr/>
        </p:nvSpPr>
        <p:spPr bwMode="auto">
          <a:xfrm>
            <a:off x="3059113" y="4868863"/>
            <a:ext cx="2376487" cy="9509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Содержание</a:t>
            </a:r>
          </a:p>
          <a:p>
            <a:pPr algn="ctr"/>
            <a:r>
              <a:rPr lang="ru-RU" sz="1400" b="0">
                <a:latin typeface="Arial" charset="0"/>
              </a:rPr>
              <a:t>основного общего</a:t>
            </a:r>
          </a:p>
          <a:p>
            <a:pPr algn="ctr"/>
            <a:r>
              <a:rPr lang="ru-RU" sz="1400" b="0">
                <a:latin typeface="Arial" charset="0"/>
              </a:rPr>
              <a:t>образования по учебному</a:t>
            </a:r>
          </a:p>
          <a:p>
            <a:pPr algn="ctr"/>
            <a:r>
              <a:rPr lang="ru-RU" sz="1400" b="0">
                <a:latin typeface="Arial" charset="0"/>
              </a:rPr>
              <a:t>предмету</a:t>
            </a:r>
          </a:p>
        </p:txBody>
      </p:sp>
      <p:sp>
        <p:nvSpPr>
          <p:cNvPr id="48138" name="_s1043"/>
          <p:cNvSpPr>
            <a:spLocks noChangeArrowheads="1"/>
          </p:cNvSpPr>
          <p:nvPr/>
        </p:nvSpPr>
        <p:spPr bwMode="auto">
          <a:xfrm>
            <a:off x="5580063" y="4868863"/>
            <a:ext cx="1592262" cy="9509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Примерное</a:t>
            </a:r>
          </a:p>
          <a:p>
            <a:pPr algn="ctr"/>
            <a:r>
              <a:rPr lang="ru-RU" sz="1400" b="0">
                <a:latin typeface="Arial" charset="0"/>
              </a:rPr>
              <a:t>тематическое</a:t>
            </a:r>
          </a:p>
          <a:p>
            <a:pPr algn="ctr"/>
            <a:r>
              <a:rPr lang="ru-RU" sz="1400" b="0">
                <a:latin typeface="Arial" charset="0"/>
              </a:rPr>
              <a:t>планирование</a:t>
            </a:r>
          </a:p>
        </p:txBody>
      </p:sp>
      <p:sp>
        <p:nvSpPr>
          <p:cNvPr id="48139" name="_s1044"/>
          <p:cNvSpPr>
            <a:spLocks noChangeArrowheads="1"/>
          </p:cNvSpPr>
          <p:nvPr/>
        </p:nvSpPr>
        <p:spPr bwMode="auto">
          <a:xfrm>
            <a:off x="7380288" y="4868863"/>
            <a:ext cx="1646237" cy="936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ru-RU" sz="1400" b="0">
                <a:latin typeface="Arial" charset="0"/>
              </a:rPr>
              <a:t>Рекомендации</a:t>
            </a:r>
          </a:p>
          <a:p>
            <a:pPr algn="ctr"/>
            <a:r>
              <a:rPr lang="ru-RU" sz="1400" b="0">
                <a:latin typeface="Arial" charset="0"/>
              </a:rPr>
              <a:t>по материально-</a:t>
            </a:r>
          </a:p>
          <a:p>
            <a:pPr algn="ctr"/>
            <a:r>
              <a:rPr lang="ru-RU" sz="1400" b="0">
                <a:latin typeface="Arial" charset="0"/>
              </a:rPr>
              <a:t>техническому</a:t>
            </a:r>
          </a:p>
          <a:p>
            <a:pPr algn="ctr"/>
            <a:r>
              <a:rPr lang="ru-RU" sz="1400" b="0">
                <a:latin typeface="Arial" charset="0"/>
              </a:rPr>
              <a:t>обеспечению</a:t>
            </a:r>
          </a:p>
        </p:txBody>
      </p:sp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250825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0" dirty="0">
                <a:solidFill>
                  <a:srgbClr val="FF3300"/>
                </a:solidFill>
                <a:latin typeface="Arial" pitchFamily="34" charset="0"/>
              </a:rPr>
              <a:t>Примерные программы:</a:t>
            </a:r>
          </a:p>
          <a:p>
            <a:pPr>
              <a:defRPr/>
            </a:pPr>
            <a:r>
              <a:rPr lang="ru-RU" sz="2800" b="0" dirty="0">
                <a:solidFill>
                  <a:srgbClr val="FF3300"/>
                </a:solidFill>
                <a:latin typeface="Arial" pitchFamily="34" charset="0"/>
              </a:rPr>
              <a:t>назначение и особенности</a:t>
            </a:r>
          </a:p>
        </p:txBody>
      </p:sp>
      <p:sp>
        <p:nvSpPr>
          <p:cNvPr id="48141" name="AutoShape 27"/>
          <p:cNvSpPr>
            <a:spLocks noChangeArrowheads="1"/>
          </p:cNvSpPr>
          <p:nvPr/>
        </p:nvSpPr>
        <p:spPr bwMode="auto">
          <a:xfrm rot="5400000">
            <a:off x="2413000" y="2781301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AutoShape 27"/>
          <p:cNvSpPr>
            <a:spLocks noChangeArrowheads="1"/>
          </p:cNvSpPr>
          <p:nvPr/>
        </p:nvSpPr>
        <p:spPr bwMode="auto">
          <a:xfrm rot="5400000">
            <a:off x="4500563" y="27813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AutoShape 27"/>
          <p:cNvSpPr>
            <a:spLocks noChangeArrowheads="1"/>
          </p:cNvSpPr>
          <p:nvPr/>
        </p:nvSpPr>
        <p:spPr bwMode="auto">
          <a:xfrm rot="5400000">
            <a:off x="684213" y="27813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AutoShape 27"/>
          <p:cNvSpPr>
            <a:spLocks noChangeArrowheads="1"/>
          </p:cNvSpPr>
          <p:nvPr/>
        </p:nvSpPr>
        <p:spPr bwMode="auto">
          <a:xfrm rot="5400000">
            <a:off x="6445250" y="2781301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Экран (4:3)</PresentationFormat>
  <Paragraphs>394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Социальная культура</vt:lpstr>
      <vt:lpstr>   </vt:lpstr>
      <vt:lpstr>Слайд 3</vt:lpstr>
      <vt:lpstr>Фундаментальное ядро содержания общего образования</vt:lpstr>
      <vt:lpstr>Слайд 5</vt:lpstr>
      <vt:lpstr>Слайд 6</vt:lpstr>
      <vt:lpstr>Примерная основная образовательная  программа </vt:lpstr>
      <vt:lpstr>Примерная основная образовательная  программа </vt:lpstr>
      <vt:lpstr>Слайд 9</vt:lpstr>
      <vt:lpstr>Примерная программа духовно-нравственного развития и воспитания</vt:lpstr>
      <vt:lpstr>Планируемые результаты  реализации программ воспитания  и социализации школьников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культура</dc:title>
  <dc:creator>LUDMILA</dc:creator>
  <cp:lastModifiedBy>USER1</cp:lastModifiedBy>
  <cp:revision>1</cp:revision>
  <dcterms:created xsi:type="dcterms:W3CDTF">2015-03-25T15:32:46Z</dcterms:created>
  <dcterms:modified xsi:type="dcterms:W3CDTF">2015-03-25T15:38:32Z</dcterms:modified>
</cp:coreProperties>
</file>