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61" r:id="rId4"/>
    <p:sldId id="268" r:id="rId5"/>
    <p:sldId id="265" r:id="rId6"/>
    <p:sldId id="259" r:id="rId7"/>
    <p:sldId id="264" r:id="rId8"/>
    <p:sldId id="273" r:id="rId9"/>
    <p:sldId id="272" r:id="rId10"/>
    <p:sldId id="271" r:id="rId11"/>
    <p:sldId id="274" r:id="rId12"/>
    <p:sldId id="275" r:id="rId13"/>
    <p:sldId id="276" r:id="rId14"/>
    <p:sldId id="269" r:id="rId15"/>
    <p:sldId id="278" r:id="rId16"/>
    <p:sldId id="279" r:id="rId17"/>
    <p:sldId id="280" r:id="rId18"/>
    <p:sldId id="286" r:id="rId19"/>
    <p:sldId id="289" r:id="rId20"/>
    <p:sldId id="297" r:id="rId21"/>
    <p:sldId id="299" r:id="rId22"/>
    <p:sldId id="30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191A08-E1F3-4569-959E-4759FC2C65A3}">
          <p14:sldIdLst>
            <p14:sldId id="257"/>
            <p14:sldId id="256"/>
            <p14:sldId id="261"/>
            <p14:sldId id="268"/>
            <p14:sldId id="265"/>
            <p14:sldId id="259"/>
            <p14:sldId id="264"/>
            <p14:sldId id="273"/>
            <p14:sldId id="272"/>
            <p14:sldId id="271"/>
            <p14:sldId id="274"/>
            <p14:sldId id="275"/>
            <p14:sldId id="276"/>
            <p14:sldId id="269"/>
            <p14:sldId id="278"/>
            <p14:sldId id="279"/>
            <p14:sldId id="280"/>
            <p14:sldId id="286"/>
            <p14:sldId id="289"/>
          </p14:sldIdLst>
        </p14:section>
        <p14:section name="Раздел без заголовка" id="{D6FBC0D5-15A2-41A2-A0A7-23EE3B25051E}">
          <p14:sldIdLst>
            <p14:sldId id="297"/>
            <p14:sldId id="299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66"/>
    <a:srgbClr val="660066"/>
    <a:srgbClr val="990000"/>
    <a:srgbClr val="0000FF"/>
    <a:srgbClr val="FFFF00"/>
    <a:srgbClr val="FF9900"/>
    <a:srgbClr val="990033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74" d="100"/>
          <a:sy n="74" d="100"/>
        </p:scale>
        <p:origin x="1470" y="54"/>
      </p:cViewPr>
      <p:guideLst>
        <p:guide orient="horz" pos="2160"/>
        <p:guide pos="2880"/>
        <p:guide orient="horz" pos="22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78B3B-95CA-4EA2-8FA4-372B7E7C29F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54E8D-46AB-4470-8E3A-2C1E15814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4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2357430"/>
            <a:ext cx="8572560" cy="4220421"/>
            <a:chOff x="1115616" y="2146448"/>
            <a:chExt cx="7165477" cy="479015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2113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15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Звук  и буква Р</a:t>
              </a:r>
              <a:endParaRPr lang="ru-RU" sz="115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1851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sz="2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Гильмутдинова</a:t>
              </a:r>
              <a:r>
                <a:rPr lang="ru-RU" sz="20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r>
                <a:rPr lang="ru-RU" sz="2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Гульназ</a:t>
              </a:r>
              <a:r>
                <a:rPr lang="ru-RU" sz="20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r>
                <a:rPr lang="ru-RU" sz="2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Ринатовна</a:t>
              </a:r>
              <a:r>
                <a:rPr lang="ru-RU" sz="20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, </a:t>
              </a:r>
              <a:endPara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Учитель-логопед</a:t>
              </a:r>
              <a:endPara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МАОУ СОШ №5</a:t>
              </a:r>
              <a:endPara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000" b="1" dirty="0" err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</a:t>
              </a:r>
              <a:r>
                <a:rPr lang="ru-RU" sz="2000" b="1" dirty="0" err="1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.Лабытнанги</a:t>
              </a:r>
              <a:r>
                <a:rPr lang="ru-RU" sz="20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ЯНАО</a:t>
              </a:r>
              <a:endPara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000" b="1" dirty="0" smtClean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2015</a:t>
              </a:r>
              <a:endParaRPr lang="ru-RU" sz="2000" b="1" dirty="0">
                <a:solidFill>
                  <a:srgbClr val="00006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b="1" u="sng" dirty="0">
                <a:solidFill>
                  <a:srgbClr val="003300"/>
                </a:solidFill>
              </a:rPr>
              <a:t>«Чистим </a:t>
            </a:r>
            <a:r>
              <a:rPr lang="ru-RU" sz="2000" b="1" u="sng" dirty="0" smtClean="0">
                <a:solidFill>
                  <a:srgbClr val="003300"/>
                </a:solidFill>
              </a:rPr>
              <a:t>зубки»</a:t>
            </a:r>
            <a:r>
              <a:rPr lang="ru-RU" sz="2000" dirty="0">
                <a:solidFill>
                  <a:srgbClr val="003300"/>
                </a:solidFill>
              </a:rPr>
              <a:t> Открыть рот и кончиком языка «почистить» верхние зубы с внутренней стороны, делая движения языком из стороны в сторону</a:t>
            </a:r>
            <a:r>
              <a:rPr lang="ru-RU" sz="2000" dirty="0" smtClean="0">
                <a:solidFill>
                  <a:srgbClr val="003300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4098" name="Picture 2" descr="http://marinalog.ucoz.com/risunok3.jpgaara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1965"/>
            <a:ext cx="5112568" cy="360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46284"/>
            <a:ext cx="8136904" cy="232673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b="1" u="sng" dirty="0">
                <a:solidFill>
                  <a:srgbClr val="003300"/>
                </a:solidFill>
              </a:rPr>
              <a:t>«Лошадка»</a:t>
            </a:r>
            <a:r>
              <a:rPr lang="ru-RU" sz="2000" dirty="0">
                <a:solidFill>
                  <a:srgbClr val="003300"/>
                </a:solidFill>
              </a:rPr>
              <a:t> Улыбнуться, открыть рот, пощелкать кончиком языка (как лошадка цокает копытами</a:t>
            </a:r>
            <a:r>
              <a:rPr lang="ru-RU" sz="2000" dirty="0" smtClean="0">
                <a:solidFill>
                  <a:srgbClr val="003300"/>
                </a:solidFill>
              </a:rPr>
              <a:t>).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6148" name="Picture 4" descr="http://marinalog.ucoz.com/risunok2.jpgpa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68421"/>
            <a:ext cx="2392426" cy="18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342" y="3651121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u="sng" dirty="0">
                <a:solidFill>
                  <a:srgbClr val="003300"/>
                </a:solidFill>
                <a:latin typeface="+mj-lt"/>
              </a:rPr>
              <a:t>«Маляр»</a:t>
            </a:r>
            <a:r>
              <a:rPr lang="ru-RU" sz="2000" dirty="0">
                <a:solidFill>
                  <a:srgbClr val="003300"/>
                </a:solidFill>
                <a:latin typeface="+mj-lt"/>
              </a:rPr>
              <a:t> Улыбнуться, открыть рот и погладить кончиком языка твердое нёбо, делая движения языком вперед-назад.</a:t>
            </a:r>
          </a:p>
        </p:txBody>
      </p:sp>
      <p:pic>
        <p:nvPicPr>
          <p:cNvPr id="6150" name="Picture 6" descr="http://marinalog.ucoz.com/risunok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24871"/>
            <a:ext cx="2880320" cy="203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82453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000" b="1" u="sng" dirty="0">
                <a:solidFill>
                  <a:srgbClr val="003300"/>
                </a:solidFill>
              </a:rPr>
              <a:t>«Барабан» ("Дятел</a:t>
            </a:r>
            <a:r>
              <a:rPr lang="ru-RU" sz="2000" b="1" u="sng" dirty="0" smtClean="0">
                <a:solidFill>
                  <a:srgbClr val="003300"/>
                </a:solidFill>
              </a:rPr>
              <a:t>")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dirty="0" smtClean="0">
                <a:solidFill>
                  <a:srgbClr val="003300"/>
                </a:solidFill>
              </a:rPr>
              <a:t>Улыбнуться</a:t>
            </a:r>
            <a:r>
              <a:rPr lang="ru-RU" sz="2000" dirty="0">
                <a:solidFill>
                  <a:srgbClr val="003300"/>
                </a:solidFill>
              </a:rPr>
              <a:t>, приоткрыть рот (достаточно широко), поставить язычок за верхние зубы, стучать языком по небу за верхними зубами со звуком «Д-Д-Д». Стучать язычком 7 – 15 секунд (на весь выдох</a:t>
            </a:r>
            <a:r>
              <a:rPr lang="ru-RU" sz="2000" dirty="0" smtClean="0">
                <a:solidFill>
                  <a:srgbClr val="003300"/>
                </a:solidFill>
              </a:rPr>
              <a:t>).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7170" name="Picture 2" descr="http://marinalog.ucoz.com/risuno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5035024" cy="31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Автоматизация </a:t>
            </a:r>
            <a:r>
              <a:rPr lang="ru-RU" b="1" dirty="0">
                <a:solidFill>
                  <a:srgbClr val="C00000"/>
                </a:solidFill>
              </a:rPr>
              <a:t>звука в слогах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3600" b="1" dirty="0" smtClean="0">
                <a:solidFill>
                  <a:srgbClr val="006600"/>
                </a:solidFill>
              </a:rPr>
              <a:t>Ра-</a:t>
            </a:r>
            <a:r>
              <a:rPr lang="ru-RU" sz="3600" b="1" dirty="0" err="1" smtClean="0">
                <a:solidFill>
                  <a:srgbClr val="006600"/>
                </a:solidFill>
              </a:rPr>
              <a:t>ра</a:t>
            </a:r>
            <a:r>
              <a:rPr lang="ru-RU" sz="3600" b="1" dirty="0">
                <a:solidFill>
                  <a:srgbClr val="006600"/>
                </a:solidFill>
              </a:rPr>
              <a:t>, </a:t>
            </a:r>
            <a:r>
              <a:rPr lang="ru-RU" sz="3600" b="1" dirty="0" err="1" smtClean="0">
                <a:solidFill>
                  <a:srgbClr val="006600"/>
                </a:solidFill>
              </a:rPr>
              <a:t>ра-ра-ра</a:t>
            </a:r>
            <a:r>
              <a:rPr lang="ru-RU" sz="3600" b="1" dirty="0">
                <a:solidFill>
                  <a:srgbClr val="006600"/>
                </a:solidFill>
              </a:rPr>
              <a:t/>
            </a:r>
            <a:br>
              <a:rPr lang="ru-RU" sz="3600" b="1" dirty="0">
                <a:solidFill>
                  <a:srgbClr val="006600"/>
                </a:solidFill>
              </a:rPr>
            </a:br>
            <a:r>
              <a:rPr lang="ru-RU" sz="3600" b="1" dirty="0" err="1">
                <a:solidFill>
                  <a:srgbClr val="006600"/>
                </a:solidFill>
              </a:rPr>
              <a:t>Ро-ро</a:t>
            </a:r>
            <a:r>
              <a:rPr lang="ru-RU" sz="3600" b="1" dirty="0">
                <a:solidFill>
                  <a:srgbClr val="006600"/>
                </a:solidFill>
              </a:rPr>
              <a:t>, </a:t>
            </a:r>
            <a:r>
              <a:rPr lang="ru-RU" sz="3600" b="1" dirty="0" err="1" smtClean="0">
                <a:solidFill>
                  <a:srgbClr val="006600"/>
                </a:solidFill>
              </a:rPr>
              <a:t>ро-ро-ро</a:t>
            </a:r>
            <a:r>
              <a:rPr lang="ru-RU" sz="3600" b="1" dirty="0">
                <a:solidFill>
                  <a:srgbClr val="006600"/>
                </a:solidFill>
              </a:rPr>
              <a:t/>
            </a:r>
            <a:br>
              <a:rPr lang="ru-RU" sz="3600" b="1" dirty="0">
                <a:solidFill>
                  <a:srgbClr val="006600"/>
                </a:solidFill>
              </a:rPr>
            </a:br>
            <a:r>
              <a:rPr lang="ru-RU" sz="3600" b="1" dirty="0" err="1">
                <a:solidFill>
                  <a:srgbClr val="006600"/>
                </a:solidFill>
              </a:rPr>
              <a:t>Ру-ру</a:t>
            </a:r>
            <a:r>
              <a:rPr lang="ru-RU" sz="3600" b="1" dirty="0">
                <a:solidFill>
                  <a:srgbClr val="006600"/>
                </a:solidFill>
              </a:rPr>
              <a:t>, </a:t>
            </a:r>
            <a:r>
              <a:rPr lang="ru-RU" sz="3600" b="1" dirty="0" err="1" smtClean="0">
                <a:solidFill>
                  <a:srgbClr val="006600"/>
                </a:solidFill>
              </a:rPr>
              <a:t>ру-ру-ру</a:t>
            </a:r>
            <a:r>
              <a:rPr lang="ru-RU" sz="3600" b="1" dirty="0">
                <a:solidFill>
                  <a:srgbClr val="006600"/>
                </a:solidFill>
              </a:rPr>
              <a:t/>
            </a:r>
            <a:br>
              <a:rPr lang="ru-RU" sz="3600" b="1" dirty="0">
                <a:solidFill>
                  <a:srgbClr val="006600"/>
                </a:solidFill>
              </a:rPr>
            </a:br>
            <a:r>
              <a:rPr lang="ru-RU" sz="3600" b="1" dirty="0" err="1">
                <a:solidFill>
                  <a:srgbClr val="006600"/>
                </a:solidFill>
              </a:rPr>
              <a:t>Ры-ры</a:t>
            </a:r>
            <a:r>
              <a:rPr lang="ru-RU" sz="3600" b="1" dirty="0">
                <a:solidFill>
                  <a:srgbClr val="006600"/>
                </a:solidFill>
              </a:rPr>
              <a:t>, </a:t>
            </a:r>
            <a:r>
              <a:rPr lang="ru-RU" sz="3600" b="1" dirty="0" err="1" smtClean="0">
                <a:solidFill>
                  <a:srgbClr val="006600"/>
                </a:solidFill>
              </a:rPr>
              <a:t>ры-ры-ры</a:t>
            </a:r>
            <a:endParaRPr lang="ru-RU" sz="3600" b="1" dirty="0">
              <a:solidFill>
                <a:srgbClr val="0066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3600" b="1" dirty="0" smtClean="0">
                <a:solidFill>
                  <a:srgbClr val="0000FF"/>
                </a:solidFill>
              </a:rPr>
              <a:t>Ра-</a:t>
            </a:r>
            <a:r>
              <a:rPr lang="ru-RU" sz="3600" b="1" dirty="0" err="1" smtClean="0">
                <a:solidFill>
                  <a:srgbClr val="0000FF"/>
                </a:solidFill>
              </a:rPr>
              <a:t>ро</a:t>
            </a:r>
            <a:r>
              <a:rPr lang="ru-RU" sz="3600" b="1" dirty="0" smtClean="0">
                <a:solidFill>
                  <a:srgbClr val="0000FF"/>
                </a:solidFill>
              </a:rPr>
              <a:t>-</a:t>
            </a:r>
            <a:r>
              <a:rPr lang="ru-RU" sz="3600" b="1" dirty="0" err="1" smtClean="0">
                <a:solidFill>
                  <a:srgbClr val="0000FF"/>
                </a:solidFill>
              </a:rPr>
              <a:t>ру-ры</a:t>
            </a:r>
            <a:r>
              <a:rPr lang="ru-RU" sz="3600" b="1" dirty="0">
                <a:solidFill>
                  <a:srgbClr val="0000FF"/>
                </a:solidFill>
              </a:rPr>
              <a:t/>
            </a:r>
            <a:br>
              <a:rPr lang="ru-RU" sz="3600" b="1" dirty="0">
                <a:solidFill>
                  <a:srgbClr val="0000FF"/>
                </a:solidFill>
              </a:rPr>
            </a:br>
            <a:r>
              <a:rPr lang="ru-RU" sz="3600" b="1" dirty="0" err="1" smtClean="0">
                <a:solidFill>
                  <a:srgbClr val="0000FF"/>
                </a:solidFill>
              </a:rPr>
              <a:t>Ро-ру-ры-ра</a:t>
            </a:r>
            <a:r>
              <a:rPr lang="ru-RU" sz="3600" b="1" dirty="0">
                <a:solidFill>
                  <a:srgbClr val="0000FF"/>
                </a:solidFill>
              </a:rPr>
              <a:t/>
            </a:r>
            <a:br>
              <a:rPr lang="ru-RU" sz="3600" b="1" dirty="0">
                <a:solidFill>
                  <a:srgbClr val="0000FF"/>
                </a:solidFill>
              </a:rPr>
            </a:br>
            <a:r>
              <a:rPr lang="ru-RU" sz="3600" b="1" dirty="0" err="1" smtClean="0">
                <a:solidFill>
                  <a:srgbClr val="0000FF"/>
                </a:solidFill>
              </a:rPr>
              <a:t>Ру-ры-ра-ро</a:t>
            </a:r>
            <a:r>
              <a:rPr lang="ru-RU" sz="3600" b="1" dirty="0">
                <a:solidFill>
                  <a:srgbClr val="0000FF"/>
                </a:solidFill>
              </a:rPr>
              <a:t/>
            </a:r>
            <a:br>
              <a:rPr lang="ru-RU" sz="3600" b="1" dirty="0">
                <a:solidFill>
                  <a:srgbClr val="0000FF"/>
                </a:solidFill>
              </a:rPr>
            </a:br>
            <a:r>
              <a:rPr lang="ru-RU" sz="3600" b="1" dirty="0" err="1" smtClean="0">
                <a:solidFill>
                  <a:srgbClr val="0000FF"/>
                </a:solidFill>
              </a:rPr>
              <a:t>Ры-ра-ро-ру</a:t>
            </a:r>
            <a:endParaRPr lang="ru-RU" sz="36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3600" b="1" dirty="0" err="1" smtClean="0">
                <a:solidFill>
                  <a:srgbClr val="990033"/>
                </a:solidFill>
              </a:rPr>
              <a:t>Дра-дры-дро-дру</a:t>
            </a:r>
            <a:r>
              <a:rPr lang="ru-RU" sz="3600" b="1" dirty="0">
                <a:solidFill>
                  <a:srgbClr val="990033"/>
                </a:solidFill>
              </a:rPr>
              <a:t>  </a:t>
            </a:r>
            <a:br>
              <a:rPr lang="ru-RU" sz="3600" b="1" dirty="0">
                <a:solidFill>
                  <a:srgbClr val="990033"/>
                </a:solidFill>
              </a:rPr>
            </a:br>
            <a:r>
              <a:rPr lang="ru-RU" sz="3600" b="1" dirty="0" err="1" smtClean="0">
                <a:solidFill>
                  <a:srgbClr val="990033"/>
                </a:solidFill>
              </a:rPr>
              <a:t>Дры-дро-дру-дра</a:t>
            </a:r>
            <a:r>
              <a:rPr lang="ru-RU" sz="3600" b="1" dirty="0">
                <a:solidFill>
                  <a:srgbClr val="990033"/>
                </a:solidFill>
              </a:rPr>
              <a:t/>
            </a:r>
            <a:br>
              <a:rPr lang="ru-RU" sz="3600" b="1" dirty="0">
                <a:solidFill>
                  <a:srgbClr val="990033"/>
                </a:solidFill>
              </a:rPr>
            </a:br>
            <a:r>
              <a:rPr lang="ru-RU" sz="3600" b="1" dirty="0" err="1" smtClean="0">
                <a:solidFill>
                  <a:srgbClr val="990033"/>
                </a:solidFill>
              </a:rPr>
              <a:t>Дро-дру-дра-дры</a:t>
            </a:r>
            <a:r>
              <a:rPr lang="ru-RU" sz="3600" b="1" dirty="0">
                <a:solidFill>
                  <a:srgbClr val="990033"/>
                </a:solidFill>
              </a:rPr>
              <a:t/>
            </a:r>
            <a:br>
              <a:rPr lang="ru-RU" sz="3600" b="1" dirty="0">
                <a:solidFill>
                  <a:srgbClr val="990033"/>
                </a:solidFill>
              </a:rPr>
            </a:br>
            <a:r>
              <a:rPr lang="ru-RU" sz="3600" b="1" dirty="0" err="1" smtClean="0">
                <a:solidFill>
                  <a:srgbClr val="990033"/>
                </a:solidFill>
              </a:rPr>
              <a:t>Дру-дра-дры-дро</a:t>
            </a:r>
            <a:endParaRPr lang="ru-RU" sz="3600" b="1" dirty="0" smtClean="0">
              <a:solidFill>
                <a:srgbClr val="990033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3600" b="1" dirty="0" err="1" smtClean="0">
                <a:solidFill>
                  <a:srgbClr val="FF9900"/>
                </a:solidFill>
              </a:rPr>
              <a:t>Тра</a:t>
            </a:r>
            <a:r>
              <a:rPr lang="ru-RU" sz="3600" b="1" dirty="0" smtClean="0">
                <a:solidFill>
                  <a:srgbClr val="FF9900"/>
                </a:solidFill>
              </a:rPr>
              <a:t>-</a:t>
            </a:r>
            <a:r>
              <a:rPr lang="ru-RU" sz="3600" b="1" dirty="0" err="1" smtClean="0">
                <a:solidFill>
                  <a:srgbClr val="FF9900"/>
                </a:solidFill>
              </a:rPr>
              <a:t>тры</a:t>
            </a:r>
            <a:r>
              <a:rPr lang="ru-RU" sz="3600" b="1" dirty="0" smtClean="0">
                <a:solidFill>
                  <a:srgbClr val="FF9900"/>
                </a:solidFill>
              </a:rPr>
              <a:t>-</a:t>
            </a:r>
            <a:r>
              <a:rPr lang="ru-RU" sz="3600" b="1" dirty="0" err="1" smtClean="0">
                <a:solidFill>
                  <a:srgbClr val="FF9900"/>
                </a:solidFill>
              </a:rPr>
              <a:t>тро</a:t>
            </a:r>
            <a:r>
              <a:rPr lang="ru-RU" sz="3600" b="1" dirty="0" smtClean="0">
                <a:solidFill>
                  <a:srgbClr val="FF9900"/>
                </a:solidFill>
              </a:rPr>
              <a:t>-тру</a:t>
            </a:r>
            <a:r>
              <a:rPr lang="ru-RU" sz="3600" b="1" dirty="0">
                <a:solidFill>
                  <a:srgbClr val="FF9900"/>
                </a:solidFill>
              </a:rPr>
              <a:t>  </a:t>
            </a:r>
            <a:br>
              <a:rPr lang="ru-RU" sz="3600" b="1" dirty="0">
                <a:solidFill>
                  <a:srgbClr val="FF9900"/>
                </a:solidFill>
              </a:rPr>
            </a:br>
            <a:r>
              <a:rPr lang="ru-RU" sz="3600" b="1" dirty="0" err="1">
                <a:solidFill>
                  <a:srgbClr val="FF9900"/>
                </a:solidFill>
              </a:rPr>
              <a:t>Т</a:t>
            </a:r>
            <a:r>
              <a:rPr lang="ru-RU" sz="3600" b="1" dirty="0" err="1" smtClean="0">
                <a:solidFill>
                  <a:srgbClr val="FF9900"/>
                </a:solidFill>
              </a:rPr>
              <a:t>ры</a:t>
            </a:r>
            <a:r>
              <a:rPr lang="ru-RU" sz="3600" b="1" dirty="0" smtClean="0">
                <a:solidFill>
                  <a:srgbClr val="FF9900"/>
                </a:solidFill>
              </a:rPr>
              <a:t>-</a:t>
            </a:r>
            <a:r>
              <a:rPr lang="ru-RU" sz="3600" b="1" dirty="0" err="1" smtClean="0">
                <a:solidFill>
                  <a:srgbClr val="FF9900"/>
                </a:solidFill>
              </a:rPr>
              <a:t>тро</a:t>
            </a:r>
            <a:r>
              <a:rPr lang="ru-RU" sz="3600" b="1" dirty="0" smtClean="0">
                <a:solidFill>
                  <a:srgbClr val="FF9900"/>
                </a:solidFill>
              </a:rPr>
              <a:t>-тру-</a:t>
            </a:r>
            <a:r>
              <a:rPr lang="ru-RU" sz="3600" b="1" dirty="0" err="1" smtClean="0">
                <a:solidFill>
                  <a:srgbClr val="FF9900"/>
                </a:solidFill>
              </a:rPr>
              <a:t>тра</a:t>
            </a:r>
            <a:r>
              <a:rPr lang="ru-RU" sz="3600" b="1" dirty="0">
                <a:solidFill>
                  <a:srgbClr val="FF9900"/>
                </a:solidFill>
              </a:rPr>
              <a:t>  </a:t>
            </a:r>
            <a:br>
              <a:rPr lang="ru-RU" sz="3600" b="1" dirty="0">
                <a:solidFill>
                  <a:srgbClr val="FF9900"/>
                </a:solidFill>
              </a:rPr>
            </a:br>
            <a:r>
              <a:rPr lang="ru-RU" sz="3600" b="1" dirty="0" err="1">
                <a:solidFill>
                  <a:srgbClr val="FF9900"/>
                </a:solidFill>
              </a:rPr>
              <a:t>Т</a:t>
            </a:r>
            <a:r>
              <a:rPr lang="ru-RU" sz="3600" b="1" dirty="0" err="1" smtClean="0">
                <a:solidFill>
                  <a:srgbClr val="FF9900"/>
                </a:solidFill>
              </a:rPr>
              <a:t>ро</a:t>
            </a:r>
            <a:r>
              <a:rPr lang="ru-RU" sz="3600" b="1" dirty="0" smtClean="0">
                <a:solidFill>
                  <a:srgbClr val="FF9900"/>
                </a:solidFill>
              </a:rPr>
              <a:t>-тру-</a:t>
            </a:r>
            <a:r>
              <a:rPr lang="ru-RU" sz="3600" b="1" dirty="0" err="1" smtClean="0">
                <a:solidFill>
                  <a:srgbClr val="FF9900"/>
                </a:solidFill>
              </a:rPr>
              <a:t>тра</a:t>
            </a:r>
            <a:r>
              <a:rPr lang="ru-RU" sz="3600" b="1" dirty="0" smtClean="0">
                <a:solidFill>
                  <a:srgbClr val="FF9900"/>
                </a:solidFill>
              </a:rPr>
              <a:t>-</a:t>
            </a:r>
            <a:r>
              <a:rPr lang="ru-RU" sz="3600" b="1" dirty="0" err="1" smtClean="0">
                <a:solidFill>
                  <a:srgbClr val="FF9900"/>
                </a:solidFill>
              </a:rPr>
              <a:t>тры</a:t>
            </a:r>
            <a:r>
              <a:rPr lang="ru-RU" sz="3600" b="1" dirty="0">
                <a:solidFill>
                  <a:srgbClr val="FF9900"/>
                </a:solidFill>
              </a:rPr>
              <a:t/>
            </a:r>
            <a:br>
              <a:rPr lang="ru-RU" sz="3600" b="1" dirty="0">
                <a:solidFill>
                  <a:srgbClr val="FF9900"/>
                </a:solidFill>
              </a:rPr>
            </a:br>
            <a:r>
              <a:rPr lang="ru-RU" sz="3600" b="1" dirty="0" smtClean="0">
                <a:solidFill>
                  <a:srgbClr val="FF9900"/>
                </a:solidFill>
              </a:rPr>
              <a:t>Тру-</a:t>
            </a:r>
            <a:r>
              <a:rPr lang="ru-RU" sz="3600" b="1" dirty="0" err="1" smtClean="0">
                <a:solidFill>
                  <a:srgbClr val="FF9900"/>
                </a:solidFill>
              </a:rPr>
              <a:t>тра</a:t>
            </a:r>
            <a:r>
              <a:rPr lang="ru-RU" sz="3600" b="1" dirty="0" smtClean="0">
                <a:solidFill>
                  <a:srgbClr val="FF9900"/>
                </a:solidFill>
              </a:rPr>
              <a:t>-</a:t>
            </a:r>
            <a:r>
              <a:rPr lang="ru-RU" sz="3600" b="1" dirty="0" err="1" smtClean="0">
                <a:solidFill>
                  <a:srgbClr val="FF9900"/>
                </a:solidFill>
              </a:rPr>
              <a:t>тры-тро</a:t>
            </a:r>
            <a:endParaRPr lang="ru-RU" sz="3600" b="1" dirty="0" smtClean="0">
              <a:solidFill>
                <a:srgbClr val="FF99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5485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Автоматизация </a:t>
            </a:r>
            <a:r>
              <a:rPr lang="ru-RU" sz="3600" b="1" dirty="0">
                <a:solidFill>
                  <a:srgbClr val="C00000"/>
                </a:solidFill>
              </a:rPr>
              <a:t>звука в слогах 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       </a:t>
            </a:r>
            <a:endParaRPr lang="ru-RU" sz="2500" b="1" dirty="0" smtClean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ru-RU" sz="2800" b="1" u="sng" dirty="0" smtClean="0">
                <a:solidFill>
                  <a:srgbClr val="0000FF"/>
                </a:solidFill>
              </a:rPr>
              <a:t>Говорит взрослый</a:t>
            </a:r>
            <a:r>
              <a:rPr lang="ru-RU" sz="2800" b="1" dirty="0">
                <a:solidFill>
                  <a:srgbClr val="006600"/>
                </a:solidFill>
              </a:rPr>
              <a:t>                       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u="sng" dirty="0" smtClean="0">
                <a:solidFill>
                  <a:srgbClr val="0000FF"/>
                </a:solidFill>
              </a:rPr>
              <a:t>Говорит </a:t>
            </a:r>
            <a:r>
              <a:rPr lang="ru-RU" sz="2800" b="1" u="sng" dirty="0">
                <a:solidFill>
                  <a:srgbClr val="0000FF"/>
                </a:solidFill>
              </a:rPr>
              <a:t>ребенок</a:t>
            </a:r>
            <a:endParaRPr lang="ru-RU" sz="2800" u="sng" dirty="0">
              <a:solidFill>
                <a:srgbClr val="0000FF"/>
              </a:solidFill>
            </a:endParaRPr>
          </a:p>
          <a:p>
            <a:r>
              <a:rPr lang="ru-RU" sz="2800" dirty="0">
                <a:solidFill>
                  <a:srgbClr val="006600"/>
                </a:solidFill>
              </a:rPr>
              <a:t>Рая едет на базар                         </a:t>
            </a:r>
            <a:r>
              <a:rPr lang="ru-RU" sz="2800" b="1" dirty="0" smtClean="0">
                <a:solidFill>
                  <a:srgbClr val="C00000"/>
                </a:solidFill>
              </a:rPr>
              <a:t>ар-ар-ар</a:t>
            </a:r>
            <a:r>
              <a:rPr lang="ru-RU" sz="2800" b="1" dirty="0">
                <a:solidFill>
                  <a:srgbClr val="C00000"/>
                </a:solidFill>
              </a:rPr>
              <a:t>, ар-ар-ар.</a:t>
            </a:r>
          </a:p>
          <a:p>
            <a:r>
              <a:rPr lang="ru-RU" sz="2800" dirty="0">
                <a:solidFill>
                  <a:srgbClr val="006600"/>
                </a:solidFill>
              </a:rPr>
              <a:t>Федор подметает двор,              </a:t>
            </a:r>
            <a:r>
              <a:rPr lang="ru-RU" sz="2800" b="1" dirty="0" smtClean="0">
                <a:solidFill>
                  <a:srgbClr val="C00000"/>
                </a:solidFill>
              </a:rPr>
              <a:t>ор-ор-ор</a:t>
            </a:r>
            <a:r>
              <a:rPr lang="ru-RU" sz="2800" b="1" dirty="0">
                <a:solidFill>
                  <a:srgbClr val="C00000"/>
                </a:solidFill>
              </a:rPr>
              <a:t>, ор-ор-ор.</a:t>
            </a:r>
          </a:p>
          <a:p>
            <a:r>
              <a:rPr lang="ru-RU" sz="2800" dirty="0">
                <a:solidFill>
                  <a:srgbClr val="006600"/>
                </a:solidFill>
              </a:rPr>
              <a:t>У корыта много кур,                     </a:t>
            </a:r>
            <a:r>
              <a:rPr lang="ru-RU" sz="2800" b="1" dirty="0" err="1" smtClean="0">
                <a:solidFill>
                  <a:srgbClr val="C00000"/>
                </a:solidFill>
              </a:rPr>
              <a:t>ур-ур-ур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r>
              <a:rPr lang="ru-RU" sz="2800" b="1" dirty="0" err="1">
                <a:solidFill>
                  <a:srgbClr val="C00000"/>
                </a:solidFill>
              </a:rPr>
              <a:t>ур-ур-ур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800" dirty="0">
                <a:solidFill>
                  <a:srgbClr val="006600"/>
                </a:solidFill>
              </a:rPr>
              <a:t>Ираида пьет кефир                      </a:t>
            </a:r>
            <a:r>
              <a:rPr lang="ru-RU" sz="2800" b="1" dirty="0" err="1" smtClean="0">
                <a:solidFill>
                  <a:srgbClr val="C00000"/>
                </a:solidFill>
              </a:rPr>
              <a:t>ир-ир-ир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r>
              <a:rPr lang="ru-RU" sz="2800" b="1" dirty="0" err="1">
                <a:solidFill>
                  <a:srgbClr val="C00000"/>
                </a:solidFill>
              </a:rPr>
              <a:t>ир-ир-ир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800" dirty="0">
                <a:solidFill>
                  <a:srgbClr val="006600"/>
                </a:solidFill>
              </a:rPr>
              <a:t>Ровный красный помидор        </a:t>
            </a:r>
            <a:r>
              <a:rPr lang="ru-RU" sz="2800" b="1" dirty="0" smtClean="0">
                <a:solidFill>
                  <a:srgbClr val="C00000"/>
                </a:solidFill>
              </a:rPr>
              <a:t>ор-ор-ор, </a:t>
            </a:r>
            <a:r>
              <a:rPr lang="ru-RU" sz="2800" b="1" dirty="0">
                <a:solidFill>
                  <a:srgbClr val="C00000"/>
                </a:solidFill>
              </a:rPr>
              <a:t>ор-ор-ор.</a:t>
            </a:r>
          </a:p>
          <a:p>
            <a:r>
              <a:rPr lang="ru-RU" sz="2800" dirty="0">
                <a:solidFill>
                  <a:srgbClr val="006600"/>
                </a:solidFill>
              </a:rPr>
              <a:t>Фермера зовут Захар,                 </a:t>
            </a:r>
            <a:r>
              <a:rPr lang="ru-RU" sz="2800" b="1" dirty="0" smtClean="0">
                <a:solidFill>
                  <a:srgbClr val="C00000"/>
                </a:solidFill>
              </a:rPr>
              <a:t>ар-ар-ар</a:t>
            </a:r>
            <a:r>
              <a:rPr lang="ru-RU" sz="2800" b="1" dirty="0">
                <a:solidFill>
                  <a:srgbClr val="C00000"/>
                </a:solidFill>
              </a:rPr>
              <a:t>, ар-ар-ар.</a:t>
            </a:r>
          </a:p>
          <a:p>
            <a:r>
              <a:rPr lang="ru-RU" sz="2800" dirty="0">
                <a:solidFill>
                  <a:srgbClr val="006600"/>
                </a:solidFill>
              </a:rPr>
              <a:t>Мастер разрезает шнур,            </a:t>
            </a:r>
            <a:r>
              <a:rPr lang="ru-RU" sz="2800" b="1" dirty="0" err="1" smtClean="0">
                <a:solidFill>
                  <a:srgbClr val="C00000"/>
                </a:solidFill>
              </a:rPr>
              <a:t>ур-ур-ур</a:t>
            </a:r>
            <a:r>
              <a:rPr lang="ru-RU" sz="2800" b="1" dirty="0">
                <a:solidFill>
                  <a:srgbClr val="C00000"/>
                </a:solidFill>
              </a:rPr>
              <a:t>, </a:t>
            </a:r>
            <a:r>
              <a:rPr lang="ru-RU" sz="2800" b="1" dirty="0" err="1">
                <a:solidFill>
                  <a:srgbClr val="C00000"/>
                </a:solidFill>
              </a:rPr>
              <a:t>ур-ур-ур</a:t>
            </a:r>
            <a:r>
              <a:rPr lang="ru-RU" sz="2800" b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3266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Автоматизация </a:t>
            </a:r>
            <a:r>
              <a:rPr lang="ru-RU" b="1" dirty="0">
                <a:solidFill>
                  <a:srgbClr val="C00000"/>
                </a:solidFill>
              </a:rPr>
              <a:t>звука в </a:t>
            </a:r>
            <a:r>
              <a:rPr lang="ru-RU" b="1" dirty="0" smtClean="0">
                <a:solidFill>
                  <a:srgbClr val="C00000"/>
                </a:solidFill>
              </a:rPr>
              <a:t>словах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0000FF"/>
                </a:solidFill>
              </a:rPr>
              <a:t>Произносить (читать) слова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800" b="1" dirty="0" smtClean="0">
                <a:solidFill>
                  <a:srgbClr val="0000FF"/>
                </a:solidFill>
              </a:rPr>
              <a:t>РА-РА-РА</a:t>
            </a:r>
            <a:r>
              <a:rPr lang="ru-RU" sz="2800" dirty="0" smtClean="0">
                <a:solidFill>
                  <a:srgbClr val="006600"/>
                </a:solidFill>
              </a:rPr>
              <a:t>- </a:t>
            </a:r>
            <a:r>
              <a:rPr lang="ru-RU" sz="2800" dirty="0">
                <a:solidFill>
                  <a:srgbClr val="006600"/>
                </a:solidFill>
              </a:rPr>
              <a:t>дыра, баранки, пирамида, </a:t>
            </a:r>
            <a:r>
              <a:rPr lang="ru-RU" sz="2800" dirty="0" err="1" smtClean="0">
                <a:solidFill>
                  <a:srgbClr val="006600"/>
                </a:solidFill>
              </a:rPr>
              <a:t>детвора,гора</a:t>
            </a:r>
            <a:endParaRPr lang="ru-RU" sz="2800" dirty="0">
              <a:solidFill>
                <a:srgbClr val="006600"/>
              </a:solidFill>
            </a:endParaRPr>
          </a:p>
          <a:p>
            <a:r>
              <a:rPr lang="ru-RU" sz="2800" b="1" dirty="0">
                <a:solidFill>
                  <a:srgbClr val="0000FF"/>
                </a:solidFill>
              </a:rPr>
              <a:t>РА-РА-РА</a:t>
            </a:r>
            <a:r>
              <a:rPr lang="ru-RU" sz="2800" dirty="0">
                <a:solidFill>
                  <a:srgbClr val="006600"/>
                </a:solidFill>
              </a:rPr>
              <a:t>- рак, рама, работа, радио, рана, ракета</a:t>
            </a:r>
          </a:p>
          <a:p>
            <a:r>
              <a:rPr lang="ru-RU" sz="2800" b="1" dirty="0">
                <a:solidFill>
                  <a:srgbClr val="0000FF"/>
                </a:solidFill>
              </a:rPr>
              <a:t>РО-РО-РО</a:t>
            </a:r>
            <a:r>
              <a:rPr lang="ru-RU" sz="2800" dirty="0">
                <a:solidFill>
                  <a:srgbClr val="006600"/>
                </a:solidFill>
              </a:rPr>
              <a:t>- рот, ров, робот, Родина, роза</a:t>
            </a:r>
          </a:p>
          <a:p>
            <a:r>
              <a:rPr lang="ru-RU" sz="2800" b="1" dirty="0">
                <a:solidFill>
                  <a:srgbClr val="0000FF"/>
                </a:solidFill>
              </a:rPr>
              <a:t>РО-РО-РО</a:t>
            </a:r>
            <a:r>
              <a:rPr lang="ru-RU" sz="2800" dirty="0">
                <a:solidFill>
                  <a:srgbClr val="006600"/>
                </a:solidFill>
              </a:rPr>
              <a:t>- мороз, творог, ворона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РУ-РУ-РУ</a:t>
            </a:r>
            <a:r>
              <a:rPr lang="ru-RU" sz="2800" dirty="0" smtClean="0">
                <a:solidFill>
                  <a:srgbClr val="006600"/>
                </a:solidFill>
              </a:rPr>
              <a:t>-</a:t>
            </a:r>
            <a:r>
              <a:rPr lang="ru-RU" sz="2800" dirty="0">
                <a:solidFill>
                  <a:srgbClr val="006600"/>
                </a:solidFill>
              </a:rPr>
              <a:t>  руль, Русь, руки, </a:t>
            </a:r>
            <a:r>
              <a:rPr lang="ru-RU" sz="2800" dirty="0" smtClean="0">
                <a:solidFill>
                  <a:srgbClr val="006600"/>
                </a:solidFill>
              </a:rPr>
              <a:t>рукав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РУ-РУ-РУ</a:t>
            </a:r>
            <a:r>
              <a:rPr lang="ru-RU" sz="2800" dirty="0" smtClean="0">
                <a:solidFill>
                  <a:srgbClr val="006600"/>
                </a:solidFill>
              </a:rPr>
              <a:t>-</a:t>
            </a:r>
            <a:r>
              <a:rPr lang="ru-RU" sz="2800" dirty="0">
                <a:solidFill>
                  <a:srgbClr val="006600"/>
                </a:solidFill>
              </a:rPr>
              <a:t>  парус, кукуруза, шнур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РЫ-РЫ-РЫ</a:t>
            </a:r>
            <a:r>
              <a:rPr lang="ru-RU" sz="2800" dirty="0" smtClean="0">
                <a:solidFill>
                  <a:srgbClr val="006600"/>
                </a:solidFill>
              </a:rPr>
              <a:t>-</a:t>
            </a:r>
            <a:r>
              <a:rPr lang="ru-RU" sz="2800" dirty="0">
                <a:solidFill>
                  <a:srgbClr val="006600"/>
                </a:solidFill>
              </a:rPr>
              <a:t>  рыба, рыбак ,рынок</a:t>
            </a:r>
            <a:r>
              <a:rPr lang="ru-RU" sz="2800" dirty="0" smtClean="0">
                <a:solidFill>
                  <a:srgbClr val="006600"/>
                </a:solidFill>
              </a:rPr>
              <a:t>, рысь</a:t>
            </a:r>
            <a:endParaRPr lang="ru-RU" sz="2800" dirty="0">
              <a:solidFill>
                <a:srgbClr val="006600"/>
              </a:solidFill>
            </a:endParaRPr>
          </a:p>
          <a:p>
            <a:r>
              <a:rPr lang="ru-RU" sz="2800" b="1" dirty="0" smtClean="0">
                <a:solidFill>
                  <a:srgbClr val="0000FF"/>
                </a:solidFill>
              </a:rPr>
              <a:t>РЫ-РЫ-РЫ</a:t>
            </a:r>
            <a:r>
              <a:rPr lang="ru-RU" sz="2800" dirty="0" smtClean="0">
                <a:solidFill>
                  <a:srgbClr val="006600"/>
                </a:solidFill>
              </a:rPr>
              <a:t>-</a:t>
            </a:r>
            <a:r>
              <a:rPr lang="ru-RU" sz="2800" dirty="0">
                <a:solidFill>
                  <a:srgbClr val="006600"/>
                </a:solidFill>
              </a:rPr>
              <a:t>  корыто, перышко, бурый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507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Автоматизация </a:t>
            </a:r>
            <a:r>
              <a:rPr lang="ru-RU" sz="3600" b="1" dirty="0">
                <a:solidFill>
                  <a:srgbClr val="C00000"/>
                </a:solidFill>
              </a:rPr>
              <a:t>звука в </a:t>
            </a:r>
            <a:r>
              <a:rPr lang="ru-RU" sz="3600" b="1" dirty="0" smtClean="0">
                <a:solidFill>
                  <a:srgbClr val="C00000"/>
                </a:solidFill>
              </a:rPr>
              <a:t>предложениях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Проговаривать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предложения, </a:t>
            </a:r>
            <a:endParaRPr lang="ru-R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чётко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произнося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звук [Р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].</a:t>
            </a:r>
            <a:b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rgbClr val="006600"/>
                </a:solidFill>
              </a:rPr>
              <a:t/>
            </a:r>
            <a:br>
              <a:rPr lang="ru-RU" sz="2000" dirty="0">
                <a:solidFill>
                  <a:srgbClr val="006600"/>
                </a:solidFill>
              </a:rPr>
            </a:br>
            <a:r>
              <a:rPr lang="ru-RU" sz="2000" dirty="0" smtClean="0">
                <a:solidFill>
                  <a:srgbClr val="006600"/>
                </a:solidFill>
              </a:rPr>
              <a:t>	</a:t>
            </a:r>
            <a:r>
              <a:rPr lang="ru-RU" b="1" dirty="0" smtClean="0">
                <a:solidFill>
                  <a:srgbClr val="006600"/>
                </a:solidFill>
              </a:rPr>
              <a:t>У </a:t>
            </a:r>
            <a:r>
              <a:rPr lang="ru-RU" b="1" dirty="0">
                <a:solidFill>
                  <a:srgbClr val="006600"/>
                </a:solidFill>
              </a:rPr>
              <a:t>Раи розовые розы. Рома собирает рыжики. Ира читает рассказ. Юра — барабанщик. Вера ест пирожное. На морозе нужны рукавицы. В огороде растёт кукуруза. У мамы оранжевый сарафан. Катя собирает помидоры.</a:t>
            </a:r>
          </a:p>
          <a:p>
            <a:pPr marL="0" indent="0">
              <a:buNone/>
            </a:pP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9065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Назови предметы.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Определи место звука [Р] в словах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Постановка изолированного звука р - Новинки книжного ми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120680" cy="436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Звуки </a:t>
            </a:r>
            <a:r>
              <a:rPr lang="ru-RU" sz="3600" i="1" dirty="0">
                <a:solidFill>
                  <a:srgbClr val="C00000"/>
                </a:solidFill>
              </a:rPr>
              <a:t>[Р] - [Р</a:t>
            </a:r>
            <a:r>
              <a:rPr lang="ru-RU" sz="3600" i="1" dirty="0" smtClean="0">
                <a:solidFill>
                  <a:srgbClr val="C00000"/>
                </a:solidFill>
              </a:rPr>
              <a:t>']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 обозначается вот такой буквой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0" indent="0" algn="ctr">
              <a:buNone/>
            </a:pPr>
            <a:endParaRPr lang="ru-RU" sz="4800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r>
              <a:rPr lang="ru-RU" sz="5000" b="1" dirty="0" smtClean="0">
                <a:solidFill>
                  <a:srgbClr val="000066"/>
                </a:solidFill>
              </a:rPr>
              <a:t>Как </a:t>
            </a:r>
            <a:r>
              <a:rPr lang="ru-RU" sz="5000" b="1" dirty="0">
                <a:solidFill>
                  <a:srgbClr val="000066"/>
                </a:solidFill>
              </a:rPr>
              <a:t>запомнить букву Р?</a:t>
            </a:r>
          </a:p>
          <a:p>
            <a:pPr marL="0" indent="0" algn="ctr">
              <a:buNone/>
            </a:pPr>
            <a:r>
              <a:rPr lang="ru-RU" sz="5000" b="1" dirty="0">
                <a:solidFill>
                  <a:srgbClr val="000066"/>
                </a:solidFill>
              </a:rPr>
              <a:t>Каждый может, например,</a:t>
            </a:r>
          </a:p>
          <a:p>
            <a:pPr marL="0" indent="0" algn="ctr">
              <a:buNone/>
            </a:pPr>
            <a:r>
              <a:rPr lang="ru-RU" sz="5000" b="1" dirty="0">
                <a:solidFill>
                  <a:srgbClr val="000066"/>
                </a:solidFill>
              </a:rPr>
              <a:t>Руку на бочок поставить</a:t>
            </a:r>
          </a:p>
          <a:p>
            <a:pPr marL="0" indent="0" algn="ctr">
              <a:buNone/>
            </a:pPr>
            <a:r>
              <a:rPr lang="ru-RU" sz="5000" b="1" dirty="0">
                <a:solidFill>
                  <a:srgbClr val="000066"/>
                </a:solidFill>
              </a:rPr>
              <a:t>И друг другу Р представить.</a:t>
            </a:r>
            <a:endParaRPr lang="ru-RU" sz="5000" b="1" dirty="0" smtClean="0">
              <a:solidFill>
                <a:srgbClr val="000066"/>
              </a:solidFill>
            </a:endParaRPr>
          </a:p>
          <a:p>
            <a:pPr marL="0" indent="0" algn="ctr">
              <a:buNone/>
            </a:pPr>
            <a:endParaRPr lang="ru-RU" sz="4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Построим из пальцев рук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букву «Р»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563888" y="1600200"/>
            <a:ext cx="5122912" cy="4525963"/>
          </a:xfrm>
        </p:spPr>
        <p:txBody>
          <a:bodyPr/>
          <a:lstStyle/>
          <a:p>
            <a:pPr marL="0" indent="0">
              <a:buNone/>
            </a:pPr>
            <a:endParaRPr lang="ru-RU" sz="32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FF"/>
                </a:solidFill>
              </a:rPr>
              <a:t>Указательный с большим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FF"/>
                </a:solidFill>
              </a:rPr>
              <a:t>Мы в кольцо соединим.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FF"/>
                </a:solidFill>
              </a:rPr>
              <a:t>Руки правой-указательный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FF"/>
                </a:solidFill>
              </a:rPr>
              <a:t>К кольцу слева прислоним.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00FF"/>
                </a:solidFill>
              </a:rPr>
              <a:t>Вот так воображенье – Буквы Р у нас творенье!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1026" name="Picture 2" descr="C:\Users\Ильфат\Desktop\DSC_5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2780172" cy="29289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246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Отгадай загадки: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Кошки этой ты берегись –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Она не домашняя кошка,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А хищная …</a:t>
            </a:r>
          </a:p>
          <a:p>
            <a:pPr marL="0" indent="0" algn="r">
              <a:buNone/>
            </a:pP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en-US" sz="28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/>
            </a:r>
            <a:br>
              <a:rPr lang="ru-RU" sz="28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Расставьте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слоги по порядку.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Прочти правильно текст. Выпиши слова с буквой Р.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773238"/>
            <a:ext cx="8229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buNone/>
            </a:pPr>
            <a:r>
              <a:rPr lang="ru-RU" sz="2800" b="1" dirty="0" smtClean="0">
                <a:latin typeface="Comic Sans MS" panose="030F0702030302020204" pitchFamily="66" charset="0"/>
              </a:rPr>
              <a:t>	</a:t>
            </a:r>
            <a:r>
              <a:rPr lang="ru-RU" sz="4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цаЗай</a:t>
            </a:r>
            <a:r>
              <a:rPr lang="ru-RU" sz="4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суле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кийвся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дитоби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томЛе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</a:t>
            </a:r>
            <a:r>
              <a:rPr lang="ru-RU" sz="4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ностьбезопас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виситза</a:t>
            </a:r>
            <a:r>
              <a:rPr lang="ru-RU" sz="4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4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рыхбыст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ног. </a:t>
            </a:r>
            <a:r>
              <a:rPr lang="ru-RU" sz="4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мойЗи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он </a:t>
            </a:r>
            <a:r>
              <a:rPr lang="ru-RU" sz="4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деваетна</a:t>
            </a:r>
            <a:r>
              <a:rPr lang="ru-RU" sz="4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лыйбе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рядна. </a:t>
            </a:r>
            <a:r>
              <a:rPr lang="ru-RU" sz="4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жетЛя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елью, еле </a:t>
            </a:r>
            <a:r>
              <a:rPr lang="ru-RU" sz="4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шитды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ритсмот</a:t>
            </a:r>
            <a:r>
              <a:rPr lang="ru-RU" sz="4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ронамсто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шорохо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шитслы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буйПопро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динай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его!</a:t>
            </a:r>
          </a:p>
        </p:txBody>
      </p:sp>
    </p:spTree>
    <p:extLst>
      <p:ext uri="{BB962C8B-B14F-4D97-AF65-F5344CB8AC3E}">
        <p14:creationId xmlns:p14="http://schemas.microsoft.com/office/powerpoint/2010/main" val="7345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Проверяем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Зайца 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всякий обидит. Летом его безопасность зависит от </a:t>
            </a:r>
            <a:r>
              <a:rPr lang="ru-RU" sz="40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быстрых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ног. Зимой же он надевает белый </a:t>
            </a:r>
            <a:r>
              <a:rPr lang="ru-RU" sz="40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Ляжет под елью, еле дышит, </a:t>
            </a:r>
            <a:r>
              <a:rPr lang="ru-RU" sz="4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40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слышит. </a:t>
            </a:r>
            <a:r>
              <a:rPr lang="ru-RU" sz="40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</a:t>
            </a:r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найди его!</a:t>
            </a:r>
          </a:p>
          <a:p>
            <a:pPr marL="0" indent="0" algn="just">
              <a:buNone/>
            </a:pPr>
            <a:endParaRPr lang="ru-RU" sz="4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9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715200" cy="3989040"/>
          </a:xfrm>
        </p:spPr>
        <p:txBody>
          <a:bodyPr/>
          <a:lstStyle/>
          <a:p>
            <a:pPr marL="0" indent="0" algn="ctr">
              <a:buNone/>
            </a:pPr>
            <a:r>
              <a:rPr lang="ru-RU" sz="115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115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за внимание</a:t>
            </a:r>
            <a:endParaRPr lang="ru-RU" sz="11500" b="1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1268760"/>
            <a:ext cx="3610744" cy="99412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рысь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Рыси в подборке качественных фотографий на фона рабочего стола :: NoNaM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6197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Артикуляция </a:t>
            </a:r>
            <a:r>
              <a:rPr lang="ru-RU" sz="4800" b="1" dirty="0">
                <a:solidFill>
                  <a:srgbClr val="C00000"/>
                </a:solidFill>
              </a:rPr>
              <a:t>звука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85575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6" y="2420888"/>
            <a:ext cx="4968552" cy="284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24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Произнеси звук [Р]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6371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66"/>
                </a:solidFill>
              </a:rPr>
              <a:t>Есть ли преграда, когда мы произносим звук </a:t>
            </a:r>
            <a:r>
              <a:rPr lang="ru-RU" b="1" dirty="0">
                <a:solidFill>
                  <a:srgbClr val="000066"/>
                </a:solidFill>
              </a:rPr>
              <a:t>[Р</a:t>
            </a:r>
            <a:r>
              <a:rPr lang="ru-RU" b="1" dirty="0" smtClean="0">
                <a:solidFill>
                  <a:srgbClr val="000066"/>
                </a:solidFill>
              </a:rPr>
              <a:t>]?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66"/>
                </a:solidFill>
              </a:rPr>
              <a:t>Где воздух встречает преграду?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66"/>
                </a:solidFill>
              </a:rPr>
              <a:t>Значит, какой звук </a:t>
            </a:r>
            <a:r>
              <a:rPr lang="ru-RU" b="1" dirty="0">
                <a:solidFill>
                  <a:srgbClr val="000066"/>
                </a:solidFill>
              </a:rPr>
              <a:t>[Р</a:t>
            </a:r>
            <a:r>
              <a:rPr lang="ru-RU" b="1" dirty="0" smtClean="0">
                <a:solidFill>
                  <a:srgbClr val="000066"/>
                </a:solidFill>
              </a:rPr>
              <a:t>] – гласный или согласный?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66"/>
                </a:solidFill>
              </a:rPr>
              <a:t>Дрожит ли при произношении звука горлышко?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66"/>
                </a:solidFill>
              </a:rPr>
              <a:t>Значит, звук звонкий или глухой?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/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ЗАПОМНИ звук [</a:t>
            </a:r>
            <a:r>
              <a:rPr lang="ru-RU" sz="6000" b="1" dirty="0">
                <a:solidFill>
                  <a:srgbClr val="C00000"/>
                </a:solidFill>
              </a:rPr>
              <a:t>Р</a:t>
            </a:r>
            <a:r>
              <a:rPr lang="ru-RU" sz="6000" b="1" dirty="0" smtClean="0">
                <a:solidFill>
                  <a:srgbClr val="C00000"/>
                </a:solidFill>
              </a:rPr>
              <a:t>]: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849291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00FF"/>
                </a:solidFill>
              </a:rPr>
              <a:t>СОГЛАСНЫЙ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00FF"/>
                </a:solidFill>
              </a:rPr>
              <a:t>ЗВОНКИЙ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00FF"/>
                </a:solidFill>
              </a:rPr>
              <a:t>ТВЁРДЫЙ</a:t>
            </a:r>
            <a:endParaRPr lang="ru-RU" sz="6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Артикуляционная гимнастика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endParaRPr lang="ru-RU" sz="2000" u="sng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b="1" u="sng" dirty="0" smtClean="0">
                <a:solidFill>
                  <a:srgbClr val="003300"/>
                </a:solidFill>
              </a:rPr>
              <a:t> </a:t>
            </a:r>
            <a:r>
              <a:rPr lang="ru-RU" sz="2000" b="1" u="sng" dirty="0">
                <a:solidFill>
                  <a:srgbClr val="003300"/>
                </a:solidFill>
              </a:rPr>
              <a:t>«Улыбка – Трубочка»</a:t>
            </a:r>
            <a:r>
              <a:rPr lang="ru-RU" sz="2000" dirty="0">
                <a:solidFill>
                  <a:srgbClr val="003300"/>
                </a:solidFill>
              </a:rPr>
              <a:t> Поставить верхние зубы на нижние, растянуть губы в улыбке, показав все зубы, удерживать улыбку 3 – 5 секунд, вытянуть губы вперед трубочкой, удерживать губы в таком положении 3 – 5 секунд. Выполнять переключения с одной позиции на другую 5 – 7 раз.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b="1" u="sng" dirty="0" smtClean="0">
                <a:solidFill>
                  <a:srgbClr val="003300"/>
                </a:solidFill>
              </a:rPr>
              <a:t>«Футбол</a:t>
            </a:r>
            <a:r>
              <a:rPr lang="ru-RU" sz="2000" b="1" u="sng" dirty="0">
                <a:solidFill>
                  <a:srgbClr val="003300"/>
                </a:solidFill>
              </a:rPr>
              <a:t>»</a:t>
            </a:r>
            <a:r>
              <a:rPr lang="ru-RU" sz="2000" dirty="0">
                <a:solidFill>
                  <a:srgbClr val="003300"/>
                </a:solidFill>
              </a:rPr>
              <a:t> Вытянуть губы вперед трубочкой и длительно дуть на ватный шарик, лежащий на столе перед ребенком, загоняя его в «ворота».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030" name="Picture 6" descr="http://marinalog.ucoz.com/risunok2.jpgo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2448272" cy="220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7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7981"/>
            <a:ext cx="7955161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ru-RU" sz="2000" u="sng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b="1" u="sng" dirty="0" smtClean="0">
                <a:solidFill>
                  <a:srgbClr val="003300"/>
                </a:solidFill>
              </a:rPr>
              <a:t>«</a:t>
            </a:r>
            <a:r>
              <a:rPr lang="ru-RU" sz="2000" b="1" u="sng" dirty="0">
                <a:solidFill>
                  <a:srgbClr val="003300"/>
                </a:solidFill>
              </a:rPr>
              <a:t>Грибок»</a:t>
            </a:r>
            <a:r>
              <a:rPr lang="ru-RU" sz="2000" dirty="0">
                <a:solidFill>
                  <a:srgbClr val="003300"/>
                </a:solidFill>
              </a:rPr>
              <a:t> Улыбнуться, показать зубы, приоткрыть рот, и прижав широкий язык всей плоскостью к нёбу, широко открыть рот. Тогда язык будет напоминать тонкую шляпку гриба, а растянутая подъязычная связка – его ножку</a:t>
            </a:r>
            <a:r>
              <a:rPr lang="ru-RU" sz="2000" dirty="0" smtClean="0">
                <a:solidFill>
                  <a:srgbClr val="003300"/>
                </a:solidFill>
              </a:rPr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050" name="Picture 2" descr="http://marinalog.ucoz.com/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0306"/>
            <a:ext cx="4896544" cy="33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07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1800" b="1" u="sng" dirty="0" smtClean="0">
                <a:solidFill>
                  <a:srgbClr val="003300"/>
                </a:solidFill>
              </a:rPr>
              <a:t>«</a:t>
            </a:r>
            <a:r>
              <a:rPr lang="ru-RU" sz="1800" b="1" u="sng" dirty="0">
                <a:solidFill>
                  <a:srgbClr val="003300"/>
                </a:solidFill>
              </a:rPr>
              <a:t>Гармошка»</a:t>
            </a:r>
            <a:r>
              <a:rPr lang="ru-RU" sz="1800" dirty="0">
                <a:solidFill>
                  <a:srgbClr val="003300"/>
                </a:solidFill>
              </a:rPr>
              <a:t> Улыбнуться, приоткрыть рот, приклеить язык к небу и, не отпуская языка, закрывать и открывать рот (как растягиваются меха гармошки, так растягивается подъязычная уздечка). При повторении упражнения надо стараться открывать рот всё шире и всё дольше удерживать язык в верхнем положении</a:t>
            </a:r>
            <a:r>
              <a:rPr lang="ru-RU" sz="1800" dirty="0" smtClean="0">
                <a:solidFill>
                  <a:srgbClr val="00330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800" b="1" u="sng" dirty="0" smtClean="0">
                <a:solidFill>
                  <a:srgbClr val="003300"/>
                </a:solidFill>
              </a:rPr>
              <a:t>«Качели</a:t>
            </a:r>
            <a:r>
              <a:rPr lang="ru-RU" sz="1800" b="1" u="sng" dirty="0">
                <a:solidFill>
                  <a:srgbClr val="003300"/>
                </a:solidFill>
              </a:rPr>
              <a:t>»</a:t>
            </a:r>
            <a:r>
              <a:rPr lang="ru-RU" sz="1800" dirty="0">
                <a:solidFill>
                  <a:srgbClr val="003300"/>
                </a:solidFill>
              </a:rPr>
              <a:t> Улыбнуться, показать зубы, приоткрыть рот, положить широкий язык за нижние зубы (с внутренней стороны) и удерживать в таком положении под счет от 1 до 5. Потом поднять широкий язык за верхние зубы (тоже с внутренней стороны) и удерживать под счет от 1 до 5. Так, поочередно менять положение языка 4 – 6 раз</a:t>
            </a:r>
            <a:r>
              <a:rPr lang="ru-RU" sz="1800" dirty="0" smtClean="0">
                <a:solidFill>
                  <a:srgbClr val="003300"/>
                </a:solidFill>
              </a:rPr>
              <a:t>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3074" name="Picture 2" descr="http://marinalog.ucoz.com/risunok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46670"/>
            <a:ext cx="3528392" cy="247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248</Words>
  <Application>Microsoft Office PowerPoint</Application>
  <PresentationFormat>Экран (4:3)</PresentationFormat>
  <Paragraphs>84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Comic Sans MS</vt:lpstr>
      <vt:lpstr>Courier New</vt:lpstr>
      <vt:lpstr>Monotype Corsiva</vt:lpstr>
      <vt:lpstr>Times New Roman</vt:lpstr>
      <vt:lpstr>Wingdings</vt:lpstr>
      <vt:lpstr>Тема Office</vt:lpstr>
      <vt:lpstr>Презентация PowerPoint</vt:lpstr>
      <vt:lpstr> Отгадай загадки:</vt:lpstr>
      <vt:lpstr>рысь</vt:lpstr>
      <vt:lpstr> Артикуляция звука </vt:lpstr>
      <vt:lpstr> Произнеси звук [Р]</vt:lpstr>
      <vt:lpstr> ЗАПОМНИ звук [Р]:</vt:lpstr>
      <vt:lpstr> Артикуляционная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Автоматизация звука в слогах </vt:lpstr>
      <vt:lpstr> Автоматизация звука в слогах  </vt:lpstr>
      <vt:lpstr> Автоматизация звука в словах  </vt:lpstr>
      <vt:lpstr> Автоматизация звука в предложениях</vt:lpstr>
      <vt:lpstr> Назови предметы.  Определи место звука [Р] в словах</vt:lpstr>
      <vt:lpstr> Звуки [Р] - [Р']  обозначается вот такой буквой </vt:lpstr>
      <vt:lpstr> Построим из пальцев рук  букву «Р»</vt:lpstr>
      <vt:lpstr>  Расставьте слоги по порядку. Прочти правильно текст. Выпиши слова с буквой Р.</vt:lpstr>
      <vt:lpstr> Проверяем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users58</cp:lastModifiedBy>
  <cp:revision>82</cp:revision>
  <dcterms:created xsi:type="dcterms:W3CDTF">2014-06-24T15:51:35Z</dcterms:created>
  <dcterms:modified xsi:type="dcterms:W3CDTF">2015-03-23T10:12:51Z</dcterms:modified>
</cp:coreProperties>
</file>