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8" r:id="rId9"/>
    <p:sldId id="263" r:id="rId10"/>
    <p:sldId id="264" r:id="rId11"/>
    <p:sldId id="265" r:id="rId12"/>
    <p:sldId id="266" r:id="rId13"/>
    <p:sldId id="267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1" d="100"/>
          <a:sy n="71" d="100"/>
        </p:scale>
        <p:origin x="-30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D3777-E6FF-4E5D-B22D-DB8C72AD22C1}" type="datetimeFigureOut">
              <a:rPr lang="ru-RU" smtClean="0"/>
              <a:pPr/>
              <a:t>11.01.2015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87F95C7-0470-45FF-BF09-D2FB5B6AA1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D3777-E6FF-4E5D-B22D-DB8C72AD22C1}" type="datetimeFigureOut">
              <a:rPr lang="ru-RU" smtClean="0"/>
              <a:pPr/>
              <a:t>11.01.2015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F95C7-0470-45FF-BF09-D2FB5B6AA1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D3777-E6FF-4E5D-B22D-DB8C72AD22C1}" type="datetimeFigureOut">
              <a:rPr lang="ru-RU" smtClean="0"/>
              <a:pPr/>
              <a:t>11.01.2015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F95C7-0470-45FF-BF09-D2FB5B6AA1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D3777-E6FF-4E5D-B22D-DB8C72AD22C1}" type="datetimeFigureOut">
              <a:rPr lang="ru-RU" smtClean="0"/>
              <a:pPr/>
              <a:t>11.01.2015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87F95C7-0470-45FF-BF09-D2FB5B6AA1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D3777-E6FF-4E5D-B22D-DB8C72AD22C1}" type="datetimeFigureOut">
              <a:rPr lang="ru-RU" smtClean="0"/>
              <a:pPr/>
              <a:t>11.01.2015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F95C7-0470-45FF-BF09-D2FB5B6AA13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D3777-E6FF-4E5D-B22D-DB8C72AD22C1}" type="datetimeFigureOut">
              <a:rPr lang="ru-RU" smtClean="0"/>
              <a:pPr/>
              <a:t>11.01.2015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F95C7-0470-45FF-BF09-D2FB5B6AA1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D3777-E6FF-4E5D-B22D-DB8C72AD22C1}" type="datetimeFigureOut">
              <a:rPr lang="ru-RU" smtClean="0"/>
              <a:pPr/>
              <a:t>11.01.2015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E87F95C7-0470-45FF-BF09-D2FB5B6AA13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D3777-E6FF-4E5D-B22D-DB8C72AD22C1}" type="datetimeFigureOut">
              <a:rPr lang="ru-RU" smtClean="0"/>
              <a:pPr/>
              <a:t>11.01.2015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F95C7-0470-45FF-BF09-D2FB5B6AA1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D3777-E6FF-4E5D-B22D-DB8C72AD22C1}" type="datetimeFigureOut">
              <a:rPr lang="ru-RU" smtClean="0"/>
              <a:pPr/>
              <a:t>11.01.2015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F95C7-0470-45FF-BF09-D2FB5B6AA1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D3777-E6FF-4E5D-B22D-DB8C72AD22C1}" type="datetimeFigureOut">
              <a:rPr lang="ru-RU" smtClean="0"/>
              <a:pPr/>
              <a:t>11.01.2015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F95C7-0470-45FF-BF09-D2FB5B6AA1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D3777-E6FF-4E5D-B22D-DB8C72AD22C1}" type="datetimeFigureOut">
              <a:rPr lang="ru-RU" smtClean="0"/>
              <a:pPr/>
              <a:t>11.01.2015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F95C7-0470-45FF-BF09-D2FB5B6AA13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BCD3777-E6FF-4E5D-B22D-DB8C72AD22C1}" type="datetimeFigureOut">
              <a:rPr lang="ru-RU" smtClean="0"/>
              <a:pPr/>
              <a:t>11.01.2015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87F95C7-0470-45FF-BF09-D2FB5B6AA13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15616" y="836712"/>
            <a:ext cx="7272808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ГБОУ ДПО РО РИНК и ППРО</a:t>
            </a:r>
          </a:p>
          <a:p>
            <a:pPr algn="ctr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Проект урока по теме: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Разнообразие горных пород</a:t>
            </a:r>
          </a:p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6 класс</a:t>
            </a:r>
          </a:p>
          <a:p>
            <a:pPr algn="ctr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(на основании технологии обучения в сотрудничестве)</a:t>
            </a:r>
          </a:p>
          <a:p>
            <a:pPr algn="ctr"/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Ростов-на-Дону</a:t>
            </a:r>
          </a:p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2014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0372020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8" y="692696"/>
            <a:ext cx="7992888" cy="68018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i="1" u="sng" dirty="0" smtClean="0">
                <a:latin typeface="Times New Roman" pitchFamily="18" charset="0"/>
                <a:cs typeface="Times New Roman" pitchFamily="18" charset="0"/>
              </a:rPr>
              <a:t>IV </a:t>
            </a:r>
            <a:r>
              <a:rPr lang="ru-RU" sz="4400" b="1" i="1" u="sng" dirty="0" smtClean="0">
                <a:latin typeface="Times New Roman" pitchFamily="18" charset="0"/>
                <a:cs typeface="Times New Roman" pitchFamily="18" charset="0"/>
              </a:rPr>
              <a:t>этап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После завершения работы каждая  группа делает отчет.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Группа экспертов оценивает отчеты по заданным критериям в баллах.</a:t>
            </a:r>
          </a:p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Критерии оценки работы группы:</a:t>
            </a:r>
          </a:p>
          <a:p>
            <a:pPr marL="514350" indent="-514350">
              <a:buAutoNum type="arabicPeriod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За правильное заполнение всей таблицы группа получает  10 б.</a:t>
            </a:r>
          </a:p>
          <a:p>
            <a:pPr marL="514350" indent="-514350">
              <a:buAutoNum type="arabicPeriod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За высказывание своей точки зрения по заданному вопросу группа получает 2 б.</a:t>
            </a:r>
          </a:p>
          <a:p>
            <a:pPr algn="ctr"/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(максимально можно получить 12 баллов)</a:t>
            </a:r>
          </a:p>
          <a:p>
            <a:endParaRPr lang="ru-RU" sz="3200" i="1" dirty="0">
              <a:latin typeface="Times New Roman" pitchFamily="18" charset="0"/>
              <a:cs typeface="Times New Roman" pitchFamily="18" charset="0"/>
            </a:endParaRPr>
          </a:p>
          <a:p>
            <a:endParaRPr lang="ru-RU" sz="3200" i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3032785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692696"/>
            <a:ext cx="8568952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i="1" u="sng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ru-RU" sz="4400" b="1" i="1" u="sng" dirty="0" smtClean="0">
                <a:latin typeface="Times New Roman" pitchFamily="18" charset="0"/>
                <a:cs typeface="Times New Roman" pitchFamily="18" charset="0"/>
              </a:rPr>
              <a:t> этап</a:t>
            </a:r>
          </a:p>
          <a:p>
            <a:pPr marL="571500" indent="-571500">
              <a:buFont typeface="Wingdings" pitchFamily="2" charset="2"/>
              <a:buChar char="Ø"/>
            </a:pP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о окончании работы в группах учитель проводит географический диктант на проверку понимания и усвоения нового материала.</a:t>
            </a:r>
          </a:p>
          <a:p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marL="571500" indent="-571500">
              <a:buFont typeface="Wingdings" pitchFamily="2" charset="2"/>
              <a:buChar char="Ø"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Географический диктант учащиеся выполняют индивидуально вне группы.</a:t>
            </a:r>
          </a:p>
          <a:p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8025822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5576" y="404664"/>
            <a:ext cx="7848872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Географический  диктант</a:t>
            </a:r>
          </a:p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Задание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: Определите группу горной породы по происхождению.</a:t>
            </a:r>
          </a:p>
          <a:p>
            <a:pPr marL="457200" indent="-457200"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Базальт (магматическая излившаяся)</a:t>
            </a:r>
          </a:p>
          <a:p>
            <a:pPr marL="457200" indent="-457200"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Мрамор (метаморфическая)</a:t>
            </a:r>
          </a:p>
          <a:p>
            <a:pPr marL="457200" indent="-457200"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Известняк (осадочная органическая)</a:t>
            </a:r>
          </a:p>
          <a:p>
            <a:pPr marL="457200" indent="-457200"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Щебень (осадочная обломочная)</a:t>
            </a:r>
          </a:p>
          <a:p>
            <a:pPr marL="457200" indent="-457200"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Гранит (магматическая глубинная)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Критерии оценивания: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«5 б» – 5 верных ответов;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«4 б» -  4 верных ответа;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«3 б» – 3 верных ответа;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«2 б» -  2 верных ответа.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3884204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8" y="548679"/>
            <a:ext cx="7920880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i="1" u="sng" dirty="0" smtClean="0">
                <a:latin typeface="Times New Roman" pitchFamily="18" charset="0"/>
                <a:cs typeface="Times New Roman" pitchFamily="18" charset="0"/>
              </a:rPr>
              <a:t>VI</a:t>
            </a:r>
            <a:r>
              <a:rPr lang="ru-RU" sz="4400" b="1" i="1" u="sng" dirty="0" smtClean="0">
                <a:latin typeface="Times New Roman" pitchFamily="18" charset="0"/>
                <a:cs typeface="Times New Roman" pitchFamily="18" charset="0"/>
              </a:rPr>
              <a:t> этап</a:t>
            </a:r>
          </a:p>
          <a:p>
            <a:pPr marL="571500" indent="-571500">
              <a:buFont typeface="Wingdings" pitchFamily="2" charset="2"/>
              <a:buChar char="ü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 окончанию работы на уроке подсчитывается общий балл группы (балл за таблицу и балл за географический диктант)</a:t>
            </a:r>
          </a:p>
          <a:p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Критерии оценивания работы на уроке: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оценка «5» - 37-34 балла</a:t>
            </a: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     «4» - 33-27 баллов</a:t>
            </a: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     «3» - 26-20 баллов</a:t>
            </a: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     «2» - менее 20 баллов</a:t>
            </a:r>
          </a:p>
          <a:p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5870576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620688"/>
            <a:ext cx="8496944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Авторы проекта:</a:t>
            </a:r>
          </a:p>
          <a:p>
            <a:pPr algn="ctr"/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Wingdings" pitchFamily="2" charset="2"/>
              <a:buChar char="v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Ушакова Татьяна Александровна</a:t>
            </a: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МБОУ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Верхнедонская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гимназия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Бабенко Татьяна Александровна</a:t>
            </a: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МБОУ Самарская СОШ №4 Азовского района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Чужигаев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Арби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Басханович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МБОУ ДР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Гуреевская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СОШ №8 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Голота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Александр Петрович</a:t>
            </a: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МБОУ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Весёловская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СОШ 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Щебуняева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Валентина Александровна</a:t>
            </a:r>
          </a:p>
          <a:p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МБОУ 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Верхнебыковская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ООШ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7117842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5957" y="1027969"/>
            <a:ext cx="710045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Проблема:</a:t>
            </a:r>
          </a:p>
          <a:p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чащиеся испытывают трудности при работе с источниками информации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80494436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57200" y="457200"/>
            <a:ext cx="8686800" cy="838200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txBody>
          <a:bodyPr>
            <a:noAutofit/>
          </a:bodyPr>
          <a:lstStyle/>
          <a:p>
            <a:r>
              <a:rPr lang="ru-RU" sz="2800" u="sng" dirty="0" smtClean="0">
                <a:latin typeface="Times New Roman" pitchFamily="18" charset="0"/>
                <a:cs typeface="Times New Roman" pitchFamily="18" charset="0"/>
              </a:rPr>
              <a:t>Цель урока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: создать условия для развития познавательной деятельности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15616" y="1652536"/>
            <a:ext cx="676875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Планируемые результаты:</a:t>
            </a: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-предметные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раскрывать основные понятия урока;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различать виды горных пород по происхождению;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азывать виды горных пород; 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риводить примеры магматических, осадочных и метаморфических горных пород. </a:t>
            </a: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548261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59632" y="561862"/>
            <a:ext cx="6840760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000" b="1" i="1" dirty="0" err="1" smtClean="0">
                <a:latin typeface="Times New Roman" pitchFamily="18" charset="0"/>
                <a:cs typeface="Times New Roman" pitchFamily="18" charset="0"/>
              </a:rPr>
              <a:t>метапредметные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 результаты</a:t>
            </a:r>
          </a:p>
          <a:p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 учащиеся научатся: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аботать в группе;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равнивать горные породы по происхождению;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доказывать неоднородность состава твёрдой оболочки Земли;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оставлять таблицу по теме «Разнообразие горных пород»;</a:t>
            </a:r>
          </a:p>
          <a:p>
            <a:endParaRPr lang="ru-RU" sz="2000" i="1" dirty="0">
              <a:latin typeface="Times New Roman" pitchFamily="18" charset="0"/>
              <a:cs typeface="Times New Roman" pitchFamily="18" charset="0"/>
            </a:endParaRPr>
          </a:p>
          <a:p>
            <a:endParaRPr lang="ru-RU" sz="2000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-личностные результаты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высказывать своё суждение о неоднородности состава твёрдой оболочки Земли ;</a:t>
            </a:r>
          </a:p>
          <a:p>
            <a:pPr marL="342900" indent="-342900">
              <a:buFont typeface="Wingdings" pitchFamily="2" charset="2"/>
              <a:buChar char="Ø"/>
            </a:pPr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b="1" i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342900" indent="-342900">
              <a:buFont typeface="Wingdings" pitchFamily="2" charset="2"/>
              <a:buChar char="Ø"/>
            </a:pPr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Ø"/>
            </a:pPr>
            <a:endParaRPr lang="ru-RU" sz="20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9660920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8" y="620688"/>
            <a:ext cx="7920880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i="1" u="sng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3600" b="1" i="1" u="sng" dirty="0" smtClean="0">
                <a:latin typeface="Times New Roman" pitchFamily="18" charset="0"/>
                <a:cs typeface="Times New Roman" pitchFamily="18" charset="0"/>
              </a:rPr>
              <a:t> этап</a:t>
            </a:r>
          </a:p>
          <a:p>
            <a:pPr algn="ctr"/>
            <a:endParaRPr lang="ru-RU" sz="3600" b="1" i="1" u="sng" dirty="0" smtClean="0">
              <a:latin typeface="Times New Roman" pitchFamily="18" charset="0"/>
              <a:cs typeface="Times New Roman" pitchFamily="18" charset="0"/>
            </a:endParaRPr>
          </a:p>
          <a:p>
            <a:pPr marL="571500" indent="-571500">
              <a:buFont typeface="Wingdings" pitchFamily="2" charset="2"/>
              <a:buChar char="v"/>
            </a:pP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ласс делится на 4 группы по 5 человек</a:t>
            </a:r>
          </a:p>
          <a:p>
            <a:pPr marL="571500" indent="-571500">
              <a:buFont typeface="Wingdings" pitchFamily="2" charset="2"/>
              <a:buChar char="v"/>
            </a:pP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3600" b="1" i="1" u="sng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9941231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7584" y="548680"/>
            <a:ext cx="7992888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i="1" u="sng" dirty="0" smtClean="0"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ru-RU" sz="4000" b="1" i="1" u="sng" dirty="0" smtClean="0">
                <a:latin typeface="Times New Roman" pitchFamily="18" charset="0"/>
                <a:cs typeface="Times New Roman" pitchFamily="18" charset="0"/>
              </a:rPr>
              <a:t> этап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Группам даётся общее задание :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«Докажите неоднородность состава твёрдой оболочки Земли». (используя текст §12).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Заполнить таблицу «Разнообразие горных пород».</a:t>
            </a: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Внутри группы распределяются задания по количеству учащихся.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1) Члены команды изучают характеристику горных пород: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 – магматические; 2 – осадочные неорганические обломочные, 3 – осадочные неорганические химические, 4 – осадочные органические, 5 – метаморфические.</a:t>
            </a:r>
          </a:p>
          <a:p>
            <a:pPr marL="285750" indent="-285750">
              <a:buFont typeface="Wingdings" pitchFamily="2" charset="2"/>
              <a:buChar char="v"/>
            </a:pP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36280015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47664" y="692696"/>
            <a:ext cx="604867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Таблица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«Разнообразие горных пород»</a:t>
            </a:r>
          </a:p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835986487"/>
              </p:ext>
            </p:extLst>
          </p:nvPr>
        </p:nvGraphicFramePr>
        <p:xfrm>
          <a:off x="467544" y="1400582"/>
          <a:ext cx="8208911" cy="28205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8152"/>
                <a:gridCol w="1444160"/>
                <a:gridCol w="1444160"/>
                <a:gridCol w="1216135"/>
                <a:gridCol w="1512169"/>
                <a:gridCol w="1224135"/>
              </a:tblGrid>
              <a:tr h="732274"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Магматические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Осадочные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Метаморфические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76064">
                <a:tc rowSpan="2">
                  <a:txBody>
                    <a:bodyPr/>
                    <a:lstStyle/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глубинные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излившиеся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неорганические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органические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627163">
                <a:tc vMerge="1"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обломочные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химические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85005">
                <a:tc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06213479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550950"/>
            <a:ext cx="8712968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4000" b="1" i="1" u="sng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III</a:t>
            </a:r>
            <a:r>
              <a:rPr lang="ru-RU" sz="4000" b="1" i="1" u="sng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этап</a:t>
            </a:r>
          </a:p>
          <a:p>
            <a:pPr lvl="0"/>
            <a:endParaRPr lang="ru-RU" sz="2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571500" lvl="0" indent="-571500">
              <a:buFont typeface="Wingdings" pitchFamily="2" charset="2"/>
              <a:buChar char="ü"/>
            </a:pPr>
            <a:r>
              <a:rPr lang="ru-RU" sz="3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sz="3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аждый </a:t>
            </a:r>
            <a:r>
              <a:rPr lang="ru-RU" sz="3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член группы заполняет свою часть </a:t>
            </a:r>
            <a:r>
              <a:rPr lang="ru-RU" sz="3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таблицы.</a:t>
            </a:r>
          </a:p>
          <a:p>
            <a:pPr marL="571500" lvl="0" indent="-571500">
              <a:buFont typeface="Wingdings" pitchFamily="2" charset="2"/>
              <a:buChar char="ü"/>
            </a:pPr>
            <a:r>
              <a:rPr lang="ru-RU" sz="3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По завершении всего задания выполнение объясняется вслух учеником своей группе.</a:t>
            </a:r>
          </a:p>
          <a:p>
            <a:pPr lvl="0"/>
            <a:r>
              <a:rPr lang="ru-RU" sz="3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 (</a:t>
            </a:r>
            <a:r>
              <a:rPr lang="ru-RU" sz="3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3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аполняется таблица)</a:t>
            </a:r>
            <a:endParaRPr lang="ru-RU" sz="36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7182493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319</TotalTime>
  <Words>508</Words>
  <Application>Microsoft Office PowerPoint</Application>
  <PresentationFormat>Экран (4:3)</PresentationFormat>
  <Paragraphs>110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Трек</vt:lpstr>
      <vt:lpstr>Слайд 1</vt:lpstr>
      <vt:lpstr>Слайд 2</vt:lpstr>
      <vt:lpstr>Слайд 3</vt:lpstr>
      <vt:lpstr>Цель урока: создать условия для развития познавательной деятельности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user312</dc:creator>
  <cp:lastModifiedBy>ХХХ</cp:lastModifiedBy>
  <cp:revision>26</cp:revision>
  <dcterms:created xsi:type="dcterms:W3CDTF">2014-12-09T07:29:40Z</dcterms:created>
  <dcterms:modified xsi:type="dcterms:W3CDTF">2015-01-11T17:50:46Z</dcterms:modified>
</cp:coreProperties>
</file>