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70" r:id="rId12"/>
    <p:sldId id="265" r:id="rId13"/>
    <p:sldId id="266" r:id="rId14"/>
    <p:sldId id="271" r:id="rId15"/>
    <p:sldId id="267" r:id="rId16"/>
    <p:sldId id="268" r:id="rId17"/>
    <p:sldId id="281" r:id="rId18"/>
    <p:sldId id="280" r:id="rId19"/>
    <p:sldId id="276" r:id="rId20"/>
    <p:sldId id="274" r:id="rId21"/>
    <p:sldId id="282" r:id="rId22"/>
    <p:sldId id="284" r:id="rId23"/>
    <p:sldId id="283" r:id="rId24"/>
    <p:sldId id="285" r:id="rId25"/>
    <p:sldId id="272" r:id="rId26"/>
    <p:sldId id="286" r:id="rId27"/>
    <p:sldId id="287" r:id="rId28"/>
    <p:sldId id="288" r:id="rId29"/>
    <p:sldId id="289" r:id="rId30"/>
    <p:sldId id="290" r:id="rId31"/>
    <p:sldId id="277" r:id="rId32"/>
    <p:sldId id="279" r:id="rId33"/>
    <p:sldId id="292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rtulab.net/index.php?option=com_content&amp;view=article&amp;id=161:2009-08-23-11-45-10&amp;catid=42:7&amp;Itemid=103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my-shop.ru/shop/producer/247/sort/a/page/1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my-shop.ru/shop/producer/736/sort/a/page/1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my-shop.ru/shop/producer/736/sort/a/page/1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my-shop.ru/shop/producer/736/sort/a/page/1.html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my-shop.ru/shop/producer/247/sort/a/page/1.html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my-shop.ru/shop/producer/247/sort/a/page/1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y-shop.ru/shop/producer/247/sort/a/page/1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209" y="1628800"/>
            <a:ext cx="878798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Учебно-методический </a:t>
            </a:r>
            <a:endParaRPr lang="ru-RU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комплект. 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Биология</a:t>
            </a: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Пономарева И.Н.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1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DCIM\111_PANA\P11109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04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DCIM\111_PANA\P11109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48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:\ОКСАНА НОВОРОС 07.02.11\ОКСАНА НОВОРОС 07.02.11\КЛАССНЫЙ РУКОВОДИТЕЛЬ\9Б\фото 9Б\разное\4.03.13.урок 6А класс ЛБ Папоротникообразные\P10704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8144" cy="4401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ОКСАНА НОВОРОС 07.02.11\ОКСАНА НОВОРОС 07.02.11\КЛАССНЫЙ РУКОВОДИТЕЛЬ\6В\ФОТО\фото разное\10.12.13.ЛБ 5кл\P11003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942547"/>
            <a:ext cx="5220073" cy="3915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81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ОКСАНА НОВОРОС 07.02.11\ОКСАНА НОВОРОС 07.02.11\КЛАССНЫЙ РУКОВОДИТЕЛЬ\6В\ФОТО\фото разное\24.10.13.7А откр.урок биол.Круиз по Черному морю\P10903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17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DCIM\111_PANA\P11109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20" y="0"/>
            <a:ext cx="9197280" cy="689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69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:\DCIM\111_PANA\P11109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" y="418239"/>
            <a:ext cx="4473245" cy="5964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:\DCIM\111_PANA\P11109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79" y="418239"/>
            <a:ext cx="4452882" cy="5937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48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DCIM\111_PANA\P11109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2"/>
            <a:ext cx="9125272" cy="6843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37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ОКСАНА НОВОРОС 07.02.11\ОКСАНА НОВОРОС 07.02.11\КЛАССНЫЙ РУКОВОДИТЕЛЬ\6В\ФОТО\1 четверть\21.10-31.10 Выстывка рис.и фото и поделок о море\P109030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88640"/>
            <a:ext cx="9144000" cy="6519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97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ОКСАНА НОВОРОС 07.02.11\ОКСАНА НОВОРОС 07.02.11\КЛАССНЫЙ РУКОВОДИТЕЛЬ\6В\ФОТО\1 четверть\21.10-31.10 Выстывка рис.и фото и поделок о море\P10903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3830" y="620688"/>
            <a:ext cx="9170611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09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87325" y="0"/>
            <a:ext cx="7772400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altLang="ru-RU" dirty="0" smtClean="0"/>
              <a:t> Виртуальная лаборатория</a:t>
            </a:r>
            <a:br>
              <a:rPr lang="ru-RU" altLang="ru-RU" dirty="0" smtClean="0"/>
            </a:br>
            <a:r>
              <a:rPr lang="en-US" altLang="ru-RU" dirty="0" smtClean="0"/>
              <a:t>http://www.virtulab.net</a:t>
            </a:r>
            <a:endParaRPr lang="ru-RU" altLang="ru-RU" dirty="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9" y="1647824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0956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1484313"/>
            <a:ext cx="2897188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367213"/>
            <a:ext cx="2392362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4049713"/>
            <a:ext cx="2581275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600450"/>
            <a:ext cx="3497262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3" name="Прямоугольник 1"/>
          <p:cNvSpPr>
            <a:spLocks noChangeArrowheads="1"/>
          </p:cNvSpPr>
          <p:nvPr/>
        </p:nvSpPr>
        <p:spPr bwMode="auto">
          <a:xfrm>
            <a:off x="7938" y="6251575"/>
            <a:ext cx="8951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>
                <a:hlinkClick r:id="rId8"/>
              </a:rPr>
              <a:t>http://www.virtulab.net/index.php?option=com_content&amp;view=article&amp;id=161:2009-08-23-11-45-10&amp;catid=42:7&amp;Itemid=103</a:t>
            </a: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12967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0131178"/>
              </p:ext>
            </p:extLst>
          </p:nvPr>
        </p:nvGraphicFramePr>
        <p:xfrm>
          <a:off x="3491880" y="188640"/>
          <a:ext cx="5544616" cy="6408712"/>
        </p:xfrm>
        <a:graphic>
          <a:graphicData uri="http://schemas.openxmlformats.org/drawingml/2006/table">
            <a:tbl>
              <a:tblPr/>
              <a:tblGrid>
                <a:gridCol w="5544616"/>
              </a:tblGrid>
              <a:tr h="411178">
                <a:tc>
                  <a:txBody>
                    <a:bodyPr/>
                    <a:lstStyle/>
                    <a:p>
                      <a:r>
                        <a:rPr lang="ru-RU" sz="2000" b="1" dirty="0"/>
                        <a:t>Биология. 5 класс. Учебник. ФГОС</a:t>
                      </a:r>
                    </a:p>
                  </a:txBody>
                  <a:tcPr marL="19220" marR="19220" marT="19220" marB="19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2036"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Пономарева И.Н</a:t>
                      </a:r>
                      <a:r>
                        <a:rPr lang="ru-RU" sz="2000" dirty="0" smtClean="0"/>
                        <a:t>., </a:t>
                      </a:r>
                      <a:r>
                        <a:rPr lang="ru-RU" sz="2000" dirty="0"/>
                        <a:t>Николаев И.В., Корнилова О.А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 marL="19220" marR="19220" marT="19220" marB="19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4034">
                <a:tc>
                  <a:txBody>
                    <a:bodyPr/>
                    <a:lstStyle/>
                    <a:p>
                      <a:r>
                        <a:rPr lang="ru-RU" sz="2000" dirty="0"/>
                        <a:t>Учебник открывает линию учебников для изучения биологии в основной школе и включает общий обзор царств живой природы, знания по общей экологии, знакомит учащихся с происхождением человека и его местом в живой природе. Учебник содержит вопросы и задания для контроля усвоения учебного материала и лабораторные работы.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Соответствует федеральному государственному образовательному стандарту основного общего образования (2010 г.).</a:t>
                      </a:r>
                    </a:p>
                  </a:txBody>
                  <a:tcPr marL="19220" marR="19220" marT="19220" marB="19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1464">
                <a:tc>
                  <a:txBody>
                    <a:bodyPr/>
                    <a:lstStyle/>
                    <a:p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Издательство: </a:t>
                      </a:r>
                      <a:r>
                        <a:rPr lang="ru-RU" sz="2000" dirty="0" err="1">
                          <a:hlinkClick r:id="rId2"/>
                        </a:rPr>
                        <a:t>Вентана</a:t>
                      </a:r>
                      <a:r>
                        <a:rPr lang="ru-RU" sz="2000" dirty="0">
                          <a:hlinkClick r:id="rId2"/>
                        </a:rPr>
                        <a:t>-Граф</a:t>
                      </a:r>
                      <a:endParaRPr lang="ru-RU" sz="2000" dirty="0"/>
                    </a:p>
                  </a:txBody>
                  <a:tcPr marL="19220" marR="19220" marT="19220" marB="19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Биология. 5 класс. Учебник. ФГ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8" y="1268760"/>
            <a:ext cx="2900720" cy="3886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52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209" y="1628800"/>
            <a:ext cx="878798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Учебно-методический </a:t>
            </a:r>
            <a:endParaRPr lang="ru-RU" sz="6000" b="1" dirty="0" smtClean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комплект. 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География. </a:t>
            </a:r>
            <a:endParaRPr lang="ru-RU" sz="60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Дронов В.П.</a:t>
            </a:r>
            <a:endParaRPr lang="ru-RU" sz="60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8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9698266"/>
              </p:ext>
            </p:extLst>
          </p:nvPr>
        </p:nvGraphicFramePr>
        <p:xfrm>
          <a:off x="3347864" y="116632"/>
          <a:ext cx="5688632" cy="6552728"/>
        </p:xfrm>
        <a:graphic>
          <a:graphicData uri="http://schemas.openxmlformats.org/drawingml/2006/table">
            <a:tbl>
              <a:tblPr/>
              <a:tblGrid>
                <a:gridCol w="5688632"/>
              </a:tblGrid>
              <a:tr h="939672">
                <a:tc>
                  <a:txBody>
                    <a:bodyPr/>
                    <a:lstStyle/>
                    <a:p>
                      <a:r>
                        <a:rPr lang="ru-RU" sz="2000" b="1" dirty="0"/>
                        <a:t>География. Землеведение. 5-6 класс. Учебник. Вертикаль. ФГОС</a:t>
                      </a:r>
                    </a:p>
                  </a:txBody>
                  <a:tcPr marL="21504" marR="21504" marT="21504" marB="215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5988"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Дронов В.П. </a:t>
                      </a:r>
                    </a:p>
                  </a:txBody>
                  <a:tcPr marL="21504" marR="21504" marT="21504" marB="215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396">
                <a:tc>
                  <a:txBody>
                    <a:bodyPr/>
                    <a:lstStyle/>
                    <a:p>
                      <a:r>
                        <a:rPr lang="ru-RU" sz="2000" dirty="0"/>
                        <a:t>Учебник «География. Землеведение. 5-6 классы» открывает линию учебников под редакцией В.П. Дронова. Все учебники линии разработаны на основе ФГОС и Концепции духовно-нравственного воспитания и развития гражданина России. Содержание и единый методический аппарат учебников направлены на достижение личностных, </a:t>
                      </a:r>
                      <a:r>
                        <a:rPr lang="ru-RU" sz="2000" dirty="0" err="1"/>
                        <a:t>метапредметных</a:t>
                      </a:r>
                      <a:r>
                        <a:rPr lang="ru-RU" sz="2000" dirty="0"/>
                        <a:t> и предметных результатов.</a:t>
                      </a:r>
                    </a:p>
                  </a:txBody>
                  <a:tcPr marL="21504" marR="21504" marT="21504" marB="215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672">
                <a:tc>
                  <a:txBody>
                    <a:bodyPr/>
                    <a:lstStyle/>
                    <a:p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Издательство: </a:t>
                      </a:r>
                      <a:r>
                        <a:rPr lang="ru-RU" sz="2000" dirty="0">
                          <a:hlinkClick r:id="rId2"/>
                        </a:rPr>
                        <a:t>Дрофа</a:t>
                      </a:r>
                      <a:endParaRPr lang="ru-RU" sz="2000" dirty="0"/>
                    </a:p>
                  </a:txBody>
                  <a:tcPr marL="21504" marR="21504" marT="21504" marB="215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3553" name="Picture 1" descr="География. Землеведение. 5-6 класс. Учебник. Вертикаль. ФГ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2" y="1268760"/>
            <a:ext cx="3067648" cy="4079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87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4923159"/>
              </p:ext>
            </p:extLst>
          </p:nvPr>
        </p:nvGraphicFramePr>
        <p:xfrm>
          <a:off x="3707904" y="188639"/>
          <a:ext cx="5315202" cy="6552730"/>
        </p:xfrm>
        <a:graphic>
          <a:graphicData uri="http://schemas.openxmlformats.org/drawingml/2006/table">
            <a:tbl>
              <a:tblPr/>
              <a:tblGrid>
                <a:gridCol w="5315202"/>
              </a:tblGrid>
              <a:tr h="1045608">
                <a:tc>
                  <a:txBody>
                    <a:bodyPr/>
                    <a:lstStyle/>
                    <a:p>
                      <a:r>
                        <a:rPr lang="ru-RU" sz="2000" b="1" dirty="0"/>
                        <a:t>География. 5 класс. Рабочая тетрадь. С тестовыми заданиями ЕГЭ. Вертикаль. ФГОС</a:t>
                      </a:r>
                    </a:p>
                  </a:txBody>
                  <a:tcPr marL="28206" marR="28206" marT="28206" marB="282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3727"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Дронов В.П</a:t>
                      </a:r>
                      <a:r>
                        <a:rPr lang="ru-RU" sz="2000" dirty="0" smtClean="0"/>
                        <a:t>., Савельева </a:t>
                      </a:r>
                      <a:r>
                        <a:rPr lang="ru-RU" sz="2000" dirty="0"/>
                        <a:t>Л.Е.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endParaRPr lang="ru-RU" sz="2000" dirty="0"/>
                    </a:p>
                  </a:txBody>
                  <a:tcPr marL="28206" marR="28206" marT="28206" marB="282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787">
                <a:tc>
                  <a:txBody>
                    <a:bodyPr/>
                    <a:lstStyle/>
                    <a:p>
                      <a:r>
                        <a:rPr lang="ru-RU" sz="2000" dirty="0"/>
                        <a:t>Рабочая тетрадь является частью УМК по географии и предназначена для использования при работе с учебником В.П. Дронова, Л.Е. Савельевой «География. Землеведение. 5—6 классы».</a:t>
                      </a:r>
                    </a:p>
                  </a:txBody>
                  <a:tcPr marL="28206" marR="28206" marT="28206" marB="282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608">
                <a:tc>
                  <a:txBody>
                    <a:bodyPr/>
                    <a:lstStyle/>
                    <a:p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Издательство: </a:t>
                      </a:r>
                      <a:r>
                        <a:rPr lang="ru-RU" sz="2000" dirty="0">
                          <a:hlinkClick r:id="rId2"/>
                        </a:rPr>
                        <a:t>Дрофа</a:t>
                      </a:r>
                      <a:endParaRPr lang="ru-RU" sz="2000" dirty="0"/>
                    </a:p>
                  </a:txBody>
                  <a:tcPr marL="28206" marR="28206" marT="28206" marB="282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8673" name="Picture 1" descr="География. 5 класс. Рабочая тетрадь. С тестовыми заданиями ЕГЭ. Вертикаль. ФГ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4322"/>
            <a:ext cx="3168352" cy="4895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98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6577087"/>
              </p:ext>
            </p:extLst>
          </p:nvPr>
        </p:nvGraphicFramePr>
        <p:xfrm>
          <a:off x="3347864" y="0"/>
          <a:ext cx="5688632" cy="6857998"/>
        </p:xfrm>
        <a:graphic>
          <a:graphicData uri="http://schemas.openxmlformats.org/drawingml/2006/table">
            <a:tbl>
              <a:tblPr/>
              <a:tblGrid>
                <a:gridCol w="5688632"/>
              </a:tblGrid>
              <a:tr h="1800945">
                <a:tc>
                  <a:txBody>
                    <a:bodyPr/>
                    <a:lstStyle/>
                    <a:p>
                      <a:r>
                        <a:rPr lang="ru-RU" sz="1800" b="1" dirty="0"/>
                        <a:t>География. Землеведение. 6 класс. Рабочая тетрадь к учебнику В.П. Дронова, Л.Е. Савельевой «География. Землеведение. 5–6 классы». С тестовыми заданиями ЕГЭ. Вертикаль. ФГОС</a:t>
                      </a:r>
                    </a:p>
                  </a:txBody>
                  <a:tcPr marL="18251" marR="18251" marT="18251" marB="18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81"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Дронов В.П. </a:t>
                      </a:r>
                      <a:r>
                        <a:rPr lang="ru-RU" sz="1800" dirty="0" smtClean="0"/>
                        <a:t>,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Савельева </a:t>
                      </a:r>
                      <a:r>
                        <a:rPr lang="ru-RU" sz="1800" dirty="0"/>
                        <a:t>Л.Е.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/>
                      </a:r>
                      <a:br>
                        <a:rPr lang="ru-RU" sz="1800" dirty="0"/>
                      </a:br>
                      <a:endParaRPr lang="ru-RU" sz="1800" dirty="0"/>
                    </a:p>
                  </a:txBody>
                  <a:tcPr marL="18251" marR="18251" marT="18251" marB="18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4072">
                <a:tc>
                  <a:txBody>
                    <a:bodyPr/>
                    <a:lstStyle/>
                    <a:p>
                      <a:r>
                        <a:rPr lang="ru-RU" sz="1800" dirty="0"/>
                        <a:t>Рабочая тетрадь является частью УМК по географии и предназначена для использования при работе с учебником В. П. Дронова, Л. Е. Савельевой "География. Землеведение. 5-б классы".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Рабочая тетрадь содержит разнообразные задания, направленные на закрепление основных знаний и умений по курсу, а также задания для подготовки к ГИА и ЕГЭ.</a:t>
                      </a:r>
                    </a:p>
                  </a:txBody>
                  <a:tcPr marL="18251" marR="18251" marT="18251" marB="18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3600">
                <a:tc>
                  <a:txBody>
                    <a:bodyPr/>
                    <a:lstStyle/>
                    <a:p>
                      <a:r>
                        <a:rPr lang="ru-RU" sz="1800" dirty="0"/>
                        <a:t/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Издательство: </a:t>
                      </a:r>
                      <a:r>
                        <a:rPr lang="ru-RU" sz="1800" dirty="0">
                          <a:hlinkClick r:id="rId2"/>
                        </a:rPr>
                        <a:t>Дрофа</a:t>
                      </a:r>
                      <a:endParaRPr lang="ru-RU" sz="1800" dirty="0"/>
                    </a:p>
                  </a:txBody>
                  <a:tcPr marL="18251" marR="18251" marT="18251" marB="18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49" name="Picture 1" descr="География. Землеведение. 6 класс. Рабочая тетрадь к учебнику В.П. Дронова, Л.Е. Савельевой «География. Землеведение. 5–6 классы». С тестовыми заданиями ЕГЭ. Вертикаль. ФГ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024336" cy="4717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44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CIM\111_PANA\P11109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23043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13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E:\ОКСАНА НОВОРОС 07.02.11\ОКСАНА НОВОРОС 07.02.11\КЛАССНЫЙ РУКОВОДИТЕЛЬ\9Б\фото 9Б\разное\12.09.12.урок 6Б Земля и космос\P10509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24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CIM\111_PANA\P11109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30995" cy="6865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12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CIM\111_PANA\P11109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" y="-1"/>
            <a:ext cx="9134246" cy="6850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26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CIM\111_PANA\P11109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54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CIM\111_PANA\P111099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404664"/>
            <a:ext cx="3725839" cy="6009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DCIM\111_PANA\P111099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5976" y="404664"/>
            <a:ext cx="4551332" cy="6140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58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2349553"/>
              </p:ext>
            </p:extLst>
          </p:nvPr>
        </p:nvGraphicFramePr>
        <p:xfrm>
          <a:off x="3347864" y="126524"/>
          <a:ext cx="5796136" cy="6663460"/>
        </p:xfrm>
        <a:graphic>
          <a:graphicData uri="http://schemas.openxmlformats.org/drawingml/2006/table">
            <a:tbl>
              <a:tblPr/>
              <a:tblGrid>
                <a:gridCol w="5796136"/>
              </a:tblGrid>
              <a:tr h="283092">
                <a:tc>
                  <a:txBody>
                    <a:bodyPr/>
                    <a:lstStyle/>
                    <a:p>
                      <a:r>
                        <a:rPr lang="ru-RU" sz="1800" b="1" dirty="0"/>
                        <a:t>Биология. 5 класс. Рабочая тетрадь. ФГОС</a:t>
                      </a:r>
                    </a:p>
                  </a:txBody>
                  <a:tcPr marL="12134" marR="12134" marT="12134" marB="121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616"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Корнилова О.А</a:t>
                      </a:r>
                      <a:r>
                        <a:rPr lang="ru-RU" sz="1800" dirty="0" smtClean="0"/>
                        <a:t>., Николаев </a:t>
                      </a:r>
                      <a:r>
                        <a:rPr lang="ru-RU" sz="1800" dirty="0"/>
                        <a:t>И.В., Симонова Л.В</a:t>
                      </a:r>
                      <a:r>
                        <a:rPr lang="ru-RU" sz="1800" dirty="0" smtClean="0"/>
                        <a:t>.</a:t>
                      </a:r>
                      <a:endParaRPr lang="ru-RU" sz="1800" dirty="0"/>
                    </a:p>
                  </a:txBody>
                  <a:tcPr marL="12134" marR="12134" marT="12134" marB="121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2207">
                <a:tc>
                  <a:txBody>
                    <a:bodyPr/>
                    <a:lstStyle/>
                    <a:p>
                      <a:r>
                        <a:rPr lang="ru-RU" sz="1800" dirty="0"/>
                        <a:t>Рабочая тетрадь входит в систему учебников «Алгоритм успеха». Разработана к учебнику по биологии для 5 класса авторов И.Н. </a:t>
                      </a:r>
                      <a:r>
                        <a:rPr lang="ru-RU" sz="1800" dirty="0" err="1"/>
                        <a:t>Пономарёвой</a:t>
                      </a:r>
                      <a:r>
                        <a:rPr lang="ru-RU" sz="1800" dirty="0"/>
                        <a:t>, И.В. Николаева и О.А Корниловой.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Система заданий в тетради направлена на формирование, развитие и закрепление учебных знаний и умений, универсальных учебных действий, развитие самостоятельности учеников в познавательной деятельности, содействует формированию таких предметных практических навыков, как организация и проведение экспериментов, наблюдений, описаний и измерений.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Содержание заданий позволяет учителю реализовывать дифференцированное обучение с учётом интересов и возможностей каждого ученика.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Соответствует федеральному государственному образовательному стандарту основного общего образования (2010 г.).</a:t>
                      </a:r>
                    </a:p>
                  </a:txBody>
                  <a:tcPr marL="12134" marR="12134" marT="12134" marB="121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7">
                <a:tc>
                  <a:txBody>
                    <a:bodyPr/>
                    <a:lstStyle/>
                    <a:p>
                      <a:r>
                        <a:rPr lang="ru-RU" sz="1800" dirty="0"/>
                        <a:t/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Издательство: </a:t>
                      </a:r>
                      <a:r>
                        <a:rPr lang="ru-RU" sz="1800" dirty="0" err="1">
                          <a:hlinkClick r:id="rId2"/>
                        </a:rPr>
                        <a:t>Вентана</a:t>
                      </a:r>
                      <a:r>
                        <a:rPr lang="ru-RU" sz="1800" dirty="0">
                          <a:hlinkClick r:id="rId2"/>
                        </a:rPr>
                        <a:t>-Граф</a:t>
                      </a:r>
                      <a:r>
                        <a:rPr lang="ru-RU" sz="1800" dirty="0"/>
                        <a:t/>
                      </a:r>
                      <a:br>
                        <a:rPr lang="ru-RU" sz="1800" dirty="0"/>
                      </a:br>
                      <a:endParaRPr lang="ru-RU" sz="1800" dirty="0"/>
                    </a:p>
                  </a:txBody>
                  <a:tcPr marL="12134" marR="12134" marT="12134" marB="121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Биология. 5 класс. Рабочая тетрадь. ФГ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947046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04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DCIM\111_PANA\P11109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43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DCIM\111_PANA\P11107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4671" cy="6881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95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DCIM\111_PANA\P111072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77724"/>
            <a:ext cx="9143999" cy="6961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42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ОКСАНА НОВОРОС 07.02.11\ОКСАНА НОВОРОС 07.02.11\КЛАССНЫЙ РУКОВОДИТЕЛЬ\9Б\фото 9Б\3 четверть\19.01.13.Выставка поделок Оходы в доходы!\P1070106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2385" y="116632"/>
            <a:ext cx="9226385" cy="6597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092394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ОКСАНА НОВОРОС 07.02.11\ОКСАНА НОВОРОС 07.02.11\КЛАССНЫЙ РУКОВОДИТЕЛЬ\8 б\фотки 8кл\4 четверть\9.04.12.Дефиле Мир без отходов\P10502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89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7998247"/>
              </p:ext>
            </p:extLst>
          </p:nvPr>
        </p:nvGraphicFramePr>
        <p:xfrm>
          <a:off x="3347864" y="116632"/>
          <a:ext cx="5616624" cy="6263862"/>
        </p:xfrm>
        <a:graphic>
          <a:graphicData uri="http://schemas.openxmlformats.org/drawingml/2006/table">
            <a:tbl>
              <a:tblPr/>
              <a:tblGrid>
                <a:gridCol w="5616624"/>
              </a:tblGrid>
              <a:tr h="320404">
                <a:tc>
                  <a:txBody>
                    <a:bodyPr/>
                    <a:lstStyle/>
                    <a:p>
                      <a:r>
                        <a:rPr lang="ru-RU" sz="2000" b="1" dirty="0"/>
                        <a:t>Биология. 6 класс. Учебник. ФГОС</a:t>
                      </a:r>
                    </a:p>
                  </a:txBody>
                  <a:tcPr marL="15188" marR="15188" marT="15188" marB="151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0968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Пономарева И.Н., Корнилова </a:t>
                      </a:r>
                      <a:r>
                        <a:rPr lang="ru-RU" sz="2000" dirty="0"/>
                        <a:t>О.А., Кучменко В.С</a:t>
                      </a:r>
                      <a:r>
                        <a:rPr lang="ru-RU" sz="2000" dirty="0" smtClean="0"/>
                        <a:t>,.</a:t>
                      </a:r>
                      <a:endParaRPr lang="ru-RU" sz="2000" dirty="0"/>
                    </a:p>
                  </a:txBody>
                  <a:tcPr marL="15188" marR="15188" marT="15188" marB="151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7742">
                <a:tc>
                  <a:txBody>
                    <a:bodyPr/>
                    <a:lstStyle/>
                    <a:p>
                      <a:r>
                        <a:rPr lang="ru-RU" sz="2000" dirty="0"/>
                        <a:t>Представленный курс биологии посвящён изучению растений. В нём развивается концепция, заложенная в учебнике «Биология» для 5 класса (авт. И.Н. Пономарева, И.В. Николаев, О.А. Корнилова). В основе концепции — системно-структурный подход к обучению биологии: формирование биологических и экологических понятий через установление общих признаков жизни. В учебнике реализована авторская программа, рассчитанная на изучение биологии 1 ч в неделю (35 ч в год). Соответствует федеральному государственному образовательному стандарту основного общего образования (2010 г.).</a:t>
                      </a:r>
                    </a:p>
                  </a:txBody>
                  <a:tcPr marL="15188" marR="15188" marT="15188" marB="151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561">
                <a:tc>
                  <a:txBody>
                    <a:bodyPr/>
                    <a:lstStyle/>
                    <a:p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Издательство: </a:t>
                      </a:r>
                      <a:r>
                        <a:rPr lang="ru-RU" sz="2000" dirty="0" err="1">
                          <a:hlinkClick r:id="rId2"/>
                        </a:rPr>
                        <a:t>Вентана</a:t>
                      </a:r>
                      <a:r>
                        <a:rPr lang="ru-RU" sz="2000" dirty="0">
                          <a:hlinkClick r:id="rId2"/>
                        </a:rPr>
                        <a:t>-Граф</a:t>
                      </a:r>
                      <a:endParaRPr lang="ru-RU" sz="2000" dirty="0"/>
                    </a:p>
                  </a:txBody>
                  <a:tcPr marL="15188" marR="15188" marT="15188" marB="151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3" name="Picture 1" descr="Биология. 6 класс. Учебник. ФГ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9" y="1196752"/>
            <a:ext cx="2902648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18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6908163"/>
              </p:ext>
            </p:extLst>
          </p:nvPr>
        </p:nvGraphicFramePr>
        <p:xfrm>
          <a:off x="3419872" y="116632"/>
          <a:ext cx="5616624" cy="6624736"/>
        </p:xfrm>
        <a:graphic>
          <a:graphicData uri="http://schemas.openxmlformats.org/drawingml/2006/table">
            <a:tbl>
              <a:tblPr/>
              <a:tblGrid>
                <a:gridCol w="5616624"/>
              </a:tblGrid>
              <a:tr h="748304">
                <a:tc>
                  <a:txBody>
                    <a:bodyPr/>
                    <a:lstStyle/>
                    <a:p>
                      <a:r>
                        <a:rPr lang="ru-RU" sz="2000" b="1" dirty="0"/>
                        <a:t>Биология. 6 класс. Рабочая тетрадь. В 2-х частях. ФГОС</a:t>
                      </a:r>
                    </a:p>
                  </a:txBody>
                  <a:tcPr marL="17203" marR="17203" marT="17203" marB="1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6880"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Пономарева И.Н. </a:t>
                      </a:r>
                      <a:r>
                        <a:rPr lang="ru-RU" sz="2000" dirty="0" smtClean="0"/>
                        <a:t>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Корнилова </a:t>
                      </a:r>
                      <a:r>
                        <a:rPr lang="ru-RU" sz="2000" dirty="0"/>
                        <a:t>О.А., Кучменко В.С.</a:t>
                      </a:r>
                      <a:br>
                        <a:rPr lang="ru-RU" sz="2000" dirty="0"/>
                      </a:br>
                      <a:endParaRPr lang="ru-RU" sz="2000" dirty="0"/>
                    </a:p>
                  </a:txBody>
                  <a:tcPr marL="17203" marR="17203" marT="17203" marB="1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973">
                <a:tc>
                  <a:txBody>
                    <a:bodyPr/>
                    <a:lstStyle/>
                    <a:p>
                      <a:r>
                        <a:rPr lang="ru-RU" sz="2000" b="1"/>
                        <a:t>Количество томов: 2</a:t>
                      </a:r>
                      <a:endParaRPr lang="ru-RU" sz="2000"/>
                    </a:p>
                  </a:txBody>
                  <a:tcPr marL="17203" marR="17203" marT="17203" marB="1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2275">
                <a:tc>
                  <a:txBody>
                    <a:bodyPr/>
                    <a:lstStyle/>
                    <a:p>
                      <a:r>
                        <a:rPr lang="ru-RU" sz="2000" dirty="0"/>
                        <a:t>Рабочая тетрадь разработана к учебнику "Биология. 6 класс" (авт. И.Н. Пономарева, О.А. Корнилова, В.С. Кучменко), входящему в систему "Алгоритм успеха". Содержит проблемные и тестовые задания, позволяющие учителю организовывать дифференцированную практическую работу шестиклассников, формировать основные биологические понятия, эффективно осуществлять контроль знаний, привлекая учащихся к самооценке учебной деятельности.</a:t>
                      </a:r>
                    </a:p>
                  </a:txBody>
                  <a:tcPr marL="17203" marR="17203" marT="17203" marB="1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830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Издательство</a:t>
                      </a:r>
                      <a:r>
                        <a:rPr lang="ru-RU" sz="2000" dirty="0"/>
                        <a:t>: </a:t>
                      </a:r>
                      <a:r>
                        <a:rPr lang="ru-RU" sz="2000" dirty="0" err="1">
                          <a:hlinkClick r:id="rId2"/>
                        </a:rPr>
                        <a:t>Вентана</a:t>
                      </a:r>
                      <a:r>
                        <a:rPr lang="ru-RU" sz="2000" dirty="0">
                          <a:hlinkClick r:id="rId2"/>
                        </a:rPr>
                        <a:t>-Граф</a:t>
                      </a:r>
                      <a:endParaRPr lang="ru-RU" sz="2000" dirty="0"/>
                    </a:p>
                  </a:txBody>
                  <a:tcPr marL="17203" marR="17203" marT="17203" marB="17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7" name="Picture 1" descr="Биология. 6 класс. Рабочая тетрадь. В 2-х частях. ФГ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935711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0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CIM\111_PANA\P11109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31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ОКСАНА НОВОРОС 07.02.11\ОКСАНА НОВОРОС 07.02.11\КЛАССНЫЙ РУКОВОДИТЕЛЬ\6В\ФОТО\фото разное\4.12.13. Юный эколог\P11002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296" y="0"/>
            <a:ext cx="922386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70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DCIM\111_PANA\P11109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" y="1"/>
            <a:ext cx="9144328" cy="6858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95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ОКСАНА НОВОРОС 07.02.11\ОКСАНА НОВОРОС 07.02.11\КЛАССНЫЙ РУКОВОДИТЕЛЬ\6В\ФОТО\фото разное\10.12.13.ЛБ 5кл\P110031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-26099"/>
            <a:ext cx="6709155" cy="6884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29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529</Words>
  <Application>Microsoft Office PowerPoint</Application>
  <PresentationFormat>Экран (4:3)</PresentationFormat>
  <Paragraphs>39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Виртуальная лаборатория http://www.virtulab.net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1234</cp:lastModifiedBy>
  <cp:revision>30</cp:revision>
  <dcterms:modified xsi:type="dcterms:W3CDTF">2015-03-26T22:03:02Z</dcterms:modified>
</cp:coreProperties>
</file>