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2" r:id="rId3"/>
    <p:sldId id="274" r:id="rId4"/>
    <p:sldId id="275" r:id="rId5"/>
    <p:sldId id="276" r:id="rId6"/>
    <p:sldId id="277" r:id="rId7"/>
    <p:sldId id="278" r:id="rId8"/>
    <p:sldId id="279" r:id="rId9"/>
    <p:sldId id="282" r:id="rId10"/>
    <p:sldId id="283" r:id="rId11"/>
    <p:sldId id="285" r:id="rId12"/>
    <p:sldId id="286" r:id="rId13"/>
    <p:sldId id="287" r:id="rId14"/>
    <p:sldId id="288" r:id="rId15"/>
    <p:sldId id="281" r:id="rId16"/>
    <p:sldId id="27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E317AE"/>
    <a:srgbClr val="C93172"/>
    <a:srgbClr val="D60093"/>
    <a:srgbClr val="0043C8"/>
    <a:srgbClr val="00091A"/>
    <a:srgbClr val="3377FF"/>
    <a:srgbClr val="CC9900"/>
    <a:srgbClr val="D68B1C"/>
    <a:srgbClr val="D0962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6370338" cy="15637033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1815" y="455675"/>
            <a:ext cx="7772400" cy="859205"/>
          </a:xfrm>
          <a:effectLst/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3600" kern="1200" dirty="0">
                <a:solidFill>
                  <a:srgbClr val="0043C8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1815" y="1219200"/>
            <a:ext cx="6400800" cy="835455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3377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3540"/>
            <a:ext cx="82296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043C8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96540"/>
            <a:ext cx="8229600" cy="3918803"/>
          </a:xfrm>
        </p:spPr>
        <p:txBody>
          <a:bodyPr/>
          <a:lstStyle>
            <a:lvl1pPr>
              <a:defRPr sz="2800">
                <a:solidFill>
                  <a:srgbClr val="3377FF"/>
                </a:solidFill>
              </a:defRPr>
            </a:lvl1pPr>
            <a:lvl2pPr>
              <a:defRPr>
                <a:solidFill>
                  <a:srgbClr val="3377FF"/>
                </a:solidFill>
              </a:defRPr>
            </a:lvl2pPr>
            <a:lvl3pPr>
              <a:defRPr>
                <a:solidFill>
                  <a:srgbClr val="3377FF"/>
                </a:solidFill>
              </a:defRPr>
            </a:lvl3pPr>
            <a:lvl4pPr>
              <a:defRPr>
                <a:solidFill>
                  <a:srgbClr val="3377FF"/>
                </a:solidFill>
              </a:defRPr>
            </a:lvl4pPr>
            <a:lvl5pPr>
              <a:defRPr>
                <a:solidFill>
                  <a:srgbClr val="3377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0604" y="274638"/>
            <a:ext cx="7016195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043C8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0604" y="1443836"/>
            <a:ext cx="7016195" cy="4275740"/>
          </a:xfrm>
        </p:spPr>
        <p:txBody>
          <a:bodyPr/>
          <a:lstStyle>
            <a:lvl1pPr>
              <a:defRPr sz="2800">
                <a:solidFill>
                  <a:srgbClr val="3377FF"/>
                </a:solidFill>
              </a:defRPr>
            </a:lvl1pPr>
            <a:lvl2pPr>
              <a:defRPr>
                <a:solidFill>
                  <a:srgbClr val="3377FF"/>
                </a:solidFill>
              </a:defRPr>
            </a:lvl2pPr>
            <a:lvl3pPr>
              <a:defRPr>
                <a:solidFill>
                  <a:srgbClr val="3377FF"/>
                </a:solidFill>
              </a:defRPr>
            </a:lvl3pPr>
            <a:lvl4pPr>
              <a:defRPr>
                <a:solidFill>
                  <a:srgbClr val="3377FF"/>
                </a:solidFill>
              </a:defRPr>
            </a:lvl4pPr>
            <a:lvl5pPr>
              <a:defRPr>
                <a:solidFill>
                  <a:srgbClr val="3377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453540"/>
            <a:ext cx="82296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043C8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965" y="1596540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3377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965" y="2226403"/>
            <a:ext cx="4040188" cy="3798582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6790" y="1596540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3377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6790" y="2226403"/>
            <a:ext cx="4041775" cy="3798582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3/29/2015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hyperlink" Target="http://1.bp.blogspot.com/-adRCLyk98es/UJkHWzHOgWI/AAAAAAAAAww/W16sL8lz2ww/s1600/%D1%81%D0%BE%D0%BB%D0%BD%D1%8B%D1%88%D0%BA%D0%BE+%D0%B8+%D0%B2%D0%B5%D1%81%D0%BD%D1%83%D1%88%D0%BA%D0%B8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14800" y="228600"/>
            <a:ext cx="5029200" cy="3048000"/>
          </a:xfrm>
        </p:spPr>
        <p:txBody>
          <a:bodyPr>
            <a:normAutofit/>
          </a:bodyPr>
          <a:lstStyle/>
          <a:p>
            <a:r>
              <a:rPr lang="ru-RU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E317A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Batang" pitchFamily="18" charset="-127"/>
                <a:ea typeface="Batang" pitchFamily="18" charset="-127"/>
                <a:cs typeface="Times New Roman" pitchFamily="18" charset="0"/>
              </a:rPr>
              <a:t>Использование </a:t>
            </a:r>
            <a:r>
              <a:rPr lang="ru-RU" b="1" dirty="0" err="1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E317A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Batang" pitchFamily="18" charset="-127"/>
                <a:ea typeface="Batang" pitchFamily="18" charset="-127"/>
                <a:cs typeface="Times New Roman" pitchFamily="18" charset="0"/>
              </a:rPr>
              <a:t>артпедагогических</a:t>
            </a:r>
            <a:r>
              <a:rPr lang="ru-RU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E317A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Batang" pitchFamily="18" charset="-127"/>
                <a:ea typeface="Batang" pitchFamily="18" charset="-127"/>
                <a:cs typeface="Times New Roman" pitchFamily="18" charset="0"/>
              </a:rPr>
              <a:t> технологий и приёмов</a:t>
            </a:r>
            <a:br>
              <a:rPr lang="ru-RU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E317A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Batang" pitchFamily="18" charset="-127"/>
                <a:ea typeface="Batang" pitchFamily="18" charset="-127"/>
                <a:cs typeface="Times New Roman" pitchFamily="18" charset="0"/>
              </a:rPr>
            </a:br>
            <a:r>
              <a:rPr lang="ru-RU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E317A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Batang" pitchFamily="18" charset="-127"/>
                <a:ea typeface="Batang" pitchFamily="18" charset="-127"/>
                <a:cs typeface="Times New Roman" pitchFamily="18" charset="0"/>
              </a:rPr>
              <a:t>на уроках музыки</a:t>
            </a:r>
            <a:endParaRPr lang="ru-RU" b="1" dirty="0">
              <a:ln w="12700">
                <a:solidFill>
                  <a:srgbClr val="C00000"/>
                </a:solidFill>
                <a:prstDash val="solid"/>
              </a:ln>
              <a:solidFill>
                <a:srgbClr val="E317AE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105400"/>
            <a:ext cx="3962400" cy="1676400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Учитель музыки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МБОУ Начальная школа – детский сад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Ивлева Наталья Ивановна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3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0772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n w="18000">
                  <a:solidFill>
                    <a:srgbClr val="C93172"/>
                  </a:solidFill>
                  <a:prstDash val="solid"/>
                  <a:miter lim="800000"/>
                </a:ln>
                <a:solidFill>
                  <a:srgbClr val="E317AE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Восприятие музыкального произведения</a:t>
            </a:r>
            <a:endParaRPr lang="ru-RU" b="1" dirty="0">
              <a:ln w="18000">
                <a:solidFill>
                  <a:srgbClr val="C93172"/>
                </a:solidFill>
                <a:prstDash val="solid"/>
                <a:miter lim="800000"/>
              </a:ln>
              <a:solidFill>
                <a:srgbClr val="E317AE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4" name="Picture 2" descr="C:\Users\Наталья\Desktop\нот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 bwMode="auto">
          <a:xfrm>
            <a:off x="7414401" y="0"/>
            <a:ext cx="1729599" cy="1447800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0" y="0"/>
            <a:ext cx="252647" cy="1422134"/>
          </a:xfrm>
          <a:prstGeom prst="rect">
            <a:avLst/>
          </a:prstGeom>
          <a:solidFill>
            <a:srgbClr val="F5F5F5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158700" bIns="15870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7900" b="0" i="0" u="none" strike="noStrike" cap="none" normalizeH="0" baseline="0" dirty="0" smtClean="0">
              <a:ln>
                <a:noFill/>
              </a:ln>
              <a:solidFill>
                <a:srgbClr val="266EA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823" name="Rectangle 7"/>
          <p:cNvSpPr>
            <a:spLocks noChangeArrowheads="1"/>
          </p:cNvSpPr>
          <p:nvPr/>
        </p:nvSpPr>
        <p:spPr bwMode="auto">
          <a:xfrm>
            <a:off x="0" y="0"/>
            <a:ext cx="252647" cy="1422134"/>
          </a:xfrm>
          <a:prstGeom prst="rect">
            <a:avLst/>
          </a:prstGeom>
          <a:solidFill>
            <a:srgbClr val="F5F5F5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158700" bIns="15870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7900" b="0" i="0" u="none" strike="noStrike" cap="none" normalizeH="0" baseline="0" dirty="0" smtClean="0">
              <a:ln>
                <a:noFill/>
              </a:ln>
              <a:solidFill>
                <a:srgbClr val="266EA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724400" y="1752600"/>
            <a:ext cx="44196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приобщить детей к музыке, воспитывать устойчивый интерес и любовь к ней.</a:t>
            </a: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Главная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атрпедагогическая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задача</a:t>
            </a: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 слушанию музыки: регулировать и развивать эмоциональную сферу личности учащегося. </a:t>
            </a:r>
          </a:p>
          <a:p>
            <a:r>
              <a:rPr lang="ru-RU" sz="2400" dirty="0" smtClean="0"/>
              <a:t> </a:t>
            </a:r>
            <a:endParaRPr lang="ru-RU" dirty="0"/>
          </a:p>
        </p:txBody>
      </p:sp>
      <p:pic>
        <p:nvPicPr>
          <p:cNvPr id="41986" name="Picture 2" descr="mp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1752600"/>
            <a:ext cx="3810000" cy="4556912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3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3352800" cy="11430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ln w="18000">
                  <a:solidFill>
                    <a:srgbClr val="C93172"/>
                  </a:solidFill>
                  <a:prstDash val="solid"/>
                  <a:miter lim="800000"/>
                </a:ln>
                <a:solidFill>
                  <a:srgbClr val="E317AE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Музыкальная аптечка</a:t>
            </a:r>
            <a:endParaRPr lang="ru-RU" sz="3200" b="1" dirty="0">
              <a:ln w="18000">
                <a:solidFill>
                  <a:srgbClr val="C93172"/>
                </a:solidFill>
                <a:prstDash val="solid"/>
                <a:miter lim="800000"/>
              </a:ln>
              <a:solidFill>
                <a:srgbClr val="E317AE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0" y="0"/>
            <a:ext cx="252647" cy="1422134"/>
          </a:xfrm>
          <a:prstGeom prst="rect">
            <a:avLst/>
          </a:prstGeom>
          <a:solidFill>
            <a:srgbClr val="F5F5F5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158700" bIns="15870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7900" b="0" i="0" u="none" strike="noStrike" cap="none" normalizeH="0" baseline="0" dirty="0" smtClean="0">
              <a:ln>
                <a:noFill/>
              </a:ln>
              <a:solidFill>
                <a:srgbClr val="266EA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823" name="Rectangle 7"/>
          <p:cNvSpPr>
            <a:spLocks noChangeArrowheads="1"/>
          </p:cNvSpPr>
          <p:nvPr/>
        </p:nvSpPr>
        <p:spPr bwMode="auto">
          <a:xfrm>
            <a:off x="0" y="0"/>
            <a:ext cx="252647" cy="1422134"/>
          </a:xfrm>
          <a:prstGeom prst="rect">
            <a:avLst/>
          </a:prstGeom>
          <a:solidFill>
            <a:srgbClr val="F5F5F5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158700" bIns="15870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7900" b="0" i="0" u="none" strike="noStrike" cap="none" normalizeH="0" baseline="0" dirty="0" smtClean="0">
              <a:ln>
                <a:noFill/>
              </a:ln>
              <a:solidFill>
                <a:srgbClr val="266EA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3012" name="Picture 4" descr="mark wilson - FUNimation At The Movies (Flower Mound, TX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600200"/>
            <a:ext cx="2895600" cy="4876800"/>
          </a:xfrm>
          <a:prstGeom prst="rect">
            <a:avLst/>
          </a:prstGeom>
          <a:noFill/>
        </p:spPr>
      </p:pic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3200400" y="1"/>
            <a:ext cx="5943600" cy="652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От неврозов и раздражительности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—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музыка Чайковского,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Пахмутовой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, Таривердиева.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Язва желудка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Вальс цветов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 Чайковского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Для профилактики утомляемости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Утро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 Грига,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Рассвет над Москвой-рекой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 Мусоргского, романс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Вечерний звон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Времена года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 Чайковского.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D60093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Ободряют и радуют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произведения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Гайдна, Моцарта и Россини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Полное расслабление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вы сможете получить от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Вальса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 Шостаковича,</a:t>
            </a:r>
            <a:r>
              <a:rPr kumimoji="0" lang="ru-RU" sz="20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музыки Свиридова.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Кровяное давление и сердечную деятельность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нормализует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Свадебный марш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 Мендельсона.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3300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От гастрита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Соната N 7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″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Calibri" pitchFamily="34" charset="0"/>
                <a:cs typeface="Calibri" pitchFamily="34" charset="0"/>
              </a:rPr>
              <a:t> Бетховена.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Мигрень лечит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Весенняя песня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 Мендельсона,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Юморески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 Дворжака, полонез Огинского.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Улучшает сон и работу мозга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сюита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Пер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Гюнт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 Грига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3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62400" y="228600"/>
            <a:ext cx="4876800" cy="57186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i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 </a:t>
            </a:r>
            <a:r>
              <a:rPr lang="ru-RU" sz="3100" b="1" i="1" u="sng" dirty="0" smtClean="0">
                <a:solidFill>
                  <a:srgbClr val="D60093"/>
                </a:solidFill>
                <a:latin typeface="Georgia" pitchFamily="18" charset="0"/>
              </a:rPr>
              <a:t>Музыка                                             Моцарта </a:t>
            </a:r>
            <a:r>
              <a:rPr lang="ru-RU" sz="3100" b="1" i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/>
            </a:r>
            <a:br>
              <a:rPr lang="ru-RU" sz="3100" b="1" i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</a:br>
            <a:r>
              <a:rPr lang="ru-RU" sz="3100" b="1" i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усиливает мозговую активность. Послушав произведения великого композитора, люди, отвечающие на IQ-тест, демонстрируют заметно повышение интеллекта.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Picture 2" descr="C:\Users\Наталья\Desktop\нот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046252" y="5286871"/>
            <a:ext cx="2097748" cy="1571129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44036" name="Picture 4" descr="Билеты на концерт Абонемент номер 5. Пианистическое искусство в Московской консерватори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533400"/>
            <a:ext cx="3771900" cy="5029200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3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95400"/>
          </a:xfrm>
        </p:spPr>
        <p:txBody>
          <a:bodyPr/>
          <a:lstStyle/>
          <a:p>
            <a:pPr algn="ctr"/>
            <a:r>
              <a:rPr lang="ru-RU" b="1" dirty="0" smtClean="0">
                <a:ln w="18000">
                  <a:solidFill>
                    <a:srgbClr val="C93172"/>
                  </a:solidFill>
                  <a:prstDash val="solid"/>
                  <a:miter lim="800000"/>
                </a:ln>
                <a:solidFill>
                  <a:srgbClr val="E317AE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Методы восприятия музыки</a:t>
            </a:r>
            <a:endParaRPr lang="ru-RU" dirty="0"/>
          </a:p>
        </p:txBody>
      </p:sp>
      <p:pic>
        <p:nvPicPr>
          <p:cNvPr id="4" name="Picture 2" descr="C:\Users\Наталья\Desktop\нот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334000" y="4343400"/>
            <a:ext cx="3505200" cy="2333129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10" name="Овал 9"/>
          <p:cNvSpPr/>
          <p:nvPr/>
        </p:nvSpPr>
        <p:spPr>
          <a:xfrm>
            <a:off x="609600" y="1295400"/>
            <a:ext cx="2438400" cy="914400"/>
          </a:xfrm>
          <a:prstGeom prst="ellipse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Georgia" pitchFamily="18" charset="0"/>
                <a:ea typeface="Batang" pitchFamily="18" charset="-127"/>
              </a:rPr>
              <a:t>рисования</a:t>
            </a:r>
            <a:endParaRPr lang="ru-RU" b="1" i="1" dirty="0">
              <a:latin typeface="Georgia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304800" y="4495800"/>
            <a:ext cx="3352800" cy="914400"/>
          </a:xfrm>
          <a:prstGeom prst="ellipse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Georgia" pitchFamily="18" charset="0"/>
                <a:ea typeface="Batang" pitchFamily="18" charset="-127"/>
              </a:rPr>
              <a:t>эмоционального воздействия</a:t>
            </a:r>
            <a:endParaRPr lang="ru-RU" b="1" i="1" dirty="0">
              <a:latin typeface="Georgia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762000" y="2667000"/>
            <a:ext cx="3505200" cy="1066800"/>
          </a:xfrm>
          <a:prstGeom prst="ellipse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Georgia" pitchFamily="18" charset="0"/>
                <a:ea typeface="Batang" pitchFamily="18" charset="-127"/>
              </a:rPr>
              <a:t>цветового моделирования развития музыки</a:t>
            </a:r>
            <a:endParaRPr lang="ru-RU" b="1" i="1" dirty="0">
              <a:latin typeface="Georgia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724400" y="2667000"/>
            <a:ext cx="3505200" cy="914400"/>
          </a:xfrm>
          <a:prstGeom prst="ellipse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Georgia" pitchFamily="18" charset="0"/>
                <a:ea typeface="Batang" pitchFamily="18" charset="-127"/>
              </a:rPr>
              <a:t>создания литературных интерпретаций</a:t>
            </a:r>
            <a:endParaRPr lang="ru-RU" b="1" i="1" dirty="0">
              <a:latin typeface="Georgia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3200400" y="990600"/>
            <a:ext cx="3048000" cy="914400"/>
          </a:xfrm>
          <a:prstGeom prst="ellipse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Georgia" pitchFamily="18" charset="0"/>
                <a:ea typeface="Batang" pitchFamily="18" charset="-127"/>
              </a:rPr>
              <a:t>абстрактного рисования</a:t>
            </a:r>
            <a:endParaRPr lang="ru-RU" b="1" i="1" dirty="0">
              <a:latin typeface="Georgia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6248400" y="1447800"/>
            <a:ext cx="2590800" cy="914400"/>
          </a:xfrm>
          <a:prstGeom prst="ellipse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Georgia" pitchFamily="18" charset="0"/>
                <a:ea typeface="Batang" pitchFamily="18" charset="-127"/>
              </a:rPr>
              <a:t>составления цветовой гаммы</a:t>
            </a:r>
            <a:endParaRPr lang="ru-RU" b="1" i="1" dirty="0">
              <a:latin typeface="Georgia" pitchFamily="18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3200400" y="3733800"/>
            <a:ext cx="2438400" cy="914400"/>
          </a:xfrm>
          <a:prstGeom prst="ellipse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Georgia" pitchFamily="18" charset="0"/>
                <a:ea typeface="Batang" pitchFamily="18" charset="-127"/>
              </a:rPr>
              <a:t>эффект удивления</a:t>
            </a:r>
            <a:endParaRPr lang="ru-RU" b="1" i="1" dirty="0">
              <a:latin typeface="Georgia" pitchFamily="18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2286000" y="5562600"/>
            <a:ext cx="2895600" cy="914400"/>
          </a:xfrm>
          <a:prstGeom prst="ellipse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Georgia" pitchFamily="18" charset="0"/>
                <a:ea typeface="Batang" pitchFamily="18" charset="-127"/>
              </a:rPr>
              <a:t>создание поэтических аналогий</a:t>
            </a:r>
            <a:endParaRPr lang="ru-RU" b="1" i="1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3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9654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n w="18000">
                  <a:solidFill>
                    <a:srgbClr val="C93172"/>
                  </a:solidFill>
                  <a:prstDash val="solid"/>
                  <a:miter lim="800000"/>
                </a:ln>
                <a:solidFill>
                  <a:srgbClr val="E317AE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Интеграция с  изобразительным искусством</a:t>
            </a:r>
            <a:endParaRPr lang="ru-RU" sz="3200" dirty="0"/>
          </a:p>
        </p:txBody>
      </p:sp>
      <p:pic>
        <p:nvPicPr>
          <p:cNvPr id="2052" name="Picture 4" descr="Иван-царевич и серый волк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3276600"/>
            <a:ext cx="4572000" cy="342900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572000" y="1447800"/>
            <a:ext cx="4267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Georgia" pitchFamily="18" charset="0"/>
              </a:rPr>
              <a:t>Упражнение «Ковер-самолет»</a:t>
            </a: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 flipH="1">
            <a:off x="457200" y="6172200"/>
            <a:ext cx="441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Georgia" pitchFamily="18" charset="0"/>
              </a:rPr>
              <a:t>В.М. Васнецов «Иван Царевич</a:t>
            </a:r>
          </a:p>
          <a:p>
            <a:r>
              <a:rPr lang="ru-RU" b="1" dirty="0" smtClean="0">
                <a:latin typeface="Georgia" pitchFamily="18" charset="0"/>
              </a:rPr>
              <a:t> на сером волке»</a:t>
            </a:r>
            <a:endParaRPr lang="ru-RU" b="1" dirty="0">
              <a:latin typeface="Georgia" pitchFamily="18" charset="0"/>
            </a:endParaRPr>
          </a:p>
        </p:txBody>
      </p:sp>
      <p:pic>
        <p:nvPicPr>
          <p:cNvPr id="2054" name="Picture 6" descr="Обои васнецов виктор, ковёр-самолёт, арт 1024x76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295400"/>
            <a:ext cx="4114800" cy="308610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304800" y="4495800"/>
            <a:ext cx="42562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Georgia" pitchFamily="18" charset="0"/>
              </a:rPr>
              <a:t>В.М. Васнецов «Ковер-самолет»</a:t>
            </a:r>
            <a:endParaRPr lang="ru-RU" b="1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3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14400" y="381000"/>
            <a:ext cx="74676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solidFill>
                  <a:srgbClr val="C9317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orgia" pitchFamily="18" charset="0"/>
              </a:rPr>
              <a:t>       ПЕДАГОГИКА</a:t>
            </a:r>
          </a:p>
          <a:p>
            <a:pPr algn="ctr">
              <a:defRPr/>
            </a:pPr>
            <a:r>
              <a:rPr lang="ru-RU" sz="3600" b="1" dirty="0" smtClean="0">
                <a:solidFill>
                  <a:srgbClr val="C9317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orgia" pitchFamily="18" charset="0"/>
              </a:rPr>
              <a:t>	</a:t>
            </a:r>
            <a:r>
              <a:rPr lang="ru-RU" sz="3600" b="1" dirty="0" smtClean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orgia" pitchFamily="18" charset="0"/>
              </a:rPr>
              <a:t>+</a:t>
            </a:r>
          </a:p>
          <a:p>
            <a:pPr algn="ctr">
              <a:defRPr/>
            </a:pPr>
            <a:r>
              <a:rPr lang="ru-RU" sz="3600" b="1" dirty="0" smtClean="0">
                <a:solidFill>
                  <a:srgbClr val="C9317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orgia" pitchFamily="18" charset="0"/>
              </a:rPr>
              <a:t>	ИСКУССТВО</a:t>
            </a:r>
          </a:p>
          <a:p>
            <a:pPr algn="ctr">
              <a:defRPr/>
            </a:pPr>
            <a:r>
              <a:rPr lang="ru-RU" sz="3600" b="1" dirty="0" smtClean="0">
                <a:solidFill>
                  <a:srgbClr val="C9317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orgia" pitchFamily="18" charset="0"/>
              </a:rPr>
              <a:t>	</a:t>
            </a:r>
            <a:r>
              <a:rPr lang="ru-RU" sz="3600" b="1" dirty="0" smtClean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orgia" pitchFamily="18" charset="0"/>
              </a:rPr>
              <a:t>+</a:t>
            </a:r>
          </a:p>
          <a:p>
            <a:pPr algn="ctr">
              <a:defRPr/>
            </a:pPr>
            <a:r>
              <a:rPr lang="ru-RU" sz="3600" b="1" dirty="0" smtClean="0">
                <a:solidFill>
                  <a:srgbClr val="C9317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orgia" pitchFamily="18" charset="0"/>
              </a:rPr>
              <a:t>	ПСИХОЛОГИЯ</a:t>
            </a:r>
          </a:p>
          <a:p>
            <a:pPr algn="ctr">
              <a:defRPr/>
            </a:pPr>
            <a:r>
              <a:rPr lang="ru-RU" sz="3600" b="1" dirty="0" smtClean="0">
                <a:solidFill>
                  <a:srgbClr val="C9317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orgia" pitchFamily="18" charset="0"/>
              </a:rPr>
              <a:t>	</a:t>
            </a:r>
            <a:r>
              <a:rPr lang="ru-RU" sz="3600" b="1" dirty="0" smtClean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orgia" pitchFamily="18" charset="0"/>
              </a:rPr>
              <a:t>=</a:t>
            </a:r>
          </a:p>
          <a:p>
            <a:pPr algn="ctr">
              <a:defRPr/>
            </a:pPr>
            <a:r>
              <a:rPr lang="ru-RU" sz="3600" b="1" dirty="0" smtClean="0">
                <a:solidFill>
                  <a:srgbClr val="C9317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orgia" pitchFamily="18" charset="0"/>
              </a:rPr>
              <a:t>	  УСПЕШНЫЙ ЧЕЛОВЕК</a:t>
            </a:r>
          </a:p>
        </p:txBody>
      </p:sp>
      <p:pic>
        <p:nvPicPr>
          <p:cNvPr id="16388" name="Picture 4" descr="Piano Lessons For Childre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4267200"/>
            <a:ext cx="3810000" cy="2458065"/>
          </a:xfrm>
          <a:prstGeom prst="rect">
            <a:avLst/>
          </a:prstGeom>
          <a:noFill/>
        </p:spPr>
      </p:pic>
      <p:pic>
        <p:nvPicPr>
          <p:cNvPr id="9" name="Picture 2" descr="C:\Users\Наталья\Desktop\нот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04800" y="533400"/>
            <a:ext cx="2743200" cy="2438400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62400" y="0"/>
            <a:ext cx="5181600" cy="2286000"/>
          </a:xfrm>
        </p:spPr>
        <p:txBody>
          <a:bodyPr>
            <a:normAutofit/>
          </a:bodyPr>
          <a:lstStyle/>
          <a:p>
            <a:r>
              <a:rPr lang="ru-RU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E317A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Batang" pitchFamily="18" charset="-127"/>
                <a:ea typeface="Batang" pitchFamily="18" charset="-127"/>
                <a:cs typeface="Times New Roman" pitchFamily="18" charset="0"/>
              </a:rPr>
              <a:t>Спасибо за внимание!</a:t>
            </a:r>
            <a:endParaRPr lang="ru-RU" b="1" dirty="0">
              <a:ln w="12700">
                <a:solidFill>
                  <a:srgbClr val="C00000"/>
                </a:solidFill>
                <a:prstDash val="solid"/>
              </a:ln>
              <a:solidFill>
                <a:srgbClr val="E317AE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105400"/>
            <a:ext cx="3962400" cy="167640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3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Наталья\Desktop\нот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676400" y="4038600"/>
            <a:ext cx="5334000" cy="2485529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914400" y="1600200"/>
            <a:ext cx="7772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rgbClr val="C93172"/>
                </a:solidFill>
                <a:latin typeface="Georgia" pitchFamily="18" charset="0"/>
                <a:ea typeface="Batang" pitchFamily="18" charset="-127"/>
              </a:rPr>
              <a:t>Музыка - одно из сильнейших орудий воспитания каждого человека. </a:t>
            </a:r>
          </a:p>
          <a:p>
            <a:r>
              <a:rPr lang="ru-RU" sz="3600" b="1" i="1" dirty="0" smtClean="0">
                <a:solidFill>
                  <a:srgbClr val="C93172"/>
                </a:solidFill>
                <a:latin typeface="Georgia" pitchFamily="18" charset="0"/>
                <a:ea typeface="Batang" pitchFamily="18" charset="-127"/>
              </a:rPr>
              <a:t>                         Д.Д. Шостакович</a:t>
            </a:r>
            <a:endParaRPr lang="ru-RU" sz="3600" b="1" i="1" dirty="0">
              <a:solidFill>
                <a:srgbClr val="C93172"/>
              </a:solidFill>
              <a:latin typeface="Georgia" pitchFamily="18" charset="0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3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181600"/>
          </a:xfrm>
        </p:spPr>
        <p:txBody>
          <a:bodyPr>
            <a:noAutofit/>
          </a:bodyPr>
          <a:lstStyle/>
          <a:p>
            <a:r>
              <a:rPr lang="ru-RU" sz="40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D60093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             </a:t>
            </a:r>
            <a:r>
              <a:rPr lang="ru-RU" sz="4000" b="1" dirty="0" err="1" smtClean="0">
                <a:ln w="18000">
                  <a:solidFill>
                    <a:srgbClr val="E317AE"/>
                  </a:solidFill>
                  <a:prstDash val="solid"/>
                  <a:miter lim="800000"/>
                </a:ln>
                <a:solidFill>
                  <a:srgbClr val="E317AE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Артпедагогика</a:t>
            </a:r>
            <a:r>
              <a:rPr lang="ru-RU" sz="4000" b="1" dirty="0" smtClean="0">
                <a:ln w="18000">
                  <a:solidFill>
                    <a:srgbClr val="E317AE"/>
                  </a:solidFill>
                  <a:prstDash val="solid"/>
                  <a:miter lim="800000"/>
                </a:ln>
                <a:solidFill>
                  <a:srgbClr val="E317AE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 -</a:t>
            </a:r>
            <a:r>
              <a:rPr lang="ru-RU" b="1" i="1" dirty="0" smtClean="0">
                <a:solidFill>
                  <a:schemeClr val="tx1"/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b="1" i="1" dirty="0" smtClean="0">
                <a:solidFill>
                  <a:schemeClr val="tx1"/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</a:br>
            <a:r>
              <a:rPr lang="ru-RU" sz="2800" b="1" i="1" dirty="0" smtClean="0">
                <a:solidFill>
                  <a:schemeClr val="tx1"/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это синтез областей научного знания </a:t>
            </a:r>
            <a:r>
              <a:rPr lang="ru-RU" sz="2800" b="1" i="1" dirty="0" smtClean="0">
                <a:solidFill>
                  <a:srgbClr val="D60093"/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(искусства и педагогики) </a:t>
            </a:r>
            <a:r>
              <a:rPr lang="ru-RU" sz="2800" b="1" i="1" dirty="0" smtClean="0">
                <a:solidFill>
                  <a:schemeClr val="tx1"/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определяющих и обеспечивающих разработку теории и практики педагогического коррекционно-направленного процесса художественного развития детей, нацеленного на формирование основ художественной культуры </a:t>
            </a:r>
            <a:br>
              <a:rPr lang="ru-RU" sz="2800" b="1" i="1" dirty="0" smtClean="0">
                <a:solidFill>
                  <a:schemeClr val="tx1"/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</a:br>
            <a:r>
              <a:rPr lang="ru-RU" sz="2800" b="1" i="1" dirty="0" smtClean="0">
                <a:solidFill>
                  <a:schemeClr val="tx1"/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личности через искусство и </a:t>
            </a:r>
            <a:br>
              <a:rPr lang="ru-RU" sz="2800" b="1" i="1" dirty="0" smtClean="0">
                <a:solidFill>
                  <a:schemeClr val="tx1"/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</a:br>
            <a:r>
              <a:rPr lang="ru-RU" sz="2800" b="1" i="1" dirty="0" smtClean="0">
                <a:solidFill>
                  <a:schemeClr val="tx1"/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художественно-творческую </a:t>
            </a:r>
            <a:br>
              <a:rPr lang="ru-RU" sz="2800" b="1" i="1" dirty="0" smtClean="0">
                <a:solidFill>
                  <a:schemeClr val="tx1"/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</a:br>
            <a:r>
              <a:rPr lang="ru-RU" sz="2800" b="1" i="1" dirty="0" smtClean="0">
                <a:solidFill>
                  <a:schemeClr val="tx1"/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деятельность.</a:t>
            </a:r>
            <a:r>
              <a:rPr lang="en-US" sz="24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en-US" sz="24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endParaRPr lang="ru-RU" sz="2400" dirty="0"/>
          </a:p>
        </p:txBody>
      </p:sp>
      <p:pic>
        <p:nvPicPr>
          <p:cNvPr id="4" name="Picture 2" descr="C:\Users\Наталья\Desktop\нот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943600" y="4191000"/>
            <a:ext cx="3318642" cy="2485529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3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53540"/>
            <a:ext cx="8686800" cy="129906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err="1" smtClean="0">
                <a:ln w="18000">
                  <a:solidFill>
                    <a:srgbClr val="E317AE"/>
                  </a:solidFill>
                  <a:prstDash val="solid"/>
                  <a:miter lim="800000"/>
                </a:ln>
                <a:solidFill>
                  <a:srgbClr val="E317AE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Артпедагогическая</a:t>
            </a:r>
            <a:r>
              <a:rPr lang="ru-RU" sz="4000" b="1" dirty="0" smtClean="0">
                <a:ln w="18000">
                  <a:solidFill>
                    <a:srgbClr val="E317AE"/>
                  </a:solidFill>
                  <a:prstDash val="solid"/>
                  <a:miter lim="800000"/>
                </a:ln>
                <a:solidFill>
                  <a:srgbClr val="E317AE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 деятельность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  <p:pic>
        <p:nvPicPr>
          <p:cNvPr id="4" name="Picture 2" descr="C:\Users\Наталья\Desktop\нот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210920" y="1"/>
            <a:ext cx="1933080" cy="1447799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6" name="Стрелка вниз 5"/>
          <p:cNvSpPr/>
          <p:nvPr/>
        </p:nvSpPr>
        <p:spPr>
          <a:xfrm rot="1425571">
            <a:off x="2456126" y="1628377"/>
            <a:ext cx="332232" cy="914400"/>
          </a:xfrm>
          <a:prstGeom prst="downArrow">
            <a:avLst/>
          </a:prstGeom>
          <a:solidFill>
            <a:srgbClr val="E317AE"/>
          </a:solidFill>
          <a:ln>
            <a:solidFill>
              <a:srgbClr val="E317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52400" y="2362200"/>
            <a:ext cx="32496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prstClr val="black"/>
                </a:solidFill>
                <a:latin typeface="Batang" pitchFamily="18" charset="-127"/>
                <a:ea typeface="Batang" pitchFamily="18" charset="-127"/>
                <a:cs typeface="Arial Unicode MS" pitchFamily="34" charset="-128"/>
              </a:rPr>
              <a:t>музыкальная</a:t>
            </a:r>
            <a:endParaRPr lang="ru-RU" sz="3600" dirty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72000" y="2362200"/>
            <a:ext cx="457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prstClr val="black"/>
                </a:solidFill>
                <a:latin typeface="Batang" pitchFamily="18" charset="-127"/>
                <a:ea typeface="Batang" pitchFamily="18" charset="-127"/>
                <a:cs typeface="Arial Unicode MS" pitchFamily="34" charset="-128"/>
              </a:rPr>
              <a:t>изобразительная</a:t>
            </a:r>
            <a:endParaRPr lang="ru-RU" sz="4000" dirty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419600" y="3429000"/>
            <a:ext cx="4572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prstClr val="black"/>
                </a:solidFill>
                <a:latin typeface="Batang" pitchFamily="18" charset="-127"/>
                <a:ea typeface="Batang" pitchFamily="18" charset="-127"/>
                <a:cs typeface="Arial Unicode MS" pitchFamily="34" charset="-128"/>
              </a:rPr>
              <a:t>художественно-речевая</a:t>
            </a:r>
            <a:endParaRPr lang="ru-RU" sz="4000" dirty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429000"/>
            <a:ext cx="4724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err="1" smtClean="0">
                <a:solidFill>
                  <a:prstClr val="black"/>
                </a:solidFill>
                <a:latin typeface="Batang" pitchFamily="18" charset="-127"/>
                <a:ea typeface="Batang" pitchFamily="18" charset="-127"/>
                <a:cs typeface="Arial Unicode MS" pitchFamily="34" charset="-128"/>
              </a:rPr>
              <a:t>театрализованно-игровая</a:t>
            </a:r>
            <a:endParaRPr lang="ru-RU" sz="4000" dirty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1" name="Стрелка вниз 10"/>
          <p:cNvSpPr/>
          <p:nvPr/>
        </p:nvSpPr>
        <p:spPr>
          <a:xfrm rot="949338">
            <a:off x="3527182" y="2076576"/>
            <a:ext cx="332232" cy="1378586"/>
          </a:xfrm>
          <a:prstGeom prst="downArrow">
            <a:avLst/>
          </a:prstGeom>
          <a:solidFill>
            <a:srgbClr val="E317AE"/>
          </a:solidFill>
          <a:ln>
            <a:solidFill>
              <a:srgbClr val="E317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 rot="20340140">
            <a:off x="5334398" y="1629363"/>
            <a:ext cx="332232" cy="914400"/>
          </a:xfrm>
          <a:prstGeom prst="downArrow">
            <a:avLst/>
          </a:prstGeom>
          <a:solidFill>
            <a:srgbClr val="E317AE"/>
          </a:solidFill>
          <a:ln>
            <a:solidFill>
              <a:srgbClr val="E317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 rot="20758583">
            <a:off x="4195258" y="2057426"/>
            <a:ext cx="332232" cy="1402637"/>
          </a:xfrm>
          <a:prstGeom prst="downArrow">
            <a:avLst/>
          </a:prstGeom>
          <a:solidFill>
            <a:srgbClr val="E317AE"/>
          </a:solidFill>
          <a:ln>
            <a:solidFill>
              <a:srgbClr val="E317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674" name="Picture 2" descr="Обучая музыке, мы воздействуем на общее развитие и духовный …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38400" y="4642338"/>
            <a:ext cx="3657600" cy="2215662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8" grpId="1"/>
      <p:bldP spid="9" grpId="0"/>
      <p:bldP spid="9" grpId="1"/>
      <p:bldP spid="10" grpId="0"/>
      <p:bldP spid="10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3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9654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n w="18000">
                  <a:solidFill>
                    <a:srgbClr val="E317AE"/>
                  </a:solidFill>
                  <a:prstDash val="solid"/>
                  <a:miter lim="800000"/>
                </a:ln>
                <a:solidFill>
                  <a:srgbClr val="E317AE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Условия реализации </a:t>
            </a:r>
            <a:r>
              <a:rPr lang="ru-RU" b="1" dirty="0" err="1" smtClean="0">
                <a:ln w="18000">
                  <a:solidFill>
                    <a:srgbClr val="E317AE"/>
                  </a:solidFill>
                  <a:prstDash val="solid"/>
                  <a:miter lim="800000"/>
                </a:ln>
                <a:solidFill>
                  <a:srgbClr val="E317AE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артпедагогических</a:t>
            </a:r>
            <a:r>
              <a:rPr lang="ru-RU" b="1" dirty="0" smtClean="0">
                <a:ln w="18000">
                  <a:solidFill>
                    <a:srgbClr val="E317AE"/>
                  </a:solidFill>
                  <a:prstDash val="solid"/>
                  <a:miter lim="800000"/>
                </a:ln>
                <a:solidFill>
                  <a:srgbClr val="E317AE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 технологий</a:t>
            </a:r>
            <a:endParaRPr lang="ru-RU" dirty="0"/>
          </a:p>
        </p:txBody>
      </p:sp>
      <p:pic>
        <p:nvPicPr>
          <p:cNvPr id="4" name="Picture 2" descr="C:\Users\Наталья\Desktop\нот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248400" y="4689312"/>
            <a:ext cx="2895600" cy="2168688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304800" y="1447800"/>
            <a:ext cx="853440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u="none" strike="noStrike" normalizeH="0" baseline="0" dirty="0" smtClean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Times New Roman" pitchFamily="18" charset="0"/>
              </a:rPr>
              <a:t>1. Направленность творческой деятельности (рисование, танцевальные, театральные, музыкальные импровизации и др.) на решение педагогических задач. </a:t>
            </a:r>
            <a:endParaRPr kumimoji="0" lang="ru-RU" sz="1400" i="0" u="none" strike="noStrike" normalizeH="0" baseline="0" dirty="0" smtClean="0">
              <a:ln w="18415" cmpd="sng">
                <a:solidFill>
                  <a:srgbClr val="0070C0"/>
                </a:solidFill>
                <a:prstDash val="solid"/>
              </a:ln>
              <a:solidFill>
                <a:srgbClr val="00B0F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atang" pitchFamily="18" charset="-127"/>
              <a:ea typeface="Batang" pitchFamily="18" charset="-127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u="none" strike="noStrike" normalizeH="0" baseline="0" dirty="0" smtClean="0">
                <a:ln w="18415" cmpd="sng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Times New Roman" pitchFamily="18" charset="0"/>
              </a:rPr>
              <a:t>2. Направленность не на результат деятельности, а на процесс самовыражения (в красках, звуках, движениях).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u="none" strike="noStrike" normalizeH="0" baseline="0" dirty="0" smtClean="0">
                <a:ln w="18415" cmpd="sng">
                  <a:solidFill>
                    <a:srgbClr val="C93172"/>
                  </a:solidFill>
                  <a:prstDash val="solid"/>
                </a:ln>
                <a:solidFill>
                  <a:srgbClr val="FF33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Times New Roman" pitchFamily="18" charset="0"/>
              </a:rPr>
              <a:t>3. Создание особого </a:t>
            </a:r>
            <a:r>
              <a:rPr kumimoji="0" lang="ru-RU" sz="2800" i="0" u="none" strike="noStrike" normalizeH="0" baseline="0" dirty="0" err="1" smtClean="0">
                <a:ln w="18415" cmpd="sng">
                  <a:solidFill>
                    <a:srgbClr val="C93172"/>
                  </a:solidFill>
                  <a:prstDash val="solid"/>
                </a:ln>
                <a:solidFill>
                  <a:srgbClr val="FF33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Times New Roman" pitchFamily="18" charset="0"/>
              </a:rPr>
              <a:t>артпедагогического</a:t>
            </a:r>
            <a:r>
              <a:rPr kumimoji="0" lang="ru-RU" sz="2800" i="0" u="none" strike="noStrike" normalizeH="0" baseline="0" dirty="0" smtClean="0">
                <a:ln w="18415" cmpd="sng">
                  <a:solidFill>
                    <a:srgbClr val="C93172"/>
                  </a:solidFill>
                  <a:prstDash val="solid"/>
                </a:ln>
                <a:solidFill>
                  <a:srgbClr val="FF33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Times New Roman" pitchFamily="18" charset="0"/>
              </a:rPr>
              <a:t> пространства как территории психологической и физической безопасности. </a:t>
            </a:r>
            <a:endParaRPr kumimoji="0" lang="ru-RU" sz="4000" i="0" u="none" strike="noStrike" normalizeH="0" baseline="0" dirty="0" smtClean="0">
              <a:ln w="18415" cmpd="sng">
                <a:solidFill>
                  <a:srgbClr val="C93172"/>
                </a:solidFill>
                <a:prstDash val="solid"/>
              </a:ln>
              <a:solidFill>
                <a:srgbClr val="FF33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atang" pitchFamily="18" charset="-127"/>
              <a:ea typeface="Batang" pitchFamily="18" charset="-127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7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276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276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3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453540"/>
            <a:ext cx="7010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n w="18000">
                  <a:solidFill>
                    <a:srgbClr val="C93172"/>
                  </a:solidFill>
                  <a:prstDash val="solid"/>
                  <a:miter lim="800000"/>
                </a:ln>
                <a:solidFill>
                  <a:srgbClr val="E317AE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Виды  музыкальной деятельности на уроке музыки</a:t>
            </a:r>
            <a:endParaRPr lang="ru-RU" b="1" dirty="0">
              <a:ln w="18000">
                <a:solidFill>
                  <a:srgbClr val="C93172"/>
                </a:solidFill>
                <a:prstDash val="solid"/>
                <a:miter lim="800000"/>
              </a:ln>
              <a:solidFill>
                <a:srgbClr val="E317AE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4" name="Picture 2" descr="C:\Users\Наталья\Desktop\нот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52400" y="228600"/>
            <a:ext cx="1981200" cy="1371600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52400" y="1905000"/>
            <a:ext cx="9144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800" b="1" dirty="0" smtClean="0">
                <a:solidFill>
                  <a:srgbClr val="7030A0"/>
                </a:solidFill>
                <a:latin typeface="Georgia" pitchFamily="18" charset="0"/>
              </a:rPr>
              <a:t>Восприятие</a:t>
            </a:r>
          </a:p>
          <a:p>
            <a:pPr>
              <a:buFont typeface="Wingdings" pitchFamily="2" charset="2"/>
              <a:buChar char="v"/>
            </a:pPr>
            <a:endParaRPr lang="ru-RU" sz="2800" b="1" dirty="0" smtClean="0">
              <a:solidFill>
                <a:srgbClr val="7030A0"/>
              </a:solidFill>
              <a:latin typeface="Georgia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800" b="1" dirty="0" smtClean="0">
                <a:solidFill>
                  <a:srgbClr val="7030A0"/>
                </a:solidFill>
                <a:latin typeface="Georgia" pitchFamily="18" charset="0"/>
              </a:rPr>
              <a:t>Исполнительство</a:t>
            </a:r>
          </a:p>
          <a:p>
            <a:pPr>
              <a:buFont typeface="Wingdings" pitchFamily="2" charset="2"/>
              <a:buChar char="v"/>
            </a:pPr>
            <a:endParaRPr lang="ru-RU" sz="2800" b="1" dirty="0" smtClean="0">
              <a:solidFill>
                <a:srgbClr val="7030A0"/>
              </a:solidFill>
              <a:latin typeface="Georgia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800" b="1" dirty="0" smtClean="0">
                <a:solidFill>
                  <a:srgbClr val="7030A0"/>
                </a:solidFill>
                <a:latin typeface="Georgia" pitchFamily="18" charset="0"/>
              </a:rPr>
              <a:t>Творчество</a:t>
            </a:r>
          </a:p>
          <a:p>
            <a:pPr>
              <a:buFont typeface="Wingdings" pitchFamily="2" charset="2"/>
              <a:buChar char="v"/>
            </a:pPr>
            <a:endParaRPr lang="ru-RU" sz="2800" b="1" dirty="0" smtClean="0">
              <a:solidFill>
                <a:srgbClr val="7030A0"/>
              </a:solidFill>
              <a:latin typeface="Georgia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800" b="1" dirty="0" smtClean="0">
                <a:solidFill>
                  <a:srgbClr val="7030A0"/>
                </a:solidFill>
                <a:latin typeface="Georgia" pitchFamily="18" charset="0"/>
              </a:rPr>
              <a:t>Музыкально-</a:t>
            </a:r>
          </a:p>
          <a:p>
            <a:r>
              <a:rPr lang="ru-RU" sz="2800" b="1" dirty="0" smtClean="0">
                <a:solidFill>
                  <a:srgbClr val="7030A0"/>
                </a:solidFill>
                <a:latin typeface="Georgia" pitchFamily="18" charset="0"/>
              </a:rPr>
              <a:t>    образовательная </a:t>
            </a:r>
          </a:p>
          <a:p>
            <a:r>
              <a:rPr lang="ru-RU" sz="2800" b="1" dirty="0" smtClean="0">
                <a:solidFill>
                  <a:srgbClr val="7030A0"/>
                </a:solidFill>
                <a:latin typeface="Georgia" pitchFamily="18" charset="0"/>
              </a:rPr>
              <a:t>    деятельность</a:t>
            </a:r>
            <a:endParaRPr lang="ru-RU" sz="2800" b="1" dirty="0">
              <a:solidFill>
                <a:srgbClr val="7030A0"/>
              </a:solidFill>
              <a:latin typeface="Georgia" pitchFamily="18" charset="0"/>
            </a:endParaRPr>
          </a:p>
        </p:txBody>
      </p:sp>
      <p:pic>
        <p:nvPicPr>
          <p:cNvPr id="36866" name="Picture 2" descr="Children With Musical Instruments Фотография, картинки, изображения и сток-фотография без роялти. Pic 6810779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752600"/>
            <a:ext cx="3962400" cy="48918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3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9654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ln w="18000">
                  <a:solidFill>
                    <a:srgbClr val="C93172"/>
                  </a:solidFill>
                  <a:prstDash val="solid"/>
                  <a:miter lim="800000"/>
                </a:ln>
                <a:solidFill>
                  <a:srgbClr val="E317AE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ПЕНИЕ</a:t>
            </a:r>
            <a:endParaRPr lang="ru-RU" sz="4000" b="1" dirty="0">
              <a:ln w="18000">
                <a:solidFill>
                  <a:srgbClr val="C93172"/>
                </a:solidFill>
                <a:prstDash val="solid"/>
                <a:miter lim="800000"/>
              </a:ln>
              <a:solidFill>
                <a:srgbClr val="E317AE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4" name="Picture 2" descr="C:\Users\Наталья\Desktop\нот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776927" cy="1295400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52400" y="1447800"/>
            <a:ext cx="2743200" cy="1066800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2" algn="ctr"/>
            <a:r>
              <a:rPr lang="ru-RU" sz="2400" b="1" dirty="0" smtClean="0">
                <a:solidFill>
                  <a:srgbClr val="7030A0"/>
                </a:solidFill>
                <a:latin typeface="Georgia" pitchFamily="18" charset="0"/>
              </a:rPr>
              <a:t>Метод вокализации</a:t>
            </a:r>
          </a:p>
          <a:p>
            <a:pPr algn="ctr"/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00400" y="1447800"/>
            <a:ext cx="2590800" cy="1066800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2" algn="ctr"/>
            <a:r>
              <a:rPr lang="ru-RU" sz="2800" b="1" dirty="0" smtClean="0">
                <a:solidFill>
                  <a:srgbClr val="7030A0"/>
                </a:solidFill>
                <a:latin typeface="Georgia" pitchFamily="18" charset="0"/>
              </a:rPr>
              <a:t>Фольклор</a:t>
            </a:r>
          </a:p>
          <a:p>
            <a:pPr algn="ctr"/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943600" y="1447800"/>
            <a:ext cx="2895600" cy="1066800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2" algn="ctr"/>
            <a:r>
              <a:rPr lang="ru-RU" sz="2800" b="1" dirty="0" smtClean="0">
                <a:solidFill>
                  <a:srgbClr val="7030A0"/>
                </a:solidFill>
                <a:latin typeface="Georgia" pitchFamily="18" charset="0"/>
              </a:rPr>
              <a:t>Горловое пение</a:t>
            </a:r>
          </a:p>
          <a:p>
            <a:pPr algn="ctr"/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00400" y="2819400"/>
            <a:ext cx="2590800" cy="3505200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Развивает у детей музыкальный слух, память, легкие, дыхание, голосовой аппарат. </a:t>
            </a:r>
          </a:p>
          <a:p>
            <a:pPr lvl="0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Характерная для русских танцев релаксация рук, особенно кистей, позволяет производить сбросы накопившихся зажимов.</a:t>
            </a:r>
            <a:endParaRPr lang="ru-RU" sz="2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248400" y="2819400"/>
            <a:ext cx="2590800" cy="3505200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напевать мелодии ваших любимых песен, причем делать это надо с закрытым ртом.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Снимается излишнее напряжение мышц, налаживается работа внутренних органов и дыхательной системы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/>
              <a:t> 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04800" y="2819400"/>
            <a:ext cx="2590800" cy="3505200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b="1" dirty="0" smtClean="0">
                <a:solidFill>
                  <a:srgbClr val="E317A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Звук “а - </a:t>
            </a:r>
            <a:r>
              <a:rPr lang="ru-RU" b="1" dirty="0" err="1" smtClean="0">
                <a:solidFill>
                  <a:srgbClr val="E317A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</a:t>
            </a:r>
            <a:r>
              <a:rPr lang="ru-RU" b="1" dirty="0" smtClean="0">
                <a:solidFill>
                  <a:srgbClr val="E317A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”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массирует глотку, гортань, щитовидную железу</a:t>
            </a:r>
          </a:p>
          <a:p>
            <a:pPr lvl="0"/>
            <a:r>
              <a:rPr lang="ru-RU" b="1" dirty="0" smtClean="0">
                <a:solidFill>
                  <a:srgbClr val="E317A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звук “о - </a:t>
            </a:r>
            <a:r>
              <a:rPr lang="ru-RU" b="1" dirty="0" err="1" smtClean="0">
                <a:solidFill>
                  <a:srgbClr val="E317A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</a:t>
            </a:r>
            <a:r>
              <a:rPr lang="ru-RU" b="1" dirty="0" smtClean="0">
                <a:solidFill>
                  <a:srgbClr val="E317A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”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оздоровляет среднюю часть груди</a:t>
            </a:r>
          </a:p>
          <a:p>
            <a:pPr lvl="0"/>
            <a:r>
              <a:rPr lang="ru-RU" b="1" dirty="0" smtClean="0">
                <a:solidFill>
                  <a:srgbClr val="E317A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звук “о - и - о - и”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массирует сердце</a:t>
            </a:r>
          </a:p>
          <a:p>
            <a:pPr lvl="0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E317A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звук “а - у - э - и”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помогает всему организму в целом</a:t>
            </a:r>
            <a:endParaRPr lang="ru-RU" sz="2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3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0772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n w="18000">
                  <a:solidFill>
                    <a:srgbClr val="C93172"/>
                  </a:solidFill>
                  <a:prstDash val="solid"/>
                  <a:miter lim="800000"/>
                </a:ln>
                <a:solidFill>
                  <a:srgbClr val="E317AE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Музыкально-ритмическая работа</a:t>
            </a:r>
            <a:endParaRPr lang="ru-RU" b="1" dirty="0">
              <a:ln w="18000">
                <a:solidFill>
                  <a:srgbClr val="C93172"/>
                </a:solidFill>
                <a:prstDash val="solid"/>
                <a:miter lim="800000"/>
              </a:ln>
              <a:solidFill>
                <a:srgbClr val="E317AE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4" name="Picture 2" descr="C:\Users\Наталья\Desktop\нот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 bwMode="auto">
          <a:xfrm>
            <a:off x="7414401" y="0"/>
            <a:ext cx="1729599" cy="1447800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0" y="1905000"/>
            <a:ext cx="3962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err="1" smtClean="0">
                <a:latin typeface="Georgia" pitchFamily="18" charset="0"/>
              </a:rPr>
              <a:t>Логоритмическая</a:t>
            </a:r>
            <a:r>
              <a:rPr lang="ru-RU" sz="2800" b="1" dirty="0" smtClean="0">
                <a:latin typeface="Georgia" pitchFamily="18" charset="0"/>
              </a:rPr>
              <a:t> гимнастика</a:t>
            </a: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0" y="0"/>
            <a:ext cx="252647" cy="1422134"/>
          </a:xfrm>
          <a:prstGeom prst="rect">
            <a:avLst/>
          </a:prstGeom>
          <a:solidFill>
            <a:srgbClr val="F5F5F5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158700" bIns="15870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7900" b="0" i="0" u="none" strike="noStrike" cap="none" normalizeH="0" baseline="0" dirty="0" smtClean="0">
              <a:ln>
                <a:noFill/>
              </a:ln>
              <a:solidFill>
                <a:srgbClr val="266EA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3810000" y="1905000"/>
            <a:ext cx="5029200" cy="4724400"/>
          </a:xfr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>
            <a:normAutofit fontScale="70000" lnSpcReduction="20000"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b="1" i="1" dirty="0" smtClean="0">
                <a:solidFill>
                  <a:srgbClr val="E317AE"/>
                </a:solidFill>
                <a:latin typeface="Georgia" pitchFamily="18" charset="0"/>
                <a:cs typeface="Arial" pitchFamily="34" charset="0"/>
              </a:rPr>
              <a:t>ЗАБОТЛИВОЕ СОЛНЫШКО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dirty="0" smtClean="0">
                <a:solidFill>
                  <a:srgbClr val="266EA1"/>
                </a:solidFill>
                <a:latin typeface="Arial" pitchFamily="34" charset="0"/>
                <a:cs typeface="Arial" pitchFamily="34" charset="0"/>
                <a:hlinkClick r:id="rId4"/>
              </a:rPr>
              <a:t>  </a:t>
            </a:r>
            <a:endParaRPr lang="ru-RU" sz="22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Солнце с неба посылает</a:t>
            </a:r>
            <a:endParaRPr lang="ru-RU" sz="22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Лучик, лучик, лучик.</a:t>
            </a:r>
            <a:endParaRPr lang="ru-RU" sz="22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32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(Ритмично скрещиваем руки над головой)</a:t>
            </a:r>
            <a:endParaRPr lang="ru-RU" sz="22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И им смело разгоняет</a:t>
            </a:r>
            <a:endParaRPr lang="ru-RU" sz="22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Тучи, тучи, тучи.</a:t>
            </a:r>
            <a:endParaRPr lang="ru-RU" sz="22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32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(Плавно покачиваем руками вверху)</a:t>
            </a:r>
            <a:endParaRPr lang="ru-RU" sz="22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Летом нежно согревает</a:t>
            </a:r>
            <a:endParaRPr lang="ru-RU" sz="22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Щечки, щечки, щечки.</a:t>
            </a:r>
            <a:endParaRPr lang="ru-RU" sz="22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32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(Потираем щеки)</a:t>
            </a:r>
            <a:endParaRPr lang="ru-RU" sz="22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А весной на носик ставит</a:t>
            </a:r>
            <a:endParaRPr lang="ru-RU" sz="22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Точки-точки-точки.</a:t>
            </a:r>
            <a:endParaRPr lang="ru-RU" sz="22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32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(Постукиваем пальцем по носу)</a:t>
            </a:r>
            <a:endParaRPr lang="ru-RU" sz="22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Золотят веснушки деток.</a:t>
            </a:r>
            <a:endParaRPr lang="ru-RU" sz="22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Очень нравится им это!</a:t>
            </a:r>
            <a:endParaRPr lang="ru-RU" sz="15400" dirty="0" smtClean="0">
              <a:latin typeface="Arial" pitchFamily="34" charset="0"/>
              <a:cs typeface="Arial" pitchFamily="34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4823" name="Rectangle 7"/>
          <p:cNvSpPr>
            <a:spLocks noChangeArrowheads="1"/>
          </p:cNvSpPr>
          <p:nvPr/>
        </p:nvSpPr>
        <p:spPr bwMode="auto">
          <a:xfrm>
            <a:off x="0" y="0"/>
            <a:ext cx="252647" cy="1422134"/>
          </a:xfrm>
          <a:prstGeom prst="rect">
            <a:avLst/>
          </a:prstGeom>
          <a:solidFill>
            <a:srgbClr val="F5F5F5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158700" bIns="15870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7900" b="0" i="0" u="none" strike="noStrike" cap="none" normalizeH="0" baseline="0" dirty="0" smtClean="0">
              <a:ln>
                <a:noFill/>
              </a:ln>
              <a:solidFill>
                <a:srgbClr val="266EA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4826" name="Picture 10" descr="Учим вместе с нами - Форум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3429000"/>
            <a:ext cx="2815609" cy="2895600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3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0772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n w="18000">
                  <a:solidFill>
                    <a:srgbClr val="C93172"/>
                  </a:solidFill>
                  <a:prstDash val="solid"/>
                  <a:miter lim="800000"/>
                </a:ln>
                <a:solidFill>
                  <a:srgbClr val="E317AE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Музыкально-ритмическая работа</a:t>
            </a:r>
            <a:endParaRPr lang="ru-RU" b="1" dirty="0">
              <a:ln w="18000">
                <a:solidFill>
                  <a:srgbClr val="C93172"/>
                </a:solidFill>
                <a:prstDash val="solid"/>
                <a:miter lim="800000"/>
              </a:ln>
              <a:solidFill>
                <a:srgbClr val="E317AE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4" name="Picture 2" descr="C:\Users\Наталья\Desktop\нот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 bwMode="auto">
          <a:xfrm>
            <a:off x="7414401" y="0"/>
            <a:ext cx="1729599" cy="1447800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304800" y="1905000"/>
            <a:ext cx="3657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7030A0"/>
                </a:solidFill>
                <a:latin typeface="Georgia" pitchFamily="18" charset="0"/>
              </a:rPr>
              <a:t>Ритмопластика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0" y="0"/>
            <a:ext cx="252647" cy="1422134"/>
          </a:xfrm>
          <a:prstGeom prst="rect">
            <a:avLst/>
          </a:prstGeom>
          <a:solidFill>
            <a:srgbClr val="F5F5F5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158700" bIns="15870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7900" b="0" i="0" u="none" strike="noStrike" cap="none" normalizeH="0" baseline="0" dirty="0" smtClean="0">
              <a:ln>
                <a:noFill/>
              </a:ln>
              <a:solidFill>
                <a:srgbClr val="266EA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823" name="Rectangle 7"/>
          <p:cNvSpPr>
            <a:spLocks noChangeArrowheads="1"/>
          </p:cNvSpPr>
          <p:nvPr/>
        </p:nvSpPr>
        <p:spPr bwMode="auto">
          <a:xfrm>
            <a:off x="0" y="0"/>
            <a:ext cx="252647" cy="1422134"/>
          </a:xfrm>
          <a:prstGeom prst="rect">
            <a:avLst/>
          </a:prstGeom>
          <a:solidFill>
            <a:srgbClr val="F5F5F5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158700" bIns="15870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7900" b="0" i="0" u="none" strike="noStrike" cap="none" normalizeH="0" baseline="0" dirty="0" smtClean="0">
              <a:ln>
                <a:noFill/>
              </a:ln>
              <a:solidFill>
                <a:srgbClr val="266EA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9938" name="Picture 2" descr="Новости партнеров - Новая РостовМама"/>
          <p:cNvPicPr>
            <a:picLocks noChangeAspect="1" noChangeArrowheads="1"/>
          </p:cNvPicPr>
          <p:nvPr/>
        </p:nvPicPr>
        <p:blipFill>
          <a:blip r:embed="rId4"/>
          <a:srcRect l="21429" t="25000" r="22321" b="7143"/>
          <a:stretch>
            <a:fillRect/>
          </a:stretch>
        </p:blipFill>
        <p:spPr bwMode="auto">
          <a:xfrm>
            <a:off x="4114799" y="1600200"/>
            <a:ext cx="4716379" cy="4572000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457200" y="2690336"/>
            <a:ext cx="3962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Танцевальные движения непосредственно влияют на эмоциональное состояние человека, и не только развивают фантазию и творческое воображение детей, но и снимают и физическое напряжение.</a:t>
            </a:r>
            <a:r>
              <a:rPr lang="ru-RU" dirty="0" smtClean="0"/>
              <a:t>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1728</TotalTime>
  <Words>544</Words>
  <Application>Microsoft Office PowerPoint</Application>
  <PresentationFormat>Экран (4:3)</PresentationFormat>
  <Paragraphs>97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Office Theme</vt:lpstr>
      <vt:lpstr>Использование артпедагогических технологий и приёмов на уроках музыки</vt:lpstr>
      <vt:lpstr>Слайд 2</vt:lpstr>
      <vt:lpstr>             Артпедагогика - это синтез областей научного знания (искусства и педагогики) определяющих и обеспечивающих разработку теории и практики педагогического коррекционно-направленного процесса художественного развития детей, нацеленного на формирование основ художественной культуры  личности через искусство и  художественно-творческую  деятельность. </vt:lpstr>
      <vt:lpstr>Артпедагогическая деятельность </vt:lpstr>
      <vt:lpstr>Условия реализации артпедагогических технологий</vt:lpstr>
      <vt:lpstr>Виды  музыкальной деятельности на уроке музыки</vt:lpstr>
      <vt:lpstr>ПЕНИЕ</vt:lpstr>
      <vt:lpstr>Музыкально-ритмическая работа</vt:lpstr>
      <vt:lpstr>Музыкально-ритмическая работа</vt:lpstr>
      <vt:lpstr>Восприятие музыкального произведения</vt:lpstr>
      <vt:lpstr>Музыкальная аптечка</vt:lpstr>
      <vt:lpstr> Музыка                                             Моцарта  усиливает мозговую активность. Послушав произведения великого композитора, люди, отвечающие на IQ-тест, демонстрируют заметно повышение интеллекта. </vt:lpstr>
      <vt:lpstr>Методы восприятия музыки</vt:lpstr>
      <vt:lpstr>Интеграция с  изобразительным искусством</vt:lpstr>
      <vt:lpstr>Слайд 15</vt:lpstr>
      <vt:lpstr>Спасибо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Наталья</cp:lastModifiedBy>
  <cp:revision>74</cp:revision>
  <dcterms:created xsi:type="dcterms:W3CDTF">2013-08-21T19:17:07Z</dcterms:created>
  <dcterms:modified xsi:type="dcterms:W3CDTF">2015-03-29T08:10:42Z</dcterms:modified>
</cp:coreProperties>
</file>