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sldIdLst>
    <p:sldId id="256" r:id="rId2"/>
    <p:sldId id="296" r:id="rId3"/>
    <p:sldId id="297" r:id="rId4"/>
    <p:sldId id="261" r:id="rId5"/>
    <p:sldId id="278" r:id="rId6"/>
    <p:sldId id="279" r:id="rId7"/>
    <p:sldId id="281" r:id="rId8"/>
    <p:sldId id="293" r:id="rId9"/>
    <p:sldId id="263" r:id="rId10"/>
    <p:sldId id="286" r:id="rId11"/>
    <p:sldId id="276" r:id="rId12"/>
    <p:sldId id="299" r:id="rId13"/>
    <p:sldId id="301" r:id="rId14"/>
    <p:sldId id="298" r:id="rId15"/>
    <p:sldId id="266" r:id="rId16"/>
    <p:sldId id="302" r:id="rId17"/>
    <p:sldId id="280" r:id="rId18"/>
    <p:sldId id="300" r:id="rId19"/>
    <p:sldId id="267" r:id="rId20"/>
    <p:sldId id="28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3366FF"/>
    <a:srgbClr val="0000FF"/>
    <a:srgbClr val="3333FF"/>
    <a:srgbClr val="FF9900"/>
    <a:srgbClr val="FF0000"/>
    <a:srgbClr val="CC6600"/>
    <a:srgbClr val="00FF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90" autoAdjust="0"/>
    <p:restoredTop sz="93677" autoAdjust="0"/>
  </p:normalViewPr>
  <p:slideViewPr>
    <p:cSldViewPr>
      <p:cViewPr>
        <p:scale>
          <a:sx n="66" d="100"/>
          <a:sy n="66" d="100"/>
        </p:scale>
        <p:origin x="-81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6CC6D90-6B67-4656-A343-DB18226E727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086AB00-0C38-4300-8F30-A8D3B3B67A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5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5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53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553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D0694-568C-4E07-9A84-3265BD4A0E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2B02B-6961-4011-9477-946B6A368E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0C083-69F5-49F7-A25C-788824AB46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901C-BA71-4640-80A5-D8D90022F9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2A4C1-66C4-4B39-AB1B-42121C62E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5478C-D6CE-471B-B4EF-A35235F735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C8A6A-6C78-4899-8001-B1CE67B1FF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0237F-6227-45FF-ACE0-0505450DF7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E4949-AED9-4903-805C-712F50CF91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7D9E0-0C1C-4C62-B809-9DA2A402A9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A4D6A59-C0BA-4DDC-971A-E562DCB31EF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515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5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hyperlink" Target="http://www.radikal.ru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42E7CD4-0732-48AD-9813-6CE07E580EE9}" type="slidenum">
              <a:rPr lang="ru-RU"/>
              <a:pPr/>
              <a:t>1</a:t>
            </a:fld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09775"/>
            <a:ext cx="7772400" cy="1182688"/>
          </a:xfrm>
        </p:spPr>
        <p:txBody>
          <a:bodyPr/>
          <a:lstStyle/>
          <a:p>
            <a:r>
              <a:rPr lang="ru-RU" b="1" dirty="0">
                <a:solidFill>
                  <a:srgbClr val="0033CC"/>
                </a:solidFill>
                <a:latin typeface="Arial" charset="0"/>
              </a:rPr>
              <a:t/>
            </a:r>
            <a:br>
              <a:rPr lang="ru-RU" b="1" dirty="0">
                <a:solidFill>
                  <a:srgbClr val="0033CC"/>
                </a:solidFill>
                <a:latin typeface="Arial" charset="0"/>
              </a:rPr>
            </a:br>
            <a:r>
              <a:rPr lang="ru-RU" b="1" dirty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ru-RU" sz="4000" b="1" dirty="0">
                <a:solidFill>
                  <a:srgbClr val="0033CC"/>
                </a:solidFill>
                <a:effectLst/>
                <a:latin typeface="Arial" charset="0"/>
              </a:rPr>
              <a:t>Проверь,  дружок,</a:t>
            </a:r>
            <a:br>
              <a:rPr lang="ru-RU" sz="4000" b="1" dirty="0">
                <a:solidFill>
                  <a:srgbClr val="0033CC"/>
                </a:solidFill>
                <a:effectLst/>
                <a:latin typeface="Arial" charset="0"/>
              </a:rPr>
            </a:br>
            <a:r>
              <a:rPr lang="ru-RU" sz="4000" b="1" dirty="0">
                <a:solidFill>
                  <a:srgbClr val="0033CC"/>
                </a:solidFill>
                <a:effectLst/>
                <a:latin typeface="Arial" charset="0"/>
              </a:rPr>
              <a:t>Готов  ли  ты  начать  урок?</a:t>
            </a:r>
            <a:br>
              <a:rPr lang="ru-RU" sz="4000" b="1" dirty="0">
                <a:solidFill>
                  <a:srgbClr val="0033CC"/>
                </a:solidFill>
                <a:effectLst/>
                <a:latin typeface="Arial" charset="0"/>
              </a:rPr>
            </a:br>
            <a:r>
              <a:rPr lang="ru-RU" sz="4000" b="1" dirty="0">
                <a:solidFill>
                  <a:srgbClr val="0033CC"/>
                </a:solidFill>
                <a:effectLst/>
                <a:latin typeface="Arial" charset="0"/>
              </a:rPr>
              <a:t>Все  на  месте, все  в  порядке:</a:t>
            </a:r>
            <a:br>
              <a:rPr lang="ru-RU" sz="4000" b="1" dirty="0">
                <a:solidFill>
                  <a:srgbClr val="0033CC"/>
                </a:solidFill>
                <a:effectLst/>
                <a:latin typeface="Arial" charset="0"/>
              </a:rPr>
            </a:br>
            <a:r>
              <a:rPr lang="ru-RU" sz="4000" b="1" dirty="0">
                <a:solidFill>
                  <a:srgbClr val="0033CC"/>
                </a:solidFill>
                <a:effectLst/>
                <a:latin typeface="Arial" charset="0"/>
              </a:rPr>
              <a:t>Книга,  ручки  и  тетрадки?</a:t>
            </a:r>
            <a:r>
              <a:rPr lang="ru-RU" sz="4000" b="1" dirty="0">
                <a:solidFill>
                  <a:srgbClr val="660066"/>
                </a:solidFill>
                <a:effectLst/>
              </a:rPr>
              <a:t/>
            </a:r>
            <a:br>
              <a:rPr lang="ru-RU" sz="4000" b="1" dirty="0">
                <a:solidFill>
                  <a:srgbClr val="660066"/>
                </a:solidFill>
                <a:effectLst/>
              </a:rPr>
            </a:br>
            <a:r>
              <a:rPr lang="ru-RU" dirty="0"/>
              <a:t> </a:t>
            </a:r>
          </a:p>
        </p:txBody>
      </p:sp>
      <p:pic>
        <p:nvPicPr>
          <p:cNvPr id="1026" name="Picture 2" descr="http://fantasyflash.ru/anime/book/image/book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86001">
            <a:off x="6443663" y="4292600"/>
            <a:ext cx="23876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fantasyflash.ru/anime/book/image/book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85214">
            <a:off x="539750" y="4292600"/>
            <a:ext cx="21653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i069.radikal.ru/0903/01/a2862c4df1f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5738" y="443706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http://s48.radikal.ru/i119/0904/62/e520382e4e4c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17526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0" descr="http://s48.radikal.ru/i119/0904/62/e520382e4e4c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17526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http://fantasyflash.ru/anime/book/image/book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86001">
            <a:off x="6443663" y="4292600"/>
            <a:ext cx="23876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http://fantasyflash.ru/anime/book/image/book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85214">
            <a:off x="539750" y="4292600"/>
            <a:ext cx="21653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fantasyflash.ru/anime/book/image/book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85214">
            <a:off x="539750" y="4292600"/>
            <a:ext cx="21653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65EB-97BE-4681-B650-D6F88557D4F7}" type="slidenum">
              <a:rPr lang="ru-RU"/>
              <a:pPr/>
              <a:t>10</a:t>
            </a:fld>
            <a:endParaRPr lang="ru-RU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>
                <a:solidFill>
                  <a:srgbClr val="FF0000"/>
                </a:solidFill>
              </a:rPr>
              <a:t>Запомните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964612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>
                <a:solidFill>
                  <a:srgbClr val="33CC33"/>
                </a:solidFill>
              </a:rPr>
              <a:t>  </a:t>
            </a:r>
            <a:r>
              <a:rPr lang="ru-RU" sz="4800" b="1">
                <a:solidFill>
                  <a:srgbClr val="33CC33"/>
                </a:solidFill>
              </a:rPr>
              <a:t>Имя существительное</a:t>
            </a:r>
            <a:r>
              <a:rPr lang="ru-RU" sz="4800" b="1">
                <a:solidFill>
                  <a:srgbClr val="FF0000"/>
                </a:solidFill>
              </a:rPr>
              <a:t> имеет</a:t>
            </a:r>
            <a:r>
              <a:rPr lang="ru-RU" sz="4800" b="1">
                <a:solidFill>
                  <a:srgbClr val="33CC33"/>
                </a:solidFill>
              </a:rPr>
              <a:t> род: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>
                <a:solidFill>
                  <a:srgbClr val="3366FF"/>
                </a:solidFill>
              </a:rPr>
              <a:t>- </a:t>
            </a:r>
            <a:r>
              <a:rPr lang="ru-RU" sz="4800" b="1">
                <a:solidFill>
                  <a:srgbClr val="3366FF"/>
                </a:solidFill>
              </a:rPr>
              <a:t>мужской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800" b="1">
                <a:solidFill>
                  <a:srgbClr val="3366FF"/>
                </a:solidFill>
              </a:rPr>
              <a:t>- женский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4800" b="1">
                <a:solidFill>
                  <a:srgbClr val="3366FF"/>
                </a:solidFill>
              </a:rPr>
              <a:t>- средний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9B95-B490-4DB6-BB03-4B5A1DFEF019}" type="slidenum">
              <a:rPr lang="ru-RU"/>
              <a:pPr/>
              <a:t>11</a:t>
            </a:fld>
            <a:endParaRPr lang="ru-RU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57626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 i="1" dirty="0">
                <a:solidFill>
                  <a:srgbClr val="0000CC"/>
                </a:solidFill>
                <a:latin typeface="Times New Roman" pitchFamily="18" charset="0"/>
              </a:rPr>
              <a:t>По родам существительные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</a:rPr>
              <a:t>НЕ ИЗМЕНЯЮТСЯ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44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4400" dirty="0">
                <a:solidFill>
                  <a:srgbClr val="0000FF"/>
                </a:solidFill>
                <a:latin typeface="Times New Roman" pitchFamily="18" charset="0"/>
              </a:rPr>
              <a:t>Каждое существительное может быть только</a:t>
            </a:r>
            <a:r>
              <a:rPr lang="ru-RU" sz="4400" dirty="0">
                <a:latin typeface="Times New Roman" pitchFamily="18" charset="0"/>
              </a:rPr>
              <a:t>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</a:rPr>
              <a:t>мужского</a:t>
            </a:r>
            <a:r>
              <a:rPr lang="ru-RU" sz="44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</a:rPr>
              <a:t>женского</a:t>
            </a:r>
            <a:r>
              <a:rPr lang="ru-RU" sz="4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4400" dirty="0">
                <a:solidFill>
                  <a:srgbClr val="0000FF"/>
                </a:solidFill>
                <a:latin typeface="Times New Roman" pitchFamily="18" charset="0"/>
              </a:rPr>
              <a:t>или </a:t>
            </a:r>
            <a:r>
              <a:rPr lang="ru-RU" sz="4400" b="1" i="1" dirty="0">
                <a:solidFill>
                  <a:srgbClr val="FF0000"/>
                </a:solidFill>
                <a:latin typeface="Times New Roman" pitchFamily="18" charset="0"/>
              </a:rPr>
              <a:t>среднего </a:t>
            </a: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</a:rPr>
              <a:t>рода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44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</a:rPr>
              <a:t>Категория рода - это постоянный  признак.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Запомни!!!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Пони, какаду, шимпанзе, фламинго, кенгуру, кофе, шампунь, тюль </a:t>
            </a:r>
            <a:r>
              <a:rPr lang="ru-RU" dirty="0" smtClean="0">
                <a:solidFill>
                  <a:schemeClr val="accent1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мужского рода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Пальто, радио, шоссе, кино, метро, пианино, какао, эскимо, желе, меню </a:t>
            </a:r>
            <a:r>
              <a:rPr lang="ru-RU" dirty="0" smtClean="0">
                <a:solidFill>
                  <a:schemeClr val="accent1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среднего рода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Мозоль, вуаль, бандероль 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>
                <a:solidFill>
                  <a:srgbClr val="FF0000"/>
                </a:solidFill>
              </a:rPr>
              <a:t>женского рода.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C083-69F5-49F7-A25C-788824AB464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048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Существительные, имеющие только форму множественного числа </a:t>
            </a:r>
            <a:r>
              <a:rPr lang="ru-RU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сутки, ножницы, сумерки, очки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и т.д. рода не имеют, его определить нельзя.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C083-69F5-49F7-A25C-788824AB464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C083-69F5-49F7-A25C-788824AB4643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571744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rgbClr val="FF0000"/>
                </a:solidFill>
              </a:rPr>
              <a:t>Самостоятельная работа</a:t>
            </a:r>
            <a:endParaRPr lang="ru-RU" sz="5400" b="1" dirty="0">
              <a:ln w="50800"/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E0FB1-8F23-42A3-908E-99FB7F30D11A}" type="slidenum">
              <a:rPr lang="ru-RU"/>
              <a:pPr/>
              <a:t>15</a:t>
            </a:fld>
            <a:endParaRPr lang="ru-R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14291"/>
            <a:ext cx="8267730" cy="5889648"/>
          </a:xfrm>
        </p:spPr>
        <p:txBody>
          <a:bodyPr/>
          <a:lstStyle/>
          <a:p>
            <a:pPr indent="20638">
              <a:lnSpc>
                <a:spcPct val="160000"/>
              </a:lnSpc>
              <a:buFont typeface="Wingdings" pitchFamily="2" charset="2"/>
              <a:buNone/>
            </a:pPr>
            <a:r>
              <a:rPr lang="ru-RU" sz="3600" b="1" i="1" dirty="0" smtClean="0">
                <a:solidFill>
                  <a:srgbClr val="6600CC"/>
                </a:solidFill>
              </a:rPr>
              <a:t>Горячий кофе, сладкое какао, болезненная мозоль, высокий тополь, чёрная тушь, сладкое яблоко, белая мышь, военный госпиталь, вишнёвое повидло, знаменитая фамилия.</a:t>
            </a:r>
            <a:endParaRPr lang="ru-RU" sz="3600" b="1" i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Физкультминутка</a:t>
            </a:r>
            <a:endParaRPr lang="ru-RU" sz="5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9900CC"/>
                </a:solidFill>
              </a:rPr>
              <a:t>Мы топаем ногами,</a:t>
            </a:r>
          </a:p>
          <a:p>
            <a:pPr>
              <a:buNone/>
            </a:pPr>
            <a:r>
              <a:rPr lang="ru-RU" sz="3600" dirty="0" smtClean="0">
                <a:solidFill>
                  <a:srgbClr val="9900CC"/>
                </a:solidFill>
              </a:rPr>
              <a:t>Мы хлопаем руками,</a:t>
            </a:r>
          </a:p>
          <a:p>
            <a:pPr>
              <a:buNone/>
            </a:pPr>
            <a:r>
              <a:rPr lang="ru-RU" sz="3600" dirty="0" smtClean="0">
                <a:solidFill>
                  <a:srgbClr val="9900CC"/>
                </a:solidFill>
              </a:rPr>
              <a:t>Киваем головой,</a:t>
            </a:r>
          </a:p>
          <a:p>
            <a:pPr>
              <a:buNone/>
            </a:pPr>
            <a:r>
              <a:rPr lang="ru-RU" sz="3600" dirty="0" smtClean="0">
                <a:solidFill>
                  <a:srgbClr val="9900CC"/>
                </a:solidFill>
              </a:rPr>
              <a:t>Мы руки поднимаем,</a:t>
            </a:r>
          </a:p>
          <a:p>
            <a:pPr>
              <a:buNone/>
            </a:pPr>
            <a:r>
              <a:rPr lang="ru-RU" sz="3600" dirty="0" smtClean="0">
                <a:solidFill>
                  <a:srgbClr val="9900CC"/>
                </a:solidFill>
              </a:rPr>
              <a:t>Мы руки опускаем, мы руки подаем.</a:t>
            </a:r>
          </a:p>
          <a:p>
            <a:endParaRPr lang="ru-RU" sz="3600" dirty="0">
              <a:solidFill>
                <a:srgbClr val="9900CC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C083-69F5-49F7-A25C-788824AB464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E2D3-F394-4AEF-A145-129E1E0B31D6}" type="slidenum">
              <a:rPr lang="ru-RU"/>
              <a:pPr/>
              <a:t>17</a:t>
            </a:fld>
            <a:endParaRPr lang="ru-RU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по учебнику</a:t>
            </a:r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.</a:t>
            </a:r>
            <a:b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С.56, упр.502-устно,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с.57,упр.503,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упр.506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Как определить род существительных?</a:t>
            </a:r>
          </a:p>
          <a:p>
            <a:pPr>
              <a:buNone/>
            </a:pP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Как определить род существительных во множественном числе?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C083-69F5-49F7-A25C-788824AB464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B901-1964-4CE7-85C4-3328C8102A71}" type="slidenum">
              <a:rPr lang="ru-RU"/>
              <a:pPr/>
              <a:t>19</a:t>
            </a:fld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079500"/>
          </a:xfrm>
        </p:spPr>
        <p:txBody>
          <a:bodyPr/>
          <a:lstStyle/>
          <a:p>
            <a:r>
              <a:rPr lang="ru-RU" b="1">
                <a:solidFill>
                  <a:srgbClr val="CC3300"/>
                </a:solidFill>
              </a:rPr>
              <a:t>Домашнее задание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25845" y="2967335"/>
            <a:ext cx="4692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§92, упр.507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11957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Тринадцатое февраля.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Классная работа.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C083-69F5-49F7-A25C-788824AB46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FE0C-3A51-4619-94F3-21078D8A9F21}" type="slidenum">
              <a:rPr lang="ru-RU"/>
              <a:pPr/>
              <a:t>20</a:t>
            </a:fld>
            <a:endParaRPr lang="ru-RU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b="1">
                <a:solidFill>
                  <a:srgbClr val="6600CC"/>
                </a:solidFill>
              </a:rPr>
              <a:t>Спасибо за работу!!!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115328" cy="531020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1.Существительное-это…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2.Существительные бывают…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3.Существительные изменяются …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4.Существительные  в предложении могут быть…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C083-69F5-49F7-A25C-788824AB464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b="1" i="1" dirty="0">
                <a:solidFill>
                  <a:srgbClr val="CC0000"/>
                </a:solidFill>
                <a:effectLst/>
              </a:rPr>
              <a:t/>
            </a:r>
            <a:br>
              <a:rPr lang="ru-RU" b="1" i="1" dirty="0">
                <a:solidFill>
                  <a:srgbClr val="CC0000"/>
                </a:solidFill>
                <a:effectLst/>
              </a:rPr>
            </a:br>
            <a:r>
              <a:rPr lang="en-US" b="1" i="1" dirty="0">
                <a:solidFill>
                  <a:srgbClr val="CC0000"/>
                </a:solidFill>
                <a:effectLst/>
              </a:rPr>
              <a:t/>
            </a:r>
            <a:br>
              <a:rPr lang="en-US" b="1" i="1" dirty="0">
                <a:solidFill>
                  <a:srgbClr val="CC0000"/>
                </a:solidFill>
                <a:effectLst/>
              </a:rPr>
            </a:br>
            <a:endParaRPr lang="ru-RU" b="1" i="1" dirty="0">
              <a:solidFill>
                <a:srgbClr val="660066"/>
              </a:solidFill>
              <a:effectLst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rgbClr val="0000FF"/>
                </a:solidFill>
              </a:rPr>
              <a:t>Орфографическая пятиминутка</a:t>
            </a:r>
            <a:endParaRPr lang="ru-RU" sz="6600" dirty="0">
              <a:solidFill>
                <a:srgbClr val="0000FF"/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B9F0-FDCF-4D6E-880B-9322F5279F43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A554-20A6-42DA-BF67-0B77AA2BEAD5}" type="slidenum">
              <a:rPr lang="ru-RU"/>
              <a:pPr/>
              <a:t>5</a:t>
            </a:fld>
            <a:endParaRPr lang="ru-RU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6000" b="1" i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6000" b="1" i="1" dirty="0">
                <a:solidFill>
                  <a:srgbClr val="6600CC"/>
                </a:solidFill>
              </a:rPr>
              <a:t>  </a:t>
            </a:r>
            <a:r>
              <a:rPr lang="ru-RU" sz="5400" b="1" i="1" dirty="0">
                <a:solidFill>
                  <a:srgbClr val="0000FF"/>
                </a:solidFill>
              </a:rPr>
              <a:t>Б..рёза, заря..</a:t>
            </a:r>
            <a:r>
              <a:rPr lang="ru-RU" sz="5400" b="1" i="1" dirty="0" err="1">
                <a:solidFill>
                  <a:srgbClr val="0000FF"/>
                </a:solidFill>
              </a:rPr>
              <a:t>ка</a:t>
            </a:r>
            <a:r>
              <a:rPr lang="ru-RU" sz="5400" b="1" i="1" dirty="0">
                <a:solidFill>
                  <a:srgbClr val="0000FF"/>
                </a:solidFill>
              </a:rPr>
              <a:t>, в..сна, с..рока, со..</a:t>
            </a:r>
            <a:r>
              <a:rPr lang="ru-RU" sz="5400" b="1" i="1" dirty="0" err="1">
                <a:solidFill>
                  <a:srgbClr val="0000FF"/>
                </a:solidFill>
              </a:rPr>
              <a:t>нце</a:t>
            </a:r>
            <a:r>
              <a:rPr lang="ru-RU" sz="5400" b="1" i="1" dirty="0">
                <a:solidFill>
                  <a:srgbClr val="0000FF"/>
                </a:solidFill>
              </a:rPr>
              <a:t>, л..пить, </a:t>
            </a:r>
            <a:r>
              <a:rPr lang="ru-RU" sz="5400" b="1" i="1" dirty="0" err="1">
                <a:solidFill>
                  <a:srgbClr val="0000FF"/>
                </a:solidFill>
              </a:rPr>
              <a:t>гн</a:t>
            </a:r>
            <a:r>
              <a:rPr lang="ru-RU" sz="5400" b="1" i="1" dirty="0">
                <a:solidFill>
                  <a:srgbClr val="0000FF"/>
                </a:solidFill>
              </a:rPr>
              <a:t>..</a:t>
            </a:r>
            <a:r>
              <a:rPr lang="ru-RU" sz="5400" b="1" i="1" dirty="0" err="1">
                <a:solidFill>
                  <a:srgbClr val="0000FF"/>
                </a:solidFill>
              </a:rPr>
              <a:t>здо</a:t>
            </a:r>
            <a:r>
              <a:rPr lang="ru-RU" sz="5400" b="1" i="1">
                <a:solidFill>
                  <a:srgbClr val="0000FF"/>
                </a:solidFill>
              </a:rPr>
              <a:t>, </a:t>
            </a:r>
            <a:r>
              <a:rPr lang="ru-RU" sz="5400" b="1" i="1" smtClean="0">
                <a:solidFill>
                  <a:srgbClr val="0000FF"/>
                </a:solidFill>
              </a:rPr>
              <a:t>комн</a:t>
            </a:r>
            <a:r>
              <a:rPr lang="ru-RU" sz="5400" b="1" i="1" dirty="0">
                <a:solidFill>
                  <a:srgbClr val="0000FF"/>
                </a:solidFill>
              </a:rPr>
              <a:t>..та, сер..</a:t>
            </a:r>
            <a:r>
              <a:rPr lang="ru-RU" sz="5400" b="1" i="1" dirty="0" err="1">
                <a:solidFill>
                  <a:srgbClr val="0000FF"/>
                </a:solidFill>
              </a:rPr>
              <a:t>це</a:t>
            </a:r>
            <a:r>
              <a:rPr lang="ru-RU" sz="5400" b="1" i="1" dirty="0">
                <a:solidFill>
                  <a:srgbClr val="0000FF"/>
                </a:solidFill>
              </a:rPr>
              <a:t>, сне.., </a:t>
            </a:r>
            <a:r>
              <a:rPr lang="ru-RU" sz="5400" b="1" i="1" dirty="0" err="1">
                <a:solidFill>
                  <a:srgbClr val="0000FF"/>
                </a:solidFill>
              </a:rPr>
              <a:t>лоша</a:t>
            </a:r>
            <a:r>
              <a:rPr lang="ru-RU" sz="5400" b="1" i="1" dirty="0">
                <a:solidFill>
                  <a:srgbClr val="0000FF"/>
                </a:solidFill>
              </a:rPr>
              <a:t>..</a:t>
            </a:r>
            <a:r>
              <a:rPr lang="ru-RU" sz="5400" b="1" i="1" dirty="0" err="1">
                <a:solidFill>
                  <a:srgbClr val="0000FF"/>
                </a:solidFill>
              </a:rPr>
              <a:t>ь</a:t>
            </a:r>
            <a:r>
              <a:rPr lang="ru-RU" sz="5400" b="1" i="1" dirty="0">
                <a:solidFill>
                  <a:srgbClr val="0000FF"/>
                </a:solidFill>
              </a:rPr>
              <a:t>, тр..</a:t>
            </a:r>
            <a:r>
              <a:rPr lang="ru-RU" sz="5400" b="1" i="1" dirty="0" err="1">
                <a:solidFill>
                  <a:srgbClr val="0000FF"/>
                </a:solidFill>
              </a:rPr>
              <a:t>ва</a:t>
            </a:r>
            <a:r>
              <a:rPr lang="ru-RU" sz="5400" b="1" i="1" dirty="0">
                <a:solidFill>
                  <a:srgbClr val="0000FF"/>
                </a:solidFill>
              </a:rPr>
              <a:t>, </a:t>
            </a:r>
            <a:r>
              <a:rPr lang="ru-RU" sz="5400" b="1" i="1" dirty="0" err="1">
                <a:solidFill>
                  <a:srgbClr val="0000FF"/>
                </a:solidFill>
              </a:rPr>
              <a:t>бр</a:t>
            </a:r>
            <a:r>
              <a:rPr lang="ru-RU" sz="5400" b="1" i="1" dirty="0">
                <a:solidFill>
                  <a:srgbClr val="0000FF"/>
                </a:solidFill>
              </a:rPr>
              <a:t>..</a:t>
            </a:r>
            <a:r>
              <a:rPr lang="ru-RU" sz="5400" b="1" i="1" dirty="0" err="1">
                <a:solidFill>
                  <a:srgbClr val="0000FF"/>
                </a:solidFill>
              </a:rPr>
              <a:t>вно</a:t>
            </a:r>
            <a:endParaRPr lang="ru-RU" sz="54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7CAC-BDD8-42B1-92A3-F54099B4D039}" type="slidenum">
              <a:rPr lang="ru-RU"/>
              <a:pPr/>
              <a:t>6</a:t>
            </a:fld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5762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 b="1" i="1">
                <a:solidFill>
                  <a:srgbClr val="6600CC"/>
                </a:solidFill>
              </a:rPr>
              <a:t> </a:t>
            </a:r>
            <a:r>
              <a:rPr lang="ru-RU" sz="5400" b="1" i="1">
                <a:solidFill>
                  <a:srgbClr val="0000FF"/>
                </a:solidFill>
              </a:rPr>
              <a:t>Б</a:t>
            </a:r>
            <a:r>
              <a:rPr lang="ru-RU" sz="5400" b="1" i="1" u="sng">
                <a:solidFill>
                  <a:srgbClr val="FF0000"/>
                </a:solidFill>
              </a:rPr>
              <a:t>е</a:t>
            </a:r>
            <a:r>
              <a:rPr lang="ru-RU" sz="5400" b="1" i="1">
                <a:solidFill>
                  <a:srgbClr val="0000FF"/>
                </a:solidFill>
              </a:rPr>
              <a:t>рёза, заря</a:t>
            </a:r>
            <a:r>
              <a:rPr lang="ru-RU" sz="5400" b="1" i="1" u="sng">
                <a:solidFill>
                  <a:srgbClr val="008000"/>
                </a:solidFill>
              </a:rPr>
              <a:t>д</a:t>
            </a:r>
            <a:r>
              <a:rPr lang="ru-RU" sz="5400" b="1" i="1">
                <a:solidFill>
                  <a:srgbClr val="0000FF"/>
                </a:solidFill>
              </a:rPr>
              <a:t>ка, в</a:t>
            </a:r>
            <a:r>
              <a:rPr lang="ru-RU" sz="5400" b="1" i="1" u="sng">
                <a:solidFill>
                  <a:srgbClr val="FF0000"/>
                </a:solidFill>
              </a:rPr>
              <a:t>е</a:t>
            </a:r>
            <a:r>
              <a:rPr lang="ru-RU" sz="5400" b="1" i="1">
                <a:solidFill>
                  <a:srgbClr val="0000FF"/>
                </a:solidFill>
              </a:rPr>
              <a:t>сна, с</a:t>
            </a:r>
            <a:r>
              <a:rPr lang="ru-RU" sz="5400" b="1" i="1" u="sng">
                <a:solidFill>
                  <a:srgbClr val="FF0000"/>
                </a:solidFill>
              </a:rPr>
              <a:t>о</a:t>
            </a:r>
            <a:r>
              <a:rPr lang="ru-RU" sz="5400" b="1" i="1">
                <a:solidFill>
                  <a:srgbClr val="0000FF"/>
                </a:solidFill>
              </a:rPr>
              <a:t>рока, со</a:t>
            </a:r>
            <a:r>
              <a:rPr lang="ru-RU" sz="5400" b="1" i="1" u="sng">
                <a:solidFill>
                  <a:srgbClr val="008000"/>
                </a:solidFill>
              </a:rPr>
              <a:t>л</a:t>
            </a:r>
            <a:r>
              <a:rPr lang="ru-RU" sz="5400" b="1" i="1">
                <a:solidFill>
                  <a:srgbClr val="0000FF"/>
                </a:solidFill>
              </a:rPr>
              <a:t>нце, л</a:t>
            </a:r>
            <a:r>
              <a:rPr lang="ru-RU" sz="5400" b="1" i="1" u="sng">
                <a:solidFill>
                  <a:srgbClr val="FF0000"/>
                </a:solidFill>
              </a:rPr>
              <a:t>е</a:t>
            </a:r>
            <a:r>
              <a:rPr lang="ru-RU" sz="5400" b="1" i="1">
                <a:solidFill>
                  <a:srgbClr val="0000FF"/>
                </a:solidFill>
              </a:rPr>
              <a:t>пить, гн</a:t>
            </a:r>
            <a:r>
              <a:rPr lang="ru-RU" sz="5400" b="1" i="1" u="sng">
                <a:solidFill>
                  <a:srgbClr val="FF0000"/>
                </a:solidFill>
              </a:rPr>
              <a:t>е</a:t>
            </a:r>
            <a:r>
              <a:rPr lang="ru-RU" sz="5400" b="1" i="1">
                <a:solidFill>
                  <a:srgbClr val="0000FF"/>
                </a:solidFill>
              </a:rPr>
              <a:t>здо, праз</a:t>
            </a:r>
            <a:r>
              <a:rPr lang="ru-RU" sz="5400" b="1" i="1" u="sng">
                <a:solidFill>
                  <a:srgbClr val="008000"/>
                </a:solidFill>
              </a:rPr>
              <a:t>д</a:t>
            </a:r>
            <a:r>
              <a:rPr lang="ru-RU" sz="5400" b="1" i="1">
                <a:solidFill>
                  <a:srgbClr val="0000FF"/>
                </a:solidFill>
              </a:rPr>
              <a:t>ник, комн</a:t>
            </a:r>
            <a:r>
              <a:rPr lang="ru-RU" sz="5400" b="1" i="1" u="sng">
                <a:solidFill>
                  <a:srgbClr val="FF0000"/>
                </a:solidFill>
              </a:rPr>
              <a:t>а</a:t>
            </a:r>
            <a:r>
              <a:rPr lang="ru-RU" sz="5400" b="1" i="1">
                <a:solidFill>
                  <a:srgbClr val="0000FF"/>
                </a:solidFill>
              </a:rPr>
              <a:t>та, сер</a:t>
            </a:r>
            <a:r>
              <a:rPr lang="ru-RU" sz="5400" b="1" i="1" u="sng">
                <a:solidFill>
                  <a:srgbClr val="008000"/>
                </a:solidFill>
              </a:rPr>
              <a:t>д</a:t>
            </a:r>
            <a:r>
              <a:rPr lang="ru-RU" sz="5400" b="1" i="1">
                <a:solidFill>
                  <a:srgbClr val="0000FF"/>
                </a:solidFill>
              </a:rPr>
              <a:t>це, сне</a:t>
            </a:r>
            <a:r>
              <a:rPr lang="ru-RU" sz="5400" b="1" i="1" u="sng">
                <a:solidFill>
                  <a:srgbClr val="008000"/>
                </a:solidFill>
              </a:rPr>
              <a:t>г</a:t>
            </a:r>
            <a:r>
              <a:rPr lang="ru-RU" sz="5400" b="1" i="1">
                <a:solidFill>
                  <a:srgbClr val="0000FF"/>
                </a:solidFill>
              </a:rPr>
              <a:t>, лоша</a:t>
            </a:r>
            <a:r>
              <a:rPr lang="ru-RU" sz="5400" b="1" i="1" u="sng">
                <a:solidFill>
                  <a:srgbClr val="008000"/>
                </a:solidFill>
              </a:rPr>
              <a:t>д</a:t>
            </a:r>
            <a:r>
              <a:rPr lang="ru-RU" sz="5400" b="1" i="1">
                <a:solidFill>
                  <a:srgbClr val="0000FF"/>
                </a:solidFill>
              </a:rPr>
              <a:t>ь, тр</a:t>
            </a:r>
            <a:r>
              <a:rPr lang="ru-RU" sz="5400" b="1" i="1" u="sng">
                <a:solidFill>
                  <a:srgbClr val="FF0000"/>
                </a:solidFill>
              </a:rPr>
              <a:t>а</a:t>
            </a:r>
            <a:r>
              <a:rPr lang="ru-RU" sz="5400" b="1" i="1">
                <a:solidFill>
                  <a:srgbClr val="0000FF"/>
                </a:solidFill>
              </a:rPr>
              <a:t>ва, бр</a:t>
            </a:r>
            <a:r>
              <a:rPr lang="ru-RU" sz="5400" b="1" i="1" u="sng">
                <a:solidFill>
                  <a:srgbClr val="FF0000"/>
                </a:solidFill>
              </a:rPr>
              <a:t>е</a:t>
            </a:r>
            <a:r>
              <a:rPr lang="ru-RU" sz="5400" b="1" i="1">
                <a:solidFill>
                  <a:srgbClr val="0000FF"/>
                </a:solidFill>
              </a:rPr>
              <a:t>вно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31BAC-1EE3-45ED-9E3E-4BC430C46109}" type="slidenum">
              <a:rPr lang="ru-RU"/>
              <a:pPr/>
              <a:t>7</a:t>
            </a:fld>
            <a:endParaRPr lang="ru-RU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6000" b="1" dirty="0">
                <a:solidFill>
                  <a:srgbClr val="3333FF"/>
                </a:solidFill>
              </a:rPr>
              <a:t>Род имён существительных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87245-1C60-4A49-ABCC-ECC5BE9F1250}" type="slidenum">
              <a:rPr lang="ru-RU"/>
              <a:pPr/>
              <a:t>8</a:t>
            </a:fld>
            <a:endParaRPr lang="ru-RU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192087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6262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800" b="1" dirty="0">
                <a:solidFill>
                  <a:srgbClr val="FF0000"/>
                </a:solidFill>
              </a:rPr>
              <a:t>М.р.</a:t>
            </a:r>
            <a:r>
              <a:rPr lang="ru-RU" sz="4800" dirty="0"/>
              <a:t> </a:t>
            </a:r>
            <a:r>
              <a:rPr lang="ru-RU" sz="4800" dirty="0">
                <a:solidFill>
                  <a:srgbClr val="3366FF"/>
                </a:solidFill>
              </a:rPr>
              <a:t>–</a:t>
            </a:r>
            <a:r>
              <a:rPr lang="ru-RU" sz="4800" dirty="0"/>
              <a:t> </a:t>
            </a:r>
            <a:r>
              <a:rPr lang="ru-RU" sz="4800" i="1" dirty="0">
                <a:solidFill>
                  <a:srgbClr val="3366FF"/>
                </a:solidFill>
              </a:rPr>
              <a:t>праздник, снег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4800" i="1" dirty="0">
              <a:solidFill>
                <a:srgbClr val="3366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800" b="1" i="1" dirty="0">
                <a:solidFill>
                  <a:srgbClr val="FF0000"/>
                </a:solidFill>
              </a:rPr>
              <a:t>Ж.р.</a:t>
            </a:r>
            <a:r>
              <a:rPr lang="ru-RU" sz="4800" b="1" i="1" dirty="0">
                <a:solidFill>
                  <a:srgbClr val="3366FF"/>
                </a:solidFill>
              </a:rPr>
              <a:t>-</a:t>
            </a:r>
            <a:r>
              <a:rPr lang="ru-RU" sz="4800" i="1" dirty="0">
                <a:solidFill>
                  <a:srgbClr val="3366FF"/>
                </a:solidFill>
              </a:rPr>
              <a:t> Берёза, зарядка, весна, сорока,</a:t>
            </a:r>
            <a:r>
              <a:rPr lang="ru-RU" sz="4800" dirty="0">
                <a:solidFill>
                  <a:srgbClr val="3366FF"/>
                </a:solidFill>
              </a:rPr>
              <a:t> </a:t>
            </a:r>
            <a:r>
              <a:rPr lang="ru-RU" sz="4800" i="1" dirty="0">
                <a:solidFill>
                  <a:srgbClr val="3366FF"/>
                </a:solidFill>
              </a:rPr>
              <a:t>комната, трава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4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800" b="1" i="1" dirty="0">
                <a:solidFill>
                  <a:srgbClr val="FF0000"/>
                </a:solidFill>
              </a:rPr>
              <a:t>Ср.р.</a:t>
            </a:r>
            <a:r>
              <a:rPr lang="ru-RU" sz="4800" b="1" i="1" dirty="0"/>
              <a:t> </a:t>
            </a:r>
            <a:r>
              <a:rPr lang="ru-RU" sz="4800" b="1" i="1" dirty="0">
                <a:solidFill>
                  <a:srgbClr val="3366FF"/>
                </a:solidFill>
              </a:rPr>
              <a:t>– </a:t>
            </a:r>
            <a:r>
              <a:rPr lang="ru-RU" sz="4800" i="1" dirty="0">
                <a:solidFill>
                  <a:srgbClr val="3366FF"/>
                </a:solidFill>
              </a:rPr>
              <a:t>солнце, гнездо, сердце, облако.</a:t>
            </a:r>
          </a:p>
          <a:p>
            <a:pPr>
              <a:lnSpc>
                <a:spcPct val="80000"/>
              </a:lnSpc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E8BE-7B14-4355-9F92-5E7217AFDD6E}" type="slidenum">
              <a:rPr lang="ru-RU"/>
              <a:pPr/>
              <a:t>9</a:t>
            </a:fld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1800225" cy="720725"/>
          </a:xfrm>
        </p:spPr>
        <p:txBody>
          <a:bodyPr/>
          <a:lstStyle/>
          <a:p>
            <a:pPr indent="20638">
              <a:buFont typeface="Wingdings" pitchFamily="2" charset="2"/>
              <a:buNone/>
            </a:pPr>
            <a:r>
              <a:rPr lang="ru-RU" sz="3600" b="1">
                <a:solidFill>
                  <a:srgbClr val="33CC33"/>
                </a:solidFill>
              </a:rPr>
              <a:t>М. р. </a:t>
            </a:r>
            <a:endParaRPr lang="ru-RU" sz="2800">
              <a:solidFill>
                <a:srgbClr val="FF00FF"/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348038" y="333375"/>
            <a:ext cx="165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Arial" charset="0"/>
              </a:rPr>
              <a:t>род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1403350" y="1412875"/>
            <a:ext cx="19446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851275" y="13414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284663" y="1412875"/>
            <a:ext cx="23749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011863" y="2420938"/>
            <a:ext cx="18002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20638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Ср. р.</a:t>
            </a:r>
          </a:p>
          <a:p>
            <a:pPr marL="342900" indent="20638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b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20638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987675" y="2420938"/>
            <a:ext cx="21605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20638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Ж.р.</a:t>
            </a:r>
            <a:endParaRPr lang="ru-RU" b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20638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ru-RU" b="1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80" name="Picture 16" descr="i?id=91583199-4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05263"/>
            <a:ext cx="1962150" cy="22320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11282" name="Picture 18" descr="i?id=29002890-56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4005263"/>
            <a:ext cx="2160588" cy="2232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1284" name="Picture 20" descr="i?id=516144736-59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4076700"/>
            <a:ext cx="2232025" cy="216058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755650" y="27813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мой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971550" y="3284538"/>
            <a:ext cx="6778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он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276600" y="2781300"/>
            <a:ext cx="1068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моя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348038" y="3357563"/>
            <a:ext cx="903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она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6443663" y="2781300"/>
            <a:ext cx="1055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моё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6588125" y="3429000"/>
            <a:ext cx="833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оно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/>
      <p:bldP spid="11277" grpId="0"/>
      <p:bldP spid="11278" grpId="0"/>
      <p:bldP spid="11286" grpId="0"/>
      <p:bldP spid="11287" grpId="0"/>
      <p:bldP spid="11288" grpId="0"/>
      <p:bldP spid="11289" grpId="0"/>
      <p:bldP spid="11290" grpId="0"/>
      <p:bldP spid="11291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1730</TotalTime>
  <Words>361</Words>
  <Application>Microsoft Office PowerPoint</Application>
  <PresentationFormat>Экран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Текстура</vt:lpstr>
      <vt:lpstr>  Проверь,  дружок, Готов  ли  ты  начать  урок? Все  на  месте, все  в  порядке: Книга,  ручки  и  тетрадки?  </vt:lpstr>
      <vt:lpstr>  Тринадцатое февраля. Классная работа.</vt:lpstr>
      <vt:lpstr>  </vt:lpstr>
      <vt:lpstr>  </vt:lpstr>
      <vt:lpstr>Слайд 5</vt:lpstr>
      <vt:lpstr>Слайд 6</vt:lpstr>
      <vt:lpstr>Слайд 7</vt:lpstr>
      <vt:lpstr>Слайд 8</vt:lpstr>
      <vt:lpstr>Слайд 9</vt:lpstr>
      <vt:lpstr>Запомните</vt:lpstr>
      <vt:lpstr>Слайд 11</vt:lpstr>
      <vt:lpstr>Запомни!!!</vt:lpstr>
      <vt:lpstr>Слайд 13</vt:lpstr>
      <vt:lpstr>Слайд 14</vt:lpstr>
      <vt:lpstr>Слайд 15</vt:lpstr>
      <vt:lpstr>Физкультминутка</vt:lpstr>
      <vt:lpstr>      Работа по учебнику.  С.56, упр.502-устно, с.57,упр.503, упр.506 </vt:lpstr>
      <vt:lpstr>Итог урока. </vt:lpstr>
      <vt:lpstr>Домашнее задание</vt:lpstr>
      <vt:lpstr>Слайд 20</vt:lpstr>
    </vt:vector>
  </TitlesOfParts>
  <Company>Управление Образования г. Александровска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 имён существительных Урок русского языка в 3  классе</dc:title>
  <dc:creator>МОУ ДПО взрослых "Центр инф-х технологий обучения"</dc:creator>
  <cp:lastModifiedBy>Admin</cp:lastModifiedBy>
  <cp:revision>109</cp:revision>
  <dcterms:created xsi:type="dcterms:W3CDTF">2007-06-30T04:38:21Z</dcterms:created>
  <dcterms:modified xsi:type="dcterms:W3CDTF">2015-02-12T16:01:00Z</dcterms:modified>
</cp:coreProperties>
</file>