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50" autoAdjust="0"/>
    <p:restoredTop sz="94654" autoAdjust="0"/>
  </p:normalViewPr>
  <p:slideViewPr>
    <p:cSldViewPr>
      <p:cViewPr>
        <p:scale>
          <a:sx n="75" d="100"/>
          <a:sy n="75" d="100"/>
        </p:scale>
        <p:origin x="-65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785794"/>
            <a:ext cx="87154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Алцынхутинская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имени Г.О.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Рокчинского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2714620"/>
            <a:ext cx="74699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«Применение граф – схем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при решении задач»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5715016"/>
            <a:ext cx="400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Манджарикова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Тамара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Нохаевна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учитель математики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3108" y="571481"/>
            <a:ext cx="51228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признак (СУС)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6"/>
          <p:cNvSpPr>
            <a:spLocks noChangeArrowheads="1"/>
          </p:cNvSpPr>
          <p:nvPr/>
        </p:nvSpPr>
        <p:spPr bwMode="auto">
          <a:xfrm>
            <a:off x="1500188" y="3643313"/>
            <a:ext cx="6643687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 = А</a:t>
            </a:r>
            <a:r>
              <a:rPr lang="ru-RU" sz="2800" b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А=А</a:t>
            </a:r>
            <a:r>
              <a:rPr lang="ru-RU" sz="2800" b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АС = А</a:t>
            </a:r>
            <a:r>
              <a:rPr lang="ru-RU" sz="2800" b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endParaRPr lang="ru-RU" sz="2800" b="1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∆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АВС =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∆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1999456" y="4501357"/>
            <a:ext cx="714375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6858794" y="4501357"/>
            <a:ext cx="714375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357438" y="4857750"/>
            <a:ext cx="200025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>
            <a:off x="4714875" y="4857750"/>
            <a:ext cx="2500313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107657" y="4607719"/>
            <a:ext cx="928687" cy="317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500174"/>
            <a:ext cx="25717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643050"/>
            <a:ext cx="25717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428728" y="2285992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8992" y="1285860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00496" y="2428868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00562" y="2357430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72264" y="1357298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43768" y="2643182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 tmFilter="0,0; .5, 1; 1, 1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53526" cy="68675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12" name="Прямоугольник 6"/>
          <p:cNvSpPr>
            <a:spLocks noChangeArrowheads="1"/>
          </p:cNvSpPr>
          <p:nvPr/>
        </p:nvSpPr>
        <p:spPr bwMode="auto">
          <a:xfrm>
            <a:off x="857224" y="3643313"/>
            <a:ext cx="7500990" cy="210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ВД          </a:t>
            </a: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= </a:t>
            </a: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           ВС – общ/ст.</a:t>
            </a:r>
            <a:endParaRPr lang="ru-RU" sz="2800" b="1" baseline="-25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baseline="-25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∆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АВС = </a:t>
            </a: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∆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ДВС</a:t>
            </a:r>
            <a:r>
              <a:rPr lang="ru-RU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baseline="-250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1999456" y="4501357"/>
            <a:ext cx="714375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6858794" y="4501357"/>
            <a:ext cx="714375" cy="15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357438" y="4857750"/>
            <a:ext cx="200025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>
            <a:off x="4714875" y="4857750"/>
            <a:ext cx="2500313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107657" y="4607719"/>
            <a:ext cx="928687" cy="317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1000100" y="571480"/>
            <a:ext cx="2143140" cy="14287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2035951" y="892951"/>
            <a:ext cx="1428760" cy="7858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6200000" flipH="1">
            <a:off x="2035951" y="2321711"/>
            <a:ext cx="1428760" cy="7858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000100" y="2000240"/>
            <a:ext cx="2143140" cy="14287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000100" y="2000240"/>
            <a:ext cx="1357322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143240" y="42860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2428860" y="185736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</a:t>
            </a:r>
            <a:endParaRPr lang="ru-RU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3143240" y="321468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</a:t>
            </a:r>
            <a:endParaRPr lang="ru-RU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642910" y="200024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</a:t>
            </a:r>
            <a:endParaRPr lang="ru-RU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285852" y="164305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285852" y="200024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4500562" y="785794"/>
            <a:ext cx="37147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Дано: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 = ВД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=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Доказать: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∆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АВС =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∆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 tmFilter="0,0; .5, 1; 1, 1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 tmFilter="0,0; .5, 1; 1, 1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 tmFilter="0,0; .5, 1; 1, 1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 tmFilter="0,0; .5, 1; 1, 1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 tmFilter="0,0; .5, 1; 1, 1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53526" cy="68675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1428728" y="642918"/>
            <a:ext cx="478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признак (СУС)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500174"/>
            <a:ext cx="149225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428736"/>
            <a:ext cx="149225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785786" y="214311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K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85918" y="128586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57422" y="221455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57488" y="221455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K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endParaRPr lang="ru-RU" b="1" baseline="-250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29124" y="221455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endParaRPr lang="ru-RU" b="1" baseline="-250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29058" y="128586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endParaRPr lang="ru-RU" b="1" baseline="-250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28662" y="2714620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 &lt;K = &lt; K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</a:rPr>
              <a:t>         KM = K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</a:rPr>
              <a:t>M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</a:rPr>
              <a:t>       &lt; M = &lt; M</a:t>
            </a:r>
            <a:r>
              <a:rPr lang="ru-RU" sz="2800" b="1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rot="5400000">
            <a:off x="1465241" y="3393281"/>
            <a:ext cx="356396" cy="7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>
            <a:off x="5822165" y="3393281"/>
            <a:ext cx="35719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1643042" y="3571876"/>
            <a:ext cx="207170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10800000">
            <a:off x="4000496" y="3571876"/>
            <a:ext cx="200026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5400000">
            <a:off x="3536149" y="3464719"/>
            <a:ext cx="64294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500298" y="3857628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∆KLM = ∆ K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14348" y="4429132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Дано 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&lt;</a:t>
            </a:r>
            <a:r>
              <a:rPr lang="ru-RU" sz="2000" b="1" dirty="0" smtClean="0">
                <a:solidFill>
                  <a:schemeClr val="bg1"/>
                </a:solidFill>
              </a:rPr>
              <a:t>1 = 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&lt;</a:t>
            </a:r>
            <a:r>
              <a:rPr lang="ru-RU" sz="2000" b="1" dirty="0" smtClean="0">
                <a:solidFill>
                  <a:schemeClr val="bg1"/>
                </a:solidFill>
              </a:rPr>
              <a:t>2    и   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&lt;</a:t>
            </a:r>
            <a:r>
              <a:rPr lang="ru-RU" sz="2000" b="1" dirty="0" smtClean="0">
                <a:solidFill>
                  <a:schemeClr val="bg1"/>
                </a:solidFill>
              </a:rPr>
              <a:t>3 = 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&lt;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4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Доказать, что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∆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АВД =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∆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СВД  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857760"/>
            <a:ext cx="25781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" name="TextBox 61"/>
          <p:cNvSpPr txBox="1"/>
          <p:nvPr/>
        </p:nvSpPr>
        <p:spPr>
          <a:xfrm>
            <a:off x="2357422" y="4714884"/>
            <a:ext cx="541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214678" y="550070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71472" y="557214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500298" y="628652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786050" y="535782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786050" y="564357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142976" y="564357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3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142976" y="542926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4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786182" y="5000636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&lt; </a:t>
            </a:r>
            <a:r>
              <a:rPr lang="ru-RU" b="1" dirty="0" smtClean="0">
                <a:solidFill>
                  <a:schemeClr val="bg1"/>
                </a:solidFill>
              </a:rPr>
              <a:t>1 = </a:t>
            </a:r>
            <a:r>
              <a:rPr lang="en-US" b="1" dirty="0" smtClean="0">
                <a:solidFill>
                  <a:schemeClr val="bg1"/>
                </a:solidFill>
              </a:rPr>
              <a:t>&lt; </a:t>
            </a:r>
            <a:r>
              <a:rPr lang="ru-RU" b="1" dirty="0" smtClean="0">
                <a:solidFill>
                  <a:schemeClr val="bg1"/>
                </a:solidFill>
              </a:rPr>
              <a:t>2            ВД = ВД            </a:t>
            </a:r>
            <a:r>
              <a:rPr lang="en-US" b="1" dirty="0" smtClean="0">
                <a:solidFill>
                  <a:schemeClr val="bg1"/>
                </a:solidFill>
              </a:rPr>
              <a:t>&lt; </a:t>
            </a:r>
            <a:r>
              <a:rPr lang="ru-RU" b="1" dirty="0" smtClean="0">
                <a:solidFill>
                  <a:schemeClr val="bg1"/>
                </a:solidFill>
              </a:rPr>
              <a:t>3 = </a:t>
            </a:r>
            <a:r>
              <a:rPr lang="en-US" b="1" dirty="0" smtClean="0">
                <a:solidFill>
                  <a:schemeClr val="bg1"/>
                </a:solidFill>
              </a:rPr>
              <a:t>&lt; </a:t>
            </a:r>
            <a:r>
              <a:rPr lang="ru-RU" b="1" dirty="0" smtClean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 rot="5400000">
            <a:off x="4071934" y="5429264"/>
            <a:ext cx="285752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rot="5400000">
            <a:off x="6929454" y="5429264"/>
            <a:ext cx="285752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4214810" y="5572140"/>
            <a:ext cx="1357322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rot="10800000">
            <a:off x="5857884" y="5572140"/>
            <a:ext cx="1214446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5400000">
            <a:off x="5429256" y="5572140"/>
            <a:ext cx="571504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6715140" y="4643446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9" name="TextBox 88"/>
          <p:cNvSpPr txBox="1"/>
          <p:nvPr/>
        </p:nvSpPr>
        <p:spPr>
          <a:xfrm>
            <a:off x="4572000" y="578645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       ∆АВД = ∆ СДВ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867540" y="4795846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 tmFilter="0,0; .5, 1; 1, 1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 tmFilter="0,0; .5, 1; 1, 1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 tmFilter="0,0; .5, 1; 1, 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 tmFilter="0,0; .5, 1; 1, 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 tmFilter="0,0; .5, 1; 1, 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 tmFilter="0,0; .5, 1; 1, 1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 tmFilter="0,0; .5, 1; 1, 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 tmFilter="0,0; .5, 1; 1, 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 tmFilter="0,0; .5, 1; 1, 1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500" tmFilter="0,0; .5, 1; 1, 1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1" grpId="0"/>
      <p:bldP spid="33" grpId="0"/>
      <p:bldP spid="34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53526" cy="68675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1428728" y="642918"/>
            <a:ext cx="6000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признак (С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С)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85786" y="3071810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 = Д</a:t>
            </a:r>
            <a:r>
              <a:rPr lang="ru-RU" sz="24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ДК = Д</a:t>
            </a:r>
            <a:r>
              <a:rPr lang="ru-RU" sz="24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ЕК = Е</a:t>
            </a:r>
            <a:r>
              <a:rPr lang="ru-RU" sz="24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aseline="-25000" dirty="0">
              <a:solidFill>
                <a:srgbClr val="C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500298" y="3857628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715140" y="4643446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9" name="TextBox 88"/>
          <p:cNvSpPr txBox="1"/>
          <p:nvPr/>
        </p:nvSpPr>
        <p:spPr>
          <a:xfrm>
            <a:off x="4572000" y="578645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      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867540" y="4795846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357298"/>
            <a:ext cx="2857520" cy="147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428736"/>
            <a:ext cx="2857520" cy="147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TextBox 43"/>
          <p:cNvSpPr txBox="1"/>
          <p:nvPr/>
        </p:nvSpPr>
        <p:spPr>
          <a:xfrm>
            <a:off x="571472" y="221455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43174" y="121442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28992" y="2714620"/>
            <a:ext cx="52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29058" y="235743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</a:t>
            </a:r>
            <a:r>
              <a:rPr lang="ru-RU" b="1" baseline="-25000" dirty="0" smtClean="0">
                <a:solidFill>
                  <a:srgbClr val="C00000"/>
                </a:solidFill>
              </a:rPr>
              <a:t>1</a:t>
            </a:r>
            <a:endParaRPr lang="ru-RU" b="1" baseline="-25000" dirty="0">
              <a:solidFill>
                <a:srgbClr val="C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15008" y="121442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Е</a:t>
            </a:r>
            <a:r>
              <a:rPr lang="ru-RU" b="1" baseline="-25000" dirty="0" smtClean="0">
                <a:solidFill>
                  <a:srgbClr val="C00000"/>
                </a:solidFill>
              </a:rPr>
              <a:t>1</a:t>
            </a:r>
            <a:endParaRPr lang="ru-RU" b="1" baseline="-25000" dirty="0">
              <a:solidFill>
                <a:srgbClr val="C0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86578" y="264318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</a:t>
            </a:r>
            <a:r>
              <a:rPr lang="ru-RU" b="1" baseline="-25000" dirty="0" smtClean="0">
                <a:solidFill>
                  <a:srgbClr val="C00000"/>
                </a:solidFill>
              </a:rPr>
              <a:t>1</a:t>
            </a:r>
            <a:endParaRPr lang="ru-RU" b="1" baseline="-25000" dirty="0">
              <a:solidFill>
                <a:srgbClr val="C00000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rot="5400000">
            <a:off x="1250133" y="3750471"/>
            <a:ext cx="500066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>
            <a:off x="4608513" y="3750471"/>
            <a:ext cx="499272" cy="79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1500166" y="4000504"/>
            <a:ext cx="1500198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3357554" y="4000504"/>
            <a:ext cx="1500198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rot="5400000">
            <a:off x="2750331" y="3893347"/>
            <a:ext cx="785818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2000232" y="4214818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∆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ДЕК =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∆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42910" y="4929198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Задание: АВ=ДС,    ВС=АД. Доказать 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∆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АВС =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∆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СДА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000636"/>
            <a:ext cx="20574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357158" y="557214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57356" y="478632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28860" y="578645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71538" y="635795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57488" y="5429264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 = ДС         ВС = АД        АС = АС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5400000">
            <a:off x="3215472" y="5857098"/>
            <a:ext cx="285752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5930116" y="5857098"/>
            <a:ext cx="285752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357554" y="6000768"/>
            <a:ext cx="1285884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10800000">
            <a:off x="4929190" y="6000768"/>
            <a:ext cx="1143008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5400000">
            <a:off x="4608513" y="6035693"/>
            <a:ext cx="35719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714744" y="614364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∆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АВС = 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∆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СДА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 tmFilter="0,0; .5, 1; 1, 1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 tmFilter="0,0; .5, 1; 1, 1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 tmFilter="0,0; .5, 1; 1, 1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 tmFilter="0,0; .5, 1; 1, 1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53526" cy="68675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1428728" y="642918"/>
            <a:ext cx="6000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4348" y="3000372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 </a:t>
            </a:r>
            <a:endParaRPr lang="ru-RU" sz="2400" baseline="-25000" dirty="0">
              <a:solidFill>
                <a:srgbClr val="C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500298" y="3857628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715140" y="4643446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9" name="TextBox 88"/>
          <p:cNvSpPr txBox="1"/>
          <p:nvPr/>
        </p:nvSpPr>
        <p:spPr>
          <a:xfrm>
            <a:off x="4572000" y="578645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      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867540" y="4795846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3" name="TextBox 82"/>
          <p:cNvSpPr txBox="1"/>
          <p:nvPr/>
        </p:nvSpPr>
        <p:spPr>
          <a:xfrm>
            <a:off x="2000232" y="4214818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42910" y="4929198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14744" y="614364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571744"/>
            <a:ext cx="35718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Прямоугольник 39"/>
          <p:cNvSpPr/>
          <p:nvPr/>
        </p:nvSpPr>
        <p:spPr>
          <a:xfrm>
            <a:off x="2000232" y="357167"/>
            <a:ext cx="5357849" cy="642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 задачи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28596" y="1214422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равнобедренном треугольнике АВС с основанием АС, проведена биссектриса ВД, где точка М принадлежит ВД. Докажите, что АМ=МС.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500430" y="2500306"/>
            <a:ext cx="51435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АВС -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/б                   ВД -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бисс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В      </a:t>
            </a: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ВМ = ВМ            АВ = ВС                   </a:t>
            </a:r>
            <a:r>
              <a:rPr lang="en-US" b="1" dirty="0" smtClean="0">
                <a:solidFill>
                  <a:schemeClr val="bg1"/>
                </a:solidFill>
              </a:rPr>
              <a:t>&lt;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= </a:t>
            </a:r>
            <a:r>
              <a:rPr lang="en-US" b="1" dirty="0" smtClean="0">
                <a:solidFill>
                  <a:schemeClr val="bg1"/>
                </a:solidFill>
              </a:rPr>
              <a:t>&lt;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∆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АВМ = 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∆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СВМ</a:t>
            </a: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АМ = МС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 rot="5400000">
            <a:off x="5500694" y="3000372"/>
            <a:ext cx="285752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rot="5400000">
            <a:off x="7393801" y="2964653"/>
            <a:ext cx="357190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5400000">
            <a:off x="3893339" y="3536157"/>
            <a:ext cx="35719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5400000">
            <a:off x="7501752" y="3571876"/>
            <a:ext cx="284958" cy="79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4071934" y="3714752"/>
            <a:ext cx="35719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rot="5400000">
            <a:off x="5357818" y="3643314"/>
            <a:ext cx="571504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rot="5400000">
            <a:off x="5393537" y="4464851"/>
            <a:ext cx="500066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rot="5400000">
            <a:off x="7250925" y="3893347"/>
            <a:ext cx="928694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rot="10800000">
            <a:off x="5786446" y="4357694"/>
            <a:ext cx="1928826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285720" y="550070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500430" y="542926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928794" y="242886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000232" y="392906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857356" y="557214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714480" y="292893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928794" y="292893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00562" y="5286389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(против равных углов лежат равные стороны.)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 tmFilter="0,0; .5, 1; 1, 1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 tmFilter="0,0; .5, 1; 1, 1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 tmFilter="0,0; .5, 1; 1, 1"/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 tmFilter="0,0; .5, 1; 1, 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6" grpId="0"/>
      <p:bldP spid="88" grpId="0"/>
      <p:bldP spid="91" grpId="0"/>
      <p:bldP spid="92" grpId="0"/>
      <p:bldP spid="93" grpId="0"/>
      <p:bldP spid="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1428728" y="642918"/>
            <a:ext cx="6000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4348" y="3000372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 </a:t>
            </a:r>
            <a:endParaRPr lang="ru-RU" sz="2400" baseline="-25000" dirty="0">
              <a:solidFill>
                <a:srgbClr val="C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500298" y="3857628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715140" y="4643446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9" name="TextBox 88"/>
          <p:cNvSpPr txBox="1"/>
          <p:nvPr/>
        </p:nvSpPr>
        <p:spPr>
          <a:xfrm>
            <a:off x="4572000" y="578645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      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867540" y="4795846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3" name="TextBox 82"/>
          <p:cNvSpPr txBox="1"/>
          <p:nvPr/>
        </p:nvSpPr>
        <p:spPr>
          <a:xfrm>
            <a:off x="2000232" y="4214818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42910" y="4929198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14744" y="614364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928794" y="242886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000232" y="392906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4348" y="500042"/>
            <a:ext cx="8072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Задача №2. Докажите, что у равнобедренного треугольника: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биссектрисы, проведенные из вершин при основании равны;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медианы, проведенные из тех же вершин, также равны.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928802"/>
            <a:ext cx="1235075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357562"/>
            <a:ext cx="949325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3357562"/>
            <a:ext cx="9779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TextBox 38"/>
          <p:cNvSpPr txBox="1"/>
          <p:nvPr/>
        </p:nvSpPr>
        <p:spPr>
          <a:xfrm>
            <a:off x="500034" y="285749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А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42976" y="164305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В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85918" y="285749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С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4348" y="235743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О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71604" y="235743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К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57224" y="2714620"/>
            <a:ext cx="214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1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28662" y="2857496"/>
            <a:ext cx="214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2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00166" y="2857496"/>
            <a:ext cx="214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3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571604" y="2714620"/>
            <a:ext cx="214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4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85786" y="314324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В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71604" y="314324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В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42844" y="442913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А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143108" y="435769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С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28596" y="4143380"/>
            <a:ext cx="214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1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928794" y="4143380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4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00100" y="385762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К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214414" y="385762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О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71472" y="4857760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Дано: АВС – </a:t>
            </a:r>
            <a:r>
              <a:rPr lang="ru-RU" b="1" i="1" dirty="0" err="1" smtClean="0">
                <a:solidFill>
                  <a:schemeClr val="bg1"/>
                </a:solidFill>
              </a:rPr>
              <a:t>р</a:t>
            </a:r>
            <a:r>
              <a:rPr lang="ru-RU" b="1" i="1" dirty="0" smtClean="0">
                <a:solidFill>
                  <a:schemeClr val="bg1"/>
                </a:solidFill>
              </a:rPr>
              <a:t>/б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            АК – </a:t>
            </a:r>
            <a:r>
              <a:rPr lang="ru-RU" b="1" i="1" dirty="0" err="1" smtClean="0">
                <a:solidFill>
                  <a:schemeClr val="bg1"/>
                </a:solidFill>
              </a:rPr>
              <a:t>бисс</a:t>
            </a:r>
            <a:r>
              <a:rPr lang="ru-RU" b="1" i="1" dirty="0" smtClean="0">
                <a:solidFill>
                  <a:schemeClr val="bg1"/>
                </a:solidFill>
              </a:rPr>
              <a:t>. А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            СО – </a:t>
            </a:r>
            <a:r>
              <a:rPr lang="ru-RU" b="1" i="1" dirty="0" err="1" smtClean="0">
                <a:solidFill>
                  <a:schemeClr val="bg1"/>
                </a:solidFill>
              </a:rPr>
              <a:t>бисс</a:t>
            </a:r>
            <a:r>
              <a:rPr lang="ru-RU" b="1" i="1" dirty="0" smtClean="0">
                <a:solidFill>
                  <a:schemeClr val="bg1"/>
                </a:solidFill>
              </a:rPr>
              <a:t>. С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Доказать: АК = СО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786050" y="1785926"/>
            <a:ext cx="55007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Доказательство:</a:t>
            </a:r>
          </a:p>
          <a:p>
            <a:pPr algn="ctr"/>
            <a:endParaRPr lang="ru-RU" b="1" i="1" dirty="0" smtClean="0">
              <a:solidFill>
                <a:schemeClr val="bg1"/>
              </a:solidFill>
            </a:endParaRPr>
          </a:p>
          <a:p>
            <a:r>
              <a:rPr lang="ru-RU" b="1" i="1" dirty="0" smtClean="0">
                <a:solidFill>
                  <a:schemeClr val="bg1"/>
                </a:solidFill>
              </a:rPr>
              <a:t>АВС – </a:t>
            </a:r>
            <a:r>
              <a:rPr lang="ru-RU" b="1" i="1" dirty="0" err="1" smtClean="0">
                <a:solidFill>
                  <a:schemeClr val="bg1"/>
                </a:solidFill>
              </a:rPr>
              <a:t>р</a:t>
            </a:r>
            <a:r>
              <a:rPr lang="ru-RU" b="1" i="1" dirty="0" smtClean="0">
                <a:solidFill>
                  <a:schemeClr val="bg1"/>
                </a:solidFill>
              </a:rPr>
              <a:t>/б               АК – </a:t>
            </a:r>
            <a:r>
              <a:rPr lang="ru-RU" b="1" i="1" dirty="0" err="1" smtClean="0">
                <a:solidFill>
                  <a:schemeClr val="bg1"/>
                </a:solidFill>
              </a:rPr>
              <a:t>бисс</a:t>
            </a:r>
            <a:r>
              <a:rPr lang="ru-RU" b="1" i="1" dirty="0" smtClean="0">
                <a:solidFill>
                  <a:schemeClr val="bg1"/>
                </a:solidFill>
              </a:rPr>
              <a:t>.                СО – </a:t>
            </a:r>
            <a:r>
              <a:rPr lang="ru-RU" b="1" i="1" dirty="0" err="1" smtClean="0">
                <a:solidFill>
                  <a:schemeClr val="bg1"/>
                </a:solidFill>
              </a:rPr>
              <a:t>бисс</a:t>
            </a:r>
            <a:r>
              <a:rPr lang="ru-RU" b="1" i="1" dirty="0" smtClean="0">
                <a:solidFill>
                  <a:schemeClr val="bg1"/>
                </a:solidFill>
              </a:rPr>
              <a:t>.</a:t>
            </a:r>
          </a:p>
          <a:p>
            <a:endParaRPr lang="ru-RU" b="1" i="1" dirty="0" smtClean="0">
              <a:solidFill>
                <a:schemeClr val="bg1"/>
              </a:solidFill>
            </a:endParaRPr>
          </a:p>
          <a:p>
            <a:endParaRPr lang="ru-RU" b="1" i="1" dirty="0">
              <a:solidFill>
                <a:schemeClr val="bg1"/>
              </a:solidFill>
            </a:endParaRPr>
          </a:p>
        </p:txBody>
      </p:sp>
      <p:cxnSp>
        <p:nvCxnSpPr>
          <p:cNvPr id="68" name="Прямая со стрелкой 67"/>
          <p:cNvCxnSpPr/>
          <p:nvPr/>
        </p:nvCxnSpPr>
        <p:spPr>
          <a:xfrm rot="5400000">
            <a:off x="3072596" y="2928934"/>
            <a:ext cx="570710" cy="79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rot="5400000">
            <a:off x="4714876" y="2928934"/>
            <a:ext cx="571504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rot="5400000">
            <a:off x="6501620" y="2928934"/>
            <a:ext cx="570710" cy="79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928926" y="3143248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&lt;</a:t>
            </a:r>
            <a:r>
              <a:rPr lang="ru-RU" b="1" dirty="0" smtClean="0">
                <a:solidFill>
                  <a:schemeClr val="bg1"/>
                </a:solidFill>
              </a:rPr>
              <a:t>А = </a:t>
            </a:r>
            <a:r>
              <a:rPr lang="en-US" b="1" dirty="0" smtClean="0">
                <a:solidFill>
                  <a:schemeClr val="bg1"/>
                </a:solidFill>
              </a:rPr>
              <a:t>&lt;</a:t>
            </a:r>
            <a:r>
              <a:rPr lang="ru-RU" b="1" dirty="0" smtClean="0">
                <a:solidFill>
                  <a:schemeClr val="bg1"/>
                </a:solidFill>
              </a:rPr>
              <a:t>С                </a:t>
            </a:r>
            <a:r>
              <a:rPr lang="en-US" b="1" dirty="0" smtClean="0">
                <a:solidFill>
                  <a:schemeClr val="bg1"/>
                </a:solidFill>
              </a:rPr>
              <a:t>&lt; </a:t>
            </a:r>
            <a:r>
              <a:rPr lang="ru-RU" b="1" dirty="0" smtClean="0">
                <a:solidFill>
                  <a:schemeClr val="bg1"/>
                </a:solidFill>
              </a:rPr>
              <a:t>1 = </a:t>
            </a:r>
            <a:r>
              <a:rPr lang="en-US" b="1" dirty="0" smtClean="0">
                <a:solidFill>
                  <a:schemeClr val="bg1"/>
                </a:solidFill>
              </a:rPr>
              <a:t>&lt; </a:t>
            </a:r>
            <a:r>
              <a:rPr lang="ru-RU" b="1" dirty="0" smtClean="0">
                <a:solidFill>
                  <a:schemeClr val="bg1"/>
                </a:solidFill>
              </a:rPr>
              <a:t>2                   </a:t>
            </a:r>
            <a:r>
              <a:rPr lang="en-US" b="1" dirty="0" smtClean="0">
                <a:solidFill>
                  <a:schemeClr val="bg1"/>
                </a:solidFill>
              </a:rPr>
              <a:t>&lt; </a:t>
            </a:r>
            <a:r>
              <a:rPr lang="ru-RU" b="1" dirty="0" smtClean="0">
                <a:solidFill>
                  <a:schemeClr val="bg1"/>
                </a:solidFill>
              </a:rPr>
              <a:t>3 = </a:t>
            </a:r>
            <a:r>
              <a:rPr lang="en-US" b="1" dirty="0" smtClean="0">
                <a:solidFill>
                  <a:schemeClr val="bg1"/>
                </a:solidFill>
              </a:rPr>
              <a:t>&lt; </a:t>
            </a:r>
            <a:r>
              <a:rPr lang="ru-RU" b="1" dirty="0" smtClean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 rot="5400000">
            <a:off x="3143240" y="3786190"/>
            <a:ext cx="428628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rot="5400000">
            <a:off x="6536545" y="3750471"/>
            <a:ext cx="500066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3357554" y="4000504"/>
            <a:ext cx="3429024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rot="5400000">
            <a:off x="4607719" y="3893347"/>
            <a:ext cx="785818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4572000" y="428625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&lt; </a:t>
            </a:r>
            <a:r>
              <a:rPr lang="ru-RU" b="1" dirty="0" smtClean="0">
                <a:solidFill>
                  <a:schemeClr val="bg1"/>
                </a:solidFill>
              </a:rPr>
              <a:t>1 = </a:t>
            </a:r>
            <a:r>
              <a:rPr lang="en-US" b="1" dirty="0" smtClean="0">
                <a:solidFill>
                  <a:schemeClr val="bg1"/>
                </a:solidFill>
              </a:rPr>
              <a:t>&lt; </a:t>
            </a:r>
            <a:r>
              <a:rPr lang="ru-RU" b="1" dirty="0" smtClean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357950" y="428625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&lt;</a:t>
            </a:r>
            <a:r>
              <a:rPr lang="ru-RU" b="1" dirty="0" smtClean="0">
                <a:solidFill>
                  <a:schemeClr val="bg1"/>
                </a:solidFill>
              </a:rPr>
              <a:t>В = </a:t>
            </a:r>
            <a:r>
              <a:rPr lang="en-US" b="1" dirty="0" smtClean="0">
                <a:solidFill>
                  <a:schemeClr val="bg1"/>
                </a:solidFill>
              </a:rPr>
              <a:t>&lt; </a:t>
            </a:r>
            <a:r>
              <a:rPr lang="ru-RU" b="1" dirty="0" smtClean="0">
                <a:solidFill>
                  <a:schemeClr val="bg1"/>
                </a:solidFill>
              </a:rPr>
              <a:t>В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104" name="Прямая со стрелкой 103"/>
          <p:cNvCxnSpPr/>
          <p:nvPr/>
        </p:nvCxnSpPr>
        <p:spPr>
          <a:xfrm rot="5400000">
            <a:off x="2215340" y="3500438"/>
            <a:ext cx="1570842" cy="79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2428860" y="421481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 АВ = ВС 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119" name="Прямая соединительная линия 118"/>
          <p:cNvCxnSpPr/>
          <p:nvPr/>
        </p:nvCxnSpPr>
        <p:spPr>
          <a:xfrm>
            <a:off x="3143240" y="5143512"/>
            <a:ext cx="3643338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 rot="5400000">
            <a:off x="2678893" y="4893479"/>
            <a:ext cx="500066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 rot="10800000">
            <a:off x="2928926" y="5143512"/>
            <a:ext cx="428628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 стрелкой 133"/>
          <p:cNvCxnSpPr/>
          <p:nvPr/>
        </p:nvCxnSpPr>
        <p:spPr>
          <a:xfrm rot="5400000">
            <a:off x="4679157" y="5036355"/>
            <a:ext cx="785818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4214810" y="550070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∆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АВК =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∆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СОВ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144" name="Прямая соединительная линия 143"/>
          <p:cNvCxnSpPr/>
          <p:nvPr/>
        </p:nvCxnSpPr>
        <p:spPr>
          <a:xfrm rot="5400000">
            <a:off x="6536545" y="4893479"/>
            <a:ext cx="500066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>
            <a:stCxn id="102" idx="2"/>
          </p:cNvCxnSpPr>
          <p:nvPr/>
        </p:nvCxnSpPr>
        <p:spPr>
          <a:xfrm rot="5400000">
            <a:off x="6256864" y="5328178"/>
            <a:ext cx="134518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 стрелкой 147"/>
          <p:cNvCxnSpPr/>
          <p:nvPr/>
        </p:nvCxnSpPr>
        <p:spPr>
          <a:xfrm rot="5400000">
            <a:off x="4750595" y="6107925"/>
            <a:ext cx="500066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>
          <a:xfrm rot="10800000">
            <a:off x="5072066" y="6000768"/>
            <a:ext cx="1857388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4429124" y="635795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 АК = СО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 tmFilter="0,0; .5, 1; 1, 1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 tmFilter="0,0; .5, 1; 1, 1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 tmFilter="0,0; .5, 1; 1, 1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 tmFilter="0,0; .5, 1; 1, 1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 tmFilter="0,0; .5, 1; 1, 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 tmFilter="0,0; .5, 1; 1, 1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 tmFilter="0,0; .5, 1; 1, 1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 tmFilter="0,0; .5, 1; 1, 1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500" tmFilter="0,0; .5, 1; 1, 1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500" tmFilter="0,0; .5, 1; 1, 1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500" tmFilter="0,0; .5, 1; 1, 1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9" dur="500" tmFilter="0,0; .5, 1; 1, 1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1" dur="500" tmFilter="0,0; .5, 1; 1, 1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91" grpId="0"/>
      <p:bldP spid="39" grpId="0"/>
      <p:bldP spid="41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5" grpId="0"/>
      <p:bldP spid="56" grpId="0"/>
      <p:bldP spid="57" grpId="0"/>
      <p:bldP spid="58" grpId="0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0" name="Содержимое 69"/>
          <p:cNvGraphicFramePr>
            <a:graphicFrameLocks noGrp="1"/>
          </p:cNvGraphicFramePr>
          <p:nvPr>
            <p:ph idx="1"/>
          </p:nvPr>
        </p:nvGraphicFramePr>
        <p:xfrm>
          <a:off x="457200" y="1142984"/>
          <a:ext cx="8229600" cy="1500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50019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6" y="-9525"/>
            <a:ext cx="9153526" cy="686752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1428728" y="500042"/>
            <a:ext cx="6000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4348" y="3000372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 </a:t>
            </a:r>
            <a:endParaRPr lang="ru-RU" sz="2400" baseline="-25000" dirty="0">
              <a:solidFill>
                <a:srgbClr val="C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71472" y="3571876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715140" y="4643446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9" name="TextBox 88"/>
          <p:cNvSpPr txBox="1"/>
          <p:nvPr/>
        </p:nvSpPr>
        <p:spPr>
          <a:xfrm>
            <a:off x="4572000" y="578645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      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867540" y="4795846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3" name="TextBox 82"/>
          <p:cNvSpPr txBox="1"/>
          <p:nvPr/>
        </p:nvSpPr>
        <p:spPr>
          <a:xfrm>
            <a:off x="2000232" y="4214818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42910" y="4929198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14744" y="614364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928794" y="242886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000232" y="392906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42844" y="442913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572000" y="428625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28662" y="571480"/>
            <a:ext cx="671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7" name="Picture 13" descr="C:\Users\User\Desktop\Уроки\2015-01-10 Урок\к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00109"/>
            <a:ext cx="2790490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8" name="Picture 14" descr="C:\Users\User\Desktop\Уроки\2015-01-10 Урок\к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643182"/>
            <a:ext cx="3126767" cy="3894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9" name="Picture 15" descr="C:\Users\User\Desktop\Уроки\2015-01-10 Урок\к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928670"/>
            <a:ext cx="261107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91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0" name="Содержимое 69"/>
          <p:cNvGraphicFramePr>
            <a:graphicFrameLocks noGrp="1"/>
          </p:cNvGraphicFramePr>
          <p:nvPr>
            <p:ph idx="1"/>
          </p:nvPr>
        </p:nvGraphicFramePr>
        <p:xfrm>
          <a:off x="457200" y="1142984"/>
          <a:ext cx="8229600" cy="1500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50019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6" y="-9525"/>
            <a:ext cx="9153526" cy="686752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1428728" y="500042"/>
            <a:ext cx="6000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4348" y="3000372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 </a:t>
            </a:r>
            <a:endParaRPr lang="ru-RU" sz="2400" baseline="-25000" dirty="0">
              <a:solidFill>
                <a:srgbClr val="C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71472" y="3571876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715140" y="4643446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9" name="TextBox 88"/>
          <p:cNvSpPr txBox="1"/>
          <p:nvPr/>
        </p:nvSpPr>
        <p:spPr>
          <a:xfrm>
            <a:off x="4572000" y="578645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      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867540" y="4795846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3" name="TextBox 82"/>
          <p:cNvSpPr txBox="1"/>
          <p:nvPr/>
        </p:nvSpPr>
        <p:spPr>
          <a:xfrm>
            <a:off x="2000232" y="4214818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42910" y="4929198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14744" y="614364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928794" y="242886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000232" y="392906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42844" y="442913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572000" y="428625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28662" y="571480"/>
            <a:ext cx="671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Деформированное задание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Уроки\2015-01-10 Урок\з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071546"/>
            <a:ext cx="4357718" cy="5401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91" grpId="0"/>
      <p:bldP spid="5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468</Words>
  <Application>Microsoft Office PowerPoint</Application>
  <PresentationFormat>Экран (4:3)</PresentationFormat>
  <Paragraphs>154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Тамара</dc:creator>
  <cp:lastModifiedBy>User</cp:lastModifiedBy>
  <cp:revision>41</cp:revision>
  <dcterms:modified xsi:type="dcterms:W3CDTF">2015-03-24T14:55:49Z</dcterms:modified>
</cp:coreProperties>
</file>