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9BA5-80D0-4542-B0DE-80C4E3A3FC4A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3ED7E-99A8-4B91-9176-9D75D071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D80FB-C8DD-4433-B3EB-1DE24338A1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9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7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40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57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1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7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8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2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6480-27E8-4F19-B7D0-46E749D890A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C1B45D-7952-4A5E-ADF9-60D0CBE2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1260" y="1869232"/>
            <a:ext cx="8264988" cy="1731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Практическая работа по геометрии: «Измерение высоты дерева способом «двух товарищей»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9696" y="4725144"/>
            <a:ext cx="50006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 ученики  8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Ситник Даниил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Глоба</a:t>
            </a:r>
            <a:r>
              <a:rPr lang="ru-RU" dirty="0" smtClean="0">
                <a:solidFill>
                  <a:schemeClr val="tx1"/>
                </a:solidFill>
              </a:rPr>
              <a:t> Никита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Сидоренко Никита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Учитель: Арефьева Елена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79576" y="116632"/>
            <a:ext cx="61926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/>
              <a:t>МБОУ лицей «</a:t>
            </a:r>
            <a:r>
              <a:rPr lang="ru-RU" sz="2000" dirty="0" err="1"/>
              <a:t>Технико</a:t>
            </a:r>
            <a:r>
              <a:rPr lang="ru-RU" sz="2000" dirty="0"/>
              <a:t> – экономический» </a:t>
            </a:r>
          </a:p>
          <a:p>
            <a:pPr algn="r"/>
            <a:r>
              <a:rPr lang="ru-RU" sz="2000" dirty="0"/>
              <a:t>г. Новороссийск</a:t>
            </a:r>
          </a:p>
        </p:txBody>
      </p:sp>
    </p:spTree>
    <p:extLst>
      <p:ext uri="{BB962C8B-B14F-4D97-AF65-F5344CB8AC3E}">
        <p14:creationId xmlns:p14="http://schemas.microsoft.com/office/powerpoint/2010/main" val="3845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2490" y="141175"/>
            <a:ext cx="7756263" cy="1054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Рост Никиты 1,58 метра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Gateway\Desktop\VIDEO0084_000000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00" y="991801"/>
            <a:ext cx="8424936" cy="5370328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Дерево - Д-д-д - Каталог файлов - clipar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7517" y="-19638"/>
            <a:ext cx="242900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чки Человек графические заготовки Загрузить 1 000 clip arts (Страница 31) - ClipartLog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760" y="4869160"/>
            <a:ext cx="82487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чки Человек графические заготовки Загрузить 1 000 clip arts (Страница 31) - ClipartLogo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096730" y="5565634"/>
            <a:ext cx="83930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83633" y="116632"/>
            <a:ext cx="7560841" cy="6277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83632" y="6449390"/>
            <a:ext cx="7560840" cy="609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050" idx="0"/>
          </p:cNvCxnSpPr>
          <p:nvPr/>
        </p:nvCxnSpPr>
        <p:spPr>
          <a:xfrm>
            <a:off x="8502196" y="4869161"/>
            <a:ext cx="19612" cy="15841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8521808" y="6431504"/>
            <a:ext cx="1780388" cy="3577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11107" y="5256839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98596" y="3792757"/>
            <a:ext cx="657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D</a:t>
            </a:r>
            <a:endParaRPr lang="ru-RU" sz="6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85938" y="5842338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</a:t>
            </a:r>
            <a:endParaRPr lang="ru-RU" sz="6000" dirty="0"/>
          </a:p>
        </p:txBody>
      </p:sp>
      <p:sp>
        <p:nvSpPr>
          <p:cNvPr id="35" name="TextBox 34"/>
          <p:cNvSpPr txBox="1"/>
          <p:nvPr/>
        </p:nvSpPr>
        <p:spPr>
          <a:xfrm>
            <a:off x="2042724" y="59193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</a:t>
            </a:r>
            <a:endParaRPr lang="ru-RU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96728" y="565369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6611235" y="1865931"/>
            <a:ext cx="2552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AN=1, 58 </a:t>
            </a:r>
            <a:r>
              <a:rPr lang="ru-RU" sz="4000" dirty="0"/>
              <a:t>м</a:t>
            </a:r>
            <a:endParaRPr lang="en-US" sz="4000" dirty="0"/>
          </a:p>
          <a:p>
            <a:r>
              <a:rPr lang="en-US" sz="4000" dirty="0"/>
              <a:t>DN=1,72 </a:t>
            </a:r>
            <a:r>
              <a:rPr lang="ru-RU" sz="4000" dirty="0"/>
              <a:t>м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151890" y="124211"/>
            <a:ext cx="466145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457200">
              <a:spcBef>
                <a:spcPct val="0"/>
              </a:spcBef>
              <a:buNone/>
              <a:defRPr sz="3200" b="1" u="sng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/>
              <a:t>Шаг третий. </a:t>
            </a:r>
          </a:p>
          <a:p>
            <a:pPr algn="ctr"/>
            <a:r>
              <a:rPr lang="ru-RU" sz="2800" u="none" dirty="0"/>
              <a:t>Моделирование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546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3631" y="175969"/>
            <a:ext cx="6696743" cy="6480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Измерение расстояния от дерева до макушки лежащего товарища.</a:t>
            </a:r>
          </a:p>
        </p:txBody>
      </p:sp>
      <p:pic>
        <p:nvPicPr>
          <p:cNvPr id="8194" name="Picture 2" descr="C:\Users\Gateway\Desktop\VIDEO0085_00000024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16" y="1269556"/>
            <a:ext cx="8280919" cy="5255787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844" y="3435784"/>
            <a:ext cx="221066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/>
              <a:t>5, 6 м</a:t>
            </a:r>
          </a:p>
        </p:txBody>
      </p:sp>
    </p:spTree>
    <p:extLst>
      <p:ext uri="{BB962C8B-B14F-4D97-AF65-F5344CB8AC3E}">
        <p14:creationId xmlns:p14="http://schemas.microsoft.com/office/powerpoint/2010/main" val="20697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6022" y="116632"/>
            <a:ext cx="7756263" cy="792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Возвращение домой</a:t>
            </a:r>
          </a:p>
        </p:txBody>
      </p:sp>
      <p:pic>
        <p:nvPicPr>
          <p:cNvPr id="9218" name="Picture 2" descr="C:\Users\Gateway\Desktop\IMAG1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1" y="1300292"/>
            <a:ext cx="7992890" cy="5194271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2028" y="188640"/>
            <a:ext cx="7042245" cy="720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u="sng" dirty="0">
                <a:solidFill>
                  <a:srgbClr val="00B050"/>
                </a:solidFill>
              </a:rPr>
              <a:t>Шаг четвертый. </a:t>
            </a:r>
            <a:r>
              <a:rPr lang="ru-RU" sz="3200" b="1" dirty="0">
                <a:solidFill>
                  <a:srgbClr val="00B050"/>
                </a:solidFill>
              </a:rPr>
              <a:t>Решение задачи.</a:t>
            </a:r>
          </a:p>
        </p:txBody>
      </p:sp>
      <p:pic>
        <p:nvPicPr>
          <p:cNvPr id="10242" name="Picture 2" descr="C:\Users\Gateway\Desktop\IMAG10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82" y="1084268"/>
            <a:ext cx="8424936" cy="5500863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95318" y="281280"/>
            <a:ext cx="38234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/>
              <a:t>Дано:  </a:t>
            </a:r>
            <a:r>
              <a:rPr lang="en-US" sz="3200" dirty="0"/>
              <a:t>DN =</a:t>
            </a:r>
            <a:r>
              <a:rPr lang="ru-RU" sz="3200" dirty="0"/>
              <a:t>1, 72 м</a:t>
            </a:r>
            <a:r>
              <a:rPr lang="en-US" sz="3200" dirty="0"/>
              <a:t> </a:t>
            </a:r>
          </a:p>
          <a:p>
            <a:pPr algn="r"/>
            <a:r>
              <a:rPr lang="en-US" sz="3200" dirty="0"/>
              <a:t>AN =</a:t>
            </a:r>
            <a:r>
              <a:rPr lang="ru-RU" sz="3200" dirty="0"/>
              <a:t> 1, 58 м</a:t>
            </a:r>
            <a:endParaRPr lang="en-US" sz="3200" dirty="0"/>
          </a:p>
          <a:p>
            <a:pPr algn="r"/>
            <a:r>
              <a:rPr lang="en-US" sz="3200" dirty="0"/>
              <a:t>AC</a:t>
            </a:r>
            <a:r>
              <a:rPr lang="ru-RU" sz="3200" dirty="0"/>
              <a:t> = 5, 6 м</a:t>
            </a:r>
          </a:p>
          <a:p>
            <a:r>
              <a:rPr lang="ru-RU" sz="3200" dirty="0"/>
              <a:t>    Найти: ВС</a:t>
            </a:r>
          </a:p>
          <a:p>
            <a:r>
              <a:rPr lang="ru-RU" sz="3200" dirty="0"/>
              <a:t>              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9849" y="4266841"/>
                <a:ext cx="9016443" cy="259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/>
                  <a:t>∆</a:t>
                </a:r>
                <a:r>
                  <a:rPr lang="en-US" sz="3600" dirty="0"/>
                  <a:t>ABC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ru-RU" sz="3600" dirty="0"/>
                      <m:t>∆</m:t>
                    </m:r>
                  </m:oMath>
                </a14:m>
                <a:r>
                  <a:rPr lang="en-US" sz="3600" dirty="0"/>
                  <a:t>ADN </a:t>
                </a:r>
                <a:r>
                  <a:rPr lang="ru-RU" sz="3600" dirty="0"/>
                  <a:t>(по двум углам)</a:t>
                </a:r>
              </a:p>
              <a:p>
                <a:r>
                  <a:rPr lang="ru-RU" sz="3600" dirty="0"/>
                  <a:t>Из подобия следует: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𝐷𝑁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𝐴𝑁</m:t>
                        </m:r>
                      </m:den>
                    </m:f>
                  </m:oMath>
                </a14:m>
                <a:r>
                  <a:rPr lang="en-US" sz="36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1,72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5,6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1,58</m:t>
                        </m:r>
                      </m:den>
                    </m:f>
                  </m:oMath>
                </a14:m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1,72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∙5,6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1,58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≈6,1 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</m:d>
                  </m:oMath>
                </a14:m>
                <a:endParaRPr lang="ru-RU" sz="3600" dirty="0">
                  <a:ea typeface="Cambria Math" panose="02040503050406030204" pitchFamily="18" charset="0"/>
                </a:endParaRPr>
              </a:p>
              <a:p>
                <a:pPr algn="r"/>
                <a:r>
                  <a:rPr lang="ru-RU" sz="3600" dirty="0"/>
                  <a:t>Ответ: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≈6,1</m:t>
                    </m:r>
                  </m:oMath>
                </a14:m>
                <a:r>
                  <a:rPr lang="ru-RU" sz="3600" dirty="0"/>
                  <a:t> м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9" y="4266841"/>
                <a:ext cx="9016443" cy="2591159"/>
              </a:xfrm>
              <a:prstGeom prst="rect">
                <a:avLst/>
              </a:prstGeom>
              <a:blipFill rotWithShape="0">
                <a:blip r:embed="rId2"/>
                <a:stretch>
                  <a:fillRect l="-2028" t="-3529" r="-2096" b="-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637152" y="571905"/>
            <a:ext cx="5508114" cy="3595146"/>
            <a:chOff x="43322" y="382137"/>
            <a:chExt cx="5508114" cy="3595146"/>
          </a:xfrm>
        </p:grpSpPr>
        <p:sp>
          <p:nvSpPr>
            <p:cNvPr id="23" name="Полилиния 22"/>
            <p:cNvSpPr/>
            <p:nvPr/>
          </p:nvSpPr>
          <p:spPr>
            <a:xfrm>
              <a:off x="545910" y="382137"/>
              <a:ext cx="4544705" cy="3302759"/>
            </a:xfrm>
            <a:custGeom>
              <a:avLst/>
              <a:gdLst>
                <a:gd name="connsiteX0" fmla="*/ 27296 w 4544705"/>
                <a:gd name="connsiteY0" fmla="*/ 0 h 3302759"/>
                <a:gd name="connsiteX1" fmla="*/ 0 w 4544705"/>
                <a:gd name="connsiteY1" fmla="*/ 3289111 h 3302759"/>
                <a:gd name="connsiteX2" fmla="*/ 4544705 w 4544705"/>
                <a:gd name="connsiteY2" fmla="*/ 3302759 h 3302759"/>
                <a:gd name="connsiteX3" fmla="*/ 27296 w 4544705"/>
                <a:gd name="connsiteY3" fmla="*/ 0 h 330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4705" h="3302759">
                  <a:moveTo>
                    <a:pt x="27296" y="0"/>
                  </a:moveTo>
                  <a:lnTo>
                    <a:pt x="0" y="3289111"/>
                  </a:lnTo>
                  <a:lnTo>
                    <a:pt x="4544705" y="3302759"/>
                  </a:lnTo>
                  <a:lnTo>
                    <a:pt x="27296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03848" y="2276872"/>
              <a:ext cx="0" cy="1408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4753" y="382137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В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322" y="339250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7718" y="175704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</a:t>
              </a:r>
              <a:endParaRPr lang="ru-RU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27784" y="3129310"/>
              <a:ext cx="419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N</a:t>
              </a:r>
              <a:endParaRPr lang="ru-RU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29526" y="3084393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  <a:endParaRPr lang="ru-RU" sz="32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03848" y="3392508"/>
              <a:ext cx="251030" cy="276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53533" y="3376780"/>
              <a:ext cx="251030" cy="276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526252" y="3343701"/>
              <a:ext cx="86691" cy="327547"/>
            </a:xfrm>
            <a:custGeom>
              <a:avLst/>
              <a:gdLst>
                <a:gd name="connsiteX0" fmla="*/ 86691 w 86691"/>
                <a:gd name="connsiteY0" fmla="*/ 0 h 327547"/>
                <a:gd name="connsiteX1" fmla="*/ 32100 w 86691"/>
                <a:gd name="connsiteY1" fmla="*/ 68239 h 327547"/>
                <a:gd name="connsiteX2" fmla="*/ 18452 w 86691"/>
                <a:gd name="connsiteY2" fmla="*/ 122830 h 327547"/>
                <a:gd name="connsiteX3" fmla="*/ 4805 w 86691"/>
                <a:gd name="connsiteY3" fmla="*/ 327547 h 3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91" h="327547">
                  <a:moveTo>
                    <a:pt x="86691" y="0"/>
                  </a:moveTo>
                  <a:cubicBezTo>
                    <a:pt x="68494" y="22746"/>
                    <a:pt x="46247" y="42775"/>
                    <a:pt x="32100" y="68239"/>
                  </a:cubicBezTo>
                  <a:cubicBezTo>
                    <a:pt x="22991" y="84636"/>
                    <a:pt x="23605" y="104795"/>
                    <a:pt x="18452" y="122830"/>
                  </a:cubicBezTo>
                  <a:cubicBezTo>
                    <a:pt x="-12457" y="231015"/>
                    <a:pt x="4805" y="90758"/>
                    <a:pt x="4805" y="3275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95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Вывод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4764" y="1275753"/>
            <a:ext cx="7421698" cy="388077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В ходе практической работы мы  измерили высоту дерева, используя способ «двух товарищей». Решили поставленную задачу, применяя подобие треугольников. </a:t>
            </a:r>
          </a:p>
        </p:txBody>
      </p:sp>
      <p:pic>
        <p:nvPicPr>
          <p:cNvPr id="5" name="Picture 2" descr="C:\Users\Gateway\Desktop\IMAG1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49" y="4252620"/>
            <a:ext cx="3534528" cy="2194747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7030" y="2123911"/>
            <a:ext cx="7424722" cy="40938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Измерить высоту дерева методом подобия, применив способ «двух товарищей».</a:t>
            </a:r>
          </a:p>
          <a:p>
            <a:pPr marL="0" indent="0">
              <a:buNone/>
            </a:pP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8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32" y="26064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solidFill>
                  <a:schemeClr val="accent2">
                    <a:lumMod val="50000"/>
                  </a:schemeClr>
                </a:solidFill>
              </a:rPr>
              <a:t>План работы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283" y="1878922"/>
            <a:ext cx="9111633" cy="380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/>
            <a:r>
              <a:rPr lang="ru-RU" sz="2800" dirty="0"/>
              <a:t>Выбрать объект для измерений.</a:t>
            </a:r>
          </a:p>
          <a:p>
            <a:pPr algn="l"/>
            <a:r>
              <a:rPr lang="ru-RU" sz="2800" dirty="0"/>
              <a:t>Выполнить необходимые измерения.</a:t>
            </a:r>
          </a:p>
          <a:p>
            <a:pPr algn="l"/>
            <a:r>
              <a:rPr lang="ru-RU" sz="2800" dirty="0"/>
              <a:t>Смоделировать ситуацию «подобия треугольников».</a:t>
            </a:r>
          </a:p>
          <a:p>
            <a:pPr algn="l"/>
            <a:r>
              <a:rPr lang="ru-RU" sz="2800" dirty="0"/>
              <a:t>Сделать чертеж и решить задачу, используя подобие треугольников.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8657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"/>
            <a:ext cx="8064896" cy="651683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B050"/>
                </a:solidFill>
              </a:rPr>
              <a:t>Шаг первый. </a:t>
            </a:r>
            <a:r>
              <a:rPr lang="ru-RU" sz="3600" dirty="0">
                <a:solidFill>
                  <a:srgbClr val="00B050"/>
                </a:solidFill>
              </a:rPr>
              <a:t>Покорение горы </a:t>
            </a:r>
          </a:p>
        </p:txBody>
      </p:sp>
      <p:pic>
        <p:nvPicPr>
          <p:cNvPr id="1026" name="Picture 2" descr="C:\Users\Gateway\Desktop\IMAG1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9" t="4958" r="10526" b="9515"/>
          <a:stretch/>
        </p:blipFill>
        <p:spPr bwMode="auto">
          <a:xfrm>
            <a:off x="2206866" y="908720"/>
            <a:ext cx="7417526" cy="5624278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213" y="157109"/>
            <a:ext cx="7514535" cy="5760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Спуск в ущелье</a:t>
            </a:r>
          </a:p>
        </p:txBody>
      </p:sp>
      <p:pic>
        <p:nvPicPr>
          <p:cNvPr id="2050" name="Picture 2" descr="C:\Users\Gateway\Desktop\IMAG10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93" r="18487"/>
          <a:stretch/>
        </p:blipFill>
        <p:spPr bwMode="auto">
          <a:xfrm>
            <a:off x="1334213" y="1024384"/>
            <a:ext cx="7344430" cy="5451536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353" y="188640"/>
            <a:ext cx="8181541" cy="698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Мы искали подходящее дерево везде…</a:t>
            </a:r>
          </a:p>
        </p:txBody>
      </p:sp>
      <p:pic>
        <p:nvPicPr>
          <p:cNvPr id="3075" name="Picture 3" descr="C:\Users\Gateway\Desktop\IMAG10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2" t="3927" r="4778"/>
          <a:stretch/>
        </p:blipFill>
        <p:spPr bwMode="auto">
          <a:xfrm>
            <a:off x="1559353" y="1196752"/>
            <a:ext cx="7056784" cy="5283968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186" y="93624"/>
            <a:ext cx="7523424" cy="720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И вот мы нашли …</a:t>
            </a:r>
          </a:p>
        </p:txBody>
      </p:sp>
      <p:pic>
        <p:nvPicPr>
          <p:cNvPr id="4099" name="Picture 3" descr="C:\Users\Gateway\Desktop\VIDEO0076_00000103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4" t="2564" r="4218" b="1"/>
          <a:stretch/>
        </p:blipFill>
        <p:spPr bwMode="auto">
          <a:xfrm>
            <a:off x="1051232" y="998620"/>
            <a:ext cx="7848872" cy="5472608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5559532" y="3453712"/>
            <a:ext cx="2232248" cy="79208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ysClr val="windowText" lastClr="000000"/>
                </a:solidFill>
              </a:rPr>
              <a:t>дерево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5" y="7450"/>
            <a:ext cx="8009830" cy="5760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200" b="1" u="sng" dirty="0">
                <a:solidFill>
                  <a:srgbClr val="00B050"/>
                </a:solidFill>
              </a:rPr>
              <a:t>Шаг второй. </a:t>
            </a:r>
            <a:r>
              <a:rPr lang="ru-RU" sz="3200" b="1" dirty="0">
                <a:solidFill>
                  <a:srgbClr val="00B050"/>
                </a:solidFill>
              </a:rPr>
              <a:t>Измерения.</a:t>
            </a:r>
          </a:p>
        </p:txBody>
      </p:sp>
      <p:pic>
        <p:nvPicPr>
          <p:cNvPr id="5122" name="Picture 2" descr="C:\Users\Gateway\Desktop\VIDEO0065_00000051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1"/>
          <a:stretch/>
        </p:blipFill>
        <p:spPr bwMode="auto">
          <a:xfrm>
            <a:off x="959966" y="878600"/>
            <a:ext cx="7505775" cy="5680048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03101">
            <a:off x="6142795" y="4001625"/>
            <a:ext cx="327783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Используемые измерительные инструменты: </a:t>
            </a:r>
            <a:r>
              <a:rPr lang="ru-RU" sz="2800" i="1" dirty="0">
                <a:solidFill>
                  <a:sysClr val="windowText" lastClr="000000"/>
                </a:solidFill>
              </a:rPr>
              <a:t>рулетка</a:t>
            </a:r>
          </a:p>
        </p:txBody>
      </p:sp>
      <p:pic>
        <p:nvPicPr>
          <p:cNvPr id="1026" name="Picture 2" descr="Как самостоятельно правильно замерить жалюзи?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33" y="5359862"/>
            <a:ext cx="1584176" cy="13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7684" y="130895"/>
            <a:ext cx="7478532" cy="648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Рост Даниила 1,72 метра</a:t>
            </a:r>
          </a:p>
        </p:txBody>
      </p:sp>
      <p:pic>
        <p:nvPicPr>
          <p:cNvPr id="6146" name="Picture 2" descr="C:\Users\Gateway\Desktop\VIDEO0077_0000006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6" y="942378"/>
            <a:ext cx="8368527" cy="5414929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231</Words>
  <Application>Microsoft Office PowerPoint</Application>
  <PresentationFormat>Широкоэкранный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Wingdings</vt:lpstr>
      <vt:lpstr>Wingdings 3</vt:lpstr>
      <vt:lpstr>Грань</vt:lpstr>
      <vt:lpstr>Практическая работа по геометрии: «Измерение высоты дерева способом «двух товарищей»</vt:lpstr>
      <vt:lpstr>Цель работы:</vt:lpstr>
      <vt:lpstr>Презентация PowerPoint</vt:lpstr>
      <vt:lpstr>Шаг первый. Покорение горы </vt:lpstr>
      <vt:lpstr>Спуск в ущелье</vt:lpstr>
      <vt:lpstr>Мы искали подходящее дерево везде…</vt:lpstr>
      <vt:lpstr>И вот мы нашли …</vt:lpstr>
      <vt:lpstr>Шаг второй. Измерения.</vt:lpstr>
      <vt:lpstr>Рост Даниила 1,72 метра</vt:lpstr>
      <vt:lpstr>Рост Никиты 1,58 метра</vt:lpstr>
      <vt:lpstr>Презентация PowerPoint</vt:lpstr>
      <vt:lpstr>Измерение расстояния от дерева до макушки лежащего товарища.</vt:lpstr>
      <vt:lpstr>Возвращение домой</vt:lpstr>
      <vt:lpstr>Шаг четвертый. Решение задачи.</vt:lpstr>
      <vt:lpstr>Презентация PowerPoint</vt:lpstr>
      <vt:lpstr>Вывод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2015-03-25T08:05:16Z</dcterms:created>
  <dcterms:modified xsi:type="dcterms:W3CDTF">2015-03-25T08:08:30Z</dcterms:modified>
</cp:coreProperties>
</file>