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6"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7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67C2647B-E3E5-46CA-9B4F-1D39C80FB48C}" type="datetimeFigureOut">
              <a:rPr lang="ru-RU" smtClean="0"/>
              <a:t>28.01.2015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D258B3E5-DBC6-4B57-96D3-176350793F8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7C2647B-E3E5-46CA-9B4F-1D39C80FB48C}" type="datetimeFigureOut">
              <a:rPr lang="ru-RU" smtClean="0"/>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58B3E5-DBC6-4B57-96D3-176350793F8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7C2647B-E3E5-46CA-9B4F-1D39C80FB48C}" type="datetimeFigureOut">
              <a:rPr lang="ru-RU" smtClean="0"/>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58B3E5-DBC6-4B57-96D3-176350793F8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7C2647B-E3E5-46CA-9B4F-1D39C80FB48C}" type="datetimeFigureOut">
              <a:rPr lang="ru-RU" smtClean="0"/>
              <a:t>28.01.2015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D258B3E5-DBC6-4B57-96D3-176350793F8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67C2647B-E3E5-46CA-9B4F-1D39C80FB48C}" type="datetimeFigureOut">
              <a:rPr lang="ru-RU" smtClean="0"/>
              <a:t>28.01.2015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D258B3E5-DBC6-4B57-96D3-176350793F82}"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67C2647B-E3E5-46CA-9B4F-1D39C80FB48C}" type="datetimeFigureOut">
              <a:rPr lang="ru-RU" smtClean="0"/>
              <a:t>28.01.2015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258B3E5-DBC6-4B57-96D3-176350793F8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67C2647B-E3E5-46CA-9B4F-1D39C80FB48C}" type="datetimeFigureOut">
              <a:rPr lang="ru-RU" smtClean="0"/>
              <a:t>28.01.2015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D258B3E5-DBC6-4B57-96D3-176350793F82}"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67C2647B-E3E5-46CA-9B4F-1D39C80FB48C}" type="datetimeFigureOut">
              <a:rPr lang="ru-RU" smtClean="0"/>
              <a:t>28.01.2015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58B3E5-DBC6-4B57-96D3-176350793F8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7C2647B-E3E5-46CA-9B4F-1D39C80FB48C}" type="datetimeFigureOut">
              <a:rPr lang="ru-RU" smtClean="0"/>
              <a:t>28.01.2015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58B3E5-DBC6-4B57-96D3-176350793F8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7C2647B-E3E5-46CA-9B4F-1D39C80FB48C}" type="datetimeFigureOut">
              <a:rPr lang="ru-RU" smtClean="0"/>
              <a:t>28.01.2015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58B3E5-DBC6-4B57-96D3-176350793F8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67C2647B-E3E5-46CA-9B4F-1D39C80FB48C}" type="datetimeFigureOut">
              <a:rPr lang="ru-RU" smtClean="0"/>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258B3E5-DBC6-4B57-96D3-176350793F82}"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7C2647B-E3E5-46CA-9B4F-1D39C80FB48C}" type="datetimeFigureOut">
              <a:rPr lang="ru-RU" smtClean="0"/>
              <a:t>28.01.2015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258B3E5-DBC6-4B57-96D3-176350793F82}"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17.ru/kubantsev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«Кнут и пряник».  Как хвалить и ругать ребенка?</a:t>
            </a:r>
            <a:br>
              <a:rPr lang="ru-RU" b="1" dirty="0" smtClean="0"/>
            </a:br>
            <a:endParaRPr lang="ru-RU" dirty="0"/>
          </a:p>
        </p:txBody>
      </p:sp>
      <p:sp>
        <p:nvSpPr>
          <p:cNvPr id="3" name="Подзаголовок 2"/>
          <p:cNvSpPr>
            <a:spLocks noGrp="1"/>
          </p:cNvSpPr>
          <p:nvPr>
            <p:ph type="subTitle" idx="1"/>
          </p:nvPr>
        </p:nvSpPr>
        <p:spPr/>
        <p:txBody>
          <a:bodyPr>
            <a:normAutofit fontScale="77500" lnSpcReduction="20000"/>
          </a:bodyPr>
          <a:lstStyle/>
          <a:p>
            <a:r>
              <a:rPr lang="ru-RU" b="1" dirty="0" smtClean="0">
                <a:hlinkClick r:id="rId2"/>
              </a:rPr>
              <a:t>Автор идеи: </a:t>
            </a:r>
            <a:r>
              <a:rPr lang="ru-RU" b="1" dirty="0" err="1" smtClean="0">
                <a:hlinkClick r:id="rId2"/>
              </a:rPr>
              <a:t>Беломытцева</a:t>
            </a:r>
            <a:r>
              <a:rPr lang="ru-RU" b="1" dirty="0" smtClean="0">
                <a:hlinkClick r:id="rId2"/>
              </a:rPr>
              <a:t> Алена Алексеевна</a:t>
            </a:r>
            <a:endParaRPr lang="ru-RU" b="1" dirty="0" smtClean="0"/>
          </a:p>
          <a:p>
            <a:r>
              <a:rPr lang="ru-RU" b="1" dirty="0" smtClean="0"/>
              <a:t>Психолог</a:t>
            </a:r>
          </a:p>
          <a:p>
            <a:r>
              <a:rPr lang="ru-RU" b="1" dirty="0" smtClean="0"/>
              <a:t>В</a:t>
            </a:r>
            <a:r>
              <a:rPr lang="ru-RU" b="1" dirty="0" smtClean="0"/>
              <a:t>олгоград</a:t>
            </a:r>
            <a:endParaRPr lang="ru-RU" dirty="0"/>
          </a:p>
        </p:txBody>
      </p:sp>
      <p:pic>
        <p:nvPicPr>
          <p:cNvPr id="19457" name="Picture 1" descr="C:\Users\Надежда\Documents\кнут и пряник.jpg"/>
          <p:cNvPicPr>
            <a:picLocks noChangeAspect="1" noChangeArrowheads="1"/>
          </p:cNvPicPr>
          <p:nvPr/>
        </p:nvPicPr>
        <p:blipFill>
          <a:blip r:embed="rId3"/>
          <a:srcRect/>
          <a:stretch>
            <a:fillRect/>
          </a:stretch>
        </p:blipFill>
        <p:spPr bwMode="auto">
          <a:xfrm>
            <a:off x="5500694" y="1285860"/>
            <a:ext cx="2343150" cy="194310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 теперь о «кнуте»…</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То же </a:t>
            </a:r>
            <a:r>
              <a:rPr lang="ru-RU" dirty="0" smtClean="0"/>
              <a:t>самое будет касаться «кнута». Ругать стоит абсолютно </a:t>
            </a:r>
            <a:r>
              <a:rPr lang="ru-RU" dirty="0" smtClean="0"/>
              <a:t>так же</a:t>
            </a:r>
            <a:r>
              <a:rPr lang="ru-RU" dirty="0" smtClean="0"/>
              <a:t>. Сначала Ваше отношение, затем поступок, который Вам пришелся не по душе</a:t>
            </a:r>
            <a:r>
              <a:rPr lang="ru-RU" dirty="0" smtClean="0"/>
              <a:t>.</a:t>
            </a:r>
          </a:p>
          <a:p>
            <a:r>
              <a:rPr lang="ru-RU" u="sng" dirty="0" smtClean="0"/>
              <a:t>Меня  </a:t>
            </a:r>
            <a:r>
              <a:rPr lang="ru-RU" u="sng" dirty="0" smtClean="0"/>
              <a:t>беспокоят </a:t>
            </a:r>
            <a:r>
              <a:rPr lang="ru-RU" dirty="0" smtClean="0"/>
              <a:t>твои </a:t>
            </a:r>
            <a:r>
              <a:rPr lang="ru-RU" u="sng" dirty="0" smtClean="0"/>
              <a:t>неудачи</a:t>
            </a:r>
            <a:r>
              <a:rPr lang="ru-RU" dirty="0" smtClean="0"/>
              <a:t> в школе. Может, вместе подумаем, как с ними </a:t>
            </a:r>
            <a:r>
              <a:rPr lang="ru-RU" dirty="0" smtClean="0"/>
              <a:t>справиться</a:t>
            </a:r>
            <a:r>
              <a:rPr lang="ru-RU" dirty="0" smtClean="0"/>
              <a:t>?</a:t>
            </a:r>
          </a:p>
          <a:p>
            <a:r>
              <a:rPr lang="ru-RU" u="sng" dirty="0" smtClean="0"/>
              <a:t>Мне неприятно</a:t>
            </a:r>
            <a:r>
              <a:rPr lang="ru-RU" dirty="0" smtClean="0"/>
              <a:t>, что ты </a:t>
            </a:r>
            <a:r>
              <a:rPr lang="ru-RU" u="sng" dirty="0" smtClean="0"/>
              <a:t>нагрубил той девочке</a:t>
            </a:r>
            <a:r>
              <a:rPr lang="ru-RU" dirty="0" smtClean="0"/>
              <a:t>. Может быть, стоит подойти </a:t>
            </a:r>
            <a:r>
              <a:rPr lang="ru-RU" dirty="0" smtClean="0"/>
              <a:t>извиниться</a:t>
            </a:r>
            <a:r>
              <a:rPr lang="ru-RU" dirty="0" smtClean="0"/>
              <a:t>? </a:t>
            </a:r>
            <a:r>
              <a:rPr lang="ru-RU" u="sng" dirty="0" smtClean="0"/>
              <a:t>Как ты думаешь?</a:t>
            </a:r>
            <a:endParaRPr lang="ru-RU" dirty="0" smtClean="0"/>
          </a:p>
          <a:p>
            <a:r>
              <a:rPr lang="ru-RU" u="sng" dirty="0" smtClean="0"/>
              <a:t>Меня огорчило</a:t>
            </a:r>
            <a:r>
              <a:rPr lang="ru-RU" dirty="0" smtClean="0"/>
              <a:t>, что ты </a:t>
            </a:r>
            <a:r>
              <a:rPr lang="ru-RU" u="sng" dirty="0" smtClean="0"/>
              <a:t>не услышал мою просьбу</a:t>
            </a:r>
            <a:r>
              <a:rPr lang="ru-RU" dirty="0" smtClean="0"/>
              <a:t>. И все же, если бы ты мне </a:t>
            </a:r>
            <a:r>
              <a:rPr lang="ru-RU" u="sng" dirty="0" smtClean="0"/>
              <a:t>помог помыть посуду</a:t>
            </a:r>
            <a:r>
              <a:rPr lang="ru-RU" dirty="0" smtClean="0"/>
              <a:t>, </a:t>
            </a:r>
            <a:r>
              <a:rPr lang="ru-RU" u="sng" dirty="0" smtClean="0"/>
              <a:t>мне было бы очень приятно.</a:t>
            </a:r>
            <a:endParaRPr lang="ru-RU" dirty="0" smtClean="0"/>
          </a:p>
          <a:p>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«Кнут» и «пряник».</a:t>
            </a:r>
            <a:endParaRPr lang="ru-RU" dirty="0"/>
          </a:p>
        </p:txBody>
      </p:sp>
      <p:sp>
        <p:nvSpPr>
          <p:cNvPr id="3" name="Содержимое 2"/>
          <p:cNvSpPr>
            <a:spLocks noGrp="1"/>
          </p:cNvSpPr>
          <p:nvPr>
            <p:ph idx="1"/>
          </p:nvPr>
        </p:nvSpPr>
        <p:spPr/>
        <p:txBody>
          <a:bodyPr/>
          <a:lstStyle/>
          <a:p>
            <a:r>
              <a:rPr lang="ru-RU" dirty="0" smtClean="0"/>
              <a:t>Таким </a:t>
            </a:r>
            <a:r>
              <a:rPr lang="ru-RU" dirty="0" smtClean="0"/>
              <a:t>образом, </a:t>
            </a:r>
            <a:r>
              <a:rPr lang="ru-RU" dirty="0" smtClean="0"/>
              <a:t>используя «кнут» и «пряник» вы оцениваете конкретные действия ребенка, не затрагивая его личность. Если Вы недовольны </a:t>
            </a:r>
            <a:r>
              <a:rPr lang="ru-RU" dirty="0" smtClean="0"/>
              <a:t>каким-то </a:t>
            </a:r>
            <a:r>
              <a:rPr lang="ru-RU" dirty="0" smtClean="0"/>
              <a:t>поступком ребенка, то ребенок будет понимать, что это вовсе не означает, что мама (или папа) его не любит. А, наоборот, она лишь указывает на то, что было бы не плохо изменить.</a:t>
            </a:r>
            <a:endParaRPr lang="ru-RU"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Макеенко</a:t>
            </a:r>
            <a:r>
              <a:rPr lang="ru-RU" dirty="0" smtClean="0"/>
              <a:t> Анастасия Павловна: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А вообще-то кроме похвалы и критики детям еще обязательно нужен </a:t>
            </a:r>
            <a:r>
              <a:rPr lang="ru-RU" u="sng" dirty="0" smtClean="0"/>
              <a:t>третий компонент</a:t>
            </a:r>
            <a:r>
              <a:rPr lang="ru-RU" dirty="0" smtClean="0"/>
              <a:t>: чтобы их присутствие в этом мире замечали и видели. Чтобы мама и папа сообщали: </a:t>
            </a:r>
            <a:r>
              <a:rPr lang="ru-RU" i="1" dirty="0" smtClean="0">
                <a:solidFill>
                  <a:srgbClr val="7030A0"/>
                </a:solidFill>
              </a:rPr>
              <a:t>я вижу, как ты это </a:t>
            </a:r>
            <a:r>
              <a:rPr lang="ru-RU" i="1" dirty="0" smtClean="0">
                <a:solidFill>
                  <a:srgbClr val="7030A0"/>
                </a:solidFill>
              </a:rPr>
              <a:t>делаешь; </a:t>
            </a:r>
            <a:r>
              <a:rPr lang="ru-RU" i="1" dirty="0" smtClean="0">
                <a:solidFill>
                  <a:srgbClr val="7030A0"/>
                </a:solidFill>
              </a:rPr>
              <a:t>я вижу, что тебе интересно этим </a:t>
            </a:r>
            <a:r>
              <a:rPr lang="ru-RU" i="1" dirty="0" smtClean="0">
                <a:solidFill>
                  <a:srgbClr val="7030A0"/>
                </a:solidFill>
              </a:rPr>
              <a:t>заниматься; </a:t>
            </a:r>
            <a:r>
              <a:rPr lang="ru-RU" i="1" dirty="0" smtClean="0">
                <a:solidFill>
                  <a:srgbClr val="7030A0"/>
                </a:solidFill>
              </a:rPr>
              <a:t>я вижу, что ты расстроен из-за </a:t>
            </a:r>
            <a:r>
              <a:rPr lang="ru-RU" i="1" dirty="0" smtClean="0">
                <a:solidFill>
                  <a:srgbClr val="7030A0"/>
                </a:solidFill>
              </a:rPr>
              <a:t>..; </a:t>
            </a:r>
            <a:r>
              <a:rPr lang="ru-RU" i="1" dirty="0" smtClean="0">
                <a:solidFill>
                  <a:srgbClr val="7030A0"/>
                </a:solidFill>
              </a:rPr>
              <a:t>радуешься тому, что</a:t>
            </a:r>
            <a:r>
              <a:rPr lang="ru-RU" i="1" dirty="0" smtClean="0">
                <a:solidFill>
                  <a:srgbClr val="7030A0"/>
                </a:solidFill>
              </a:rPr>
              <a:t>...; </a:t>
            </a:r>
            <a:r>
              <a:rPr lang="ru-RU" i="1" dirty="0" smtClean="0">
                <a:solidFill>
                  <a:srgbClr val="7030A0"/>
                </a:solidFill>
              </a:rPr>
              <a:t>злишься из-за</a:t>
            </a:r>
            <a:r>
              <a:rPr lang="ru-RU" i="1" dirty="0" smtClean="0">
                <a:solidFill>
                  <a:srgbClr val="7030A0"/>
                </a:solidFill>
              </a:rPr>
              <a:t>...; </a:t>
            </a:r>
            <a:r>
              <a:rPr lang="ru-RU" i="1" dirty="0" smtClean="0">
                <a:solidFill>
                  <a:srgbClr val="7030A0"/>
                </a:solidFill>
              </a:rPr>
              <a:t>хочешь сделать вот это. </a:t>
            </a:r>
            <a:endParaRPr lang="ru-RU" i="1" dirty="0" smtClean="0">
              <a:solidFill>
                <a:srgbClr val="7030A0"/>
              </a:solidFill>
            </a:endParaRPr>
          </a:p>
          <a:p>
            <a:r>
              <a:rPr lang="ru-RU" dirty="0" smtClean="0"/>
              <a:t>Порой </a:t>
            </a:r>
            <a:r>
              <a:rPr lang="ru-RU" dirty="0" smtClean="0"/>
              <a:t>этого достаточно, чтобы ребенок сам для себя сделал выводы относительно того, что произошло. </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От автора:</a:t>
            </a:r>
            <a:r>
              <a:rPr lang="ru-RU" sz="2400" dirty="0" smtClean="0"/>
              <a:t> </a:t>
            </a:r>
            <a:r>
              <a:rPr lang="ru-RU" sz="2400" i="1" dirty="0" smtClean="0"/>
              <a:t>...Взрослые не должны сердиться на детей, потому что это не исправляет, а портит...</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lstStyle/>
          <a:p>
            <a:r>
              <a:rPr lang="ru-RU" dirty="0" smtClean="0"/>
              <a:t>В одной популярной книге с большим </a:t>
            </a:r>
            <a:r>
              <a:rPr lang="ru-RU" dirty="0" smtClean="0"/>
              <a:t>тиражом </a:t>
            </a:r>
            <a:r>
              <a:rPr lang="ru-RU" dirty="0" smtClean="0"/>
              <a:t>было указано, что функции родителей в семье определены и распределены. Мама — должна помочь ребенку сформировать самооценку, а папа — должен направить ребенка, так сказать, «в нужное русло». Но и то, и другое сталкивается с потребностью научиться правильно </a:t>
            </a:r>
            <a:r>
              <a:rPr lang="ru-RU" dirty="0" smtClean="0"/>
              <a:t>относиться </a:t>
            </a:r>
            <a:r>
              <a:rPr lang="ru-RU" dirty="0" smtClean="0"/>
              <a:t>к поступкам ребенка.</a:t>
            </a:r>
            <a:endParaRPr lang="ru-RU"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Всё зависит от нас…</a:t>
            </a:r>
            <a:endParaRPr lang="ru-RU" dirty="0"/>
          </a:p>
        </p:txBody>
      </p:sp>
      <p:sp>
        <p:nvSpPr>
          <p:cNvPr id="3" name="Содержимое 2"/>
          <p:cNvSpPr>
            <a:spLocks noGrp="1"/>
          </p:cNvSpPr>
          <p:nvPr>
            <p:ph idx="1"/>
          </p:nvPr>
        </p:nvSpPr>
        <p:spPr/>
        <p:txBody>
          <a:bodyPr>
            <a:normAutofit/>
          </a:bodyPr>
          <a:lstStyle/>
          <a:p>
            <a:r>
              <a:rPr lang="ru-RU" dirty="0" smtClean="0"/>
              <a:t>В зависимости от реакции родителя ребенок делает вывод о том, что хорошо, а что плохо, а потом постепенно сам является носителем такой же системы ценностей</a:t>
            </a:r>
            <a:r>
              <a:rPr lang="ru-RU" dirty="0" smtClean="0"/>
              <a:t>.</a:t>
            </a:r>
          </a:p>
          <a:p>
            <a:endParaRPr lang="ru-RU" dirty="0"/>
          </a:p>
        </p:txBody>
      </p:sp>
      <p:pic>
        <p:nvPicPr>
          <p:cNvPr id="20483" name="Picture 3" descr="C:\Users\Надежда\Documents\knut_i_pryanik_400.jpg"/>
          <p:cNvPicPr>
            <a:picLocks noChangeAspect="1" noChangeArrowheads="1"/>
          </p:cNvPicPr>
          <p:nvPr/>
        </p:nvPicPr>
        <p:blipFill>
          <a:blip r:embed="rId2"/>
          <a:srcRect/>
          <a:stretch>
            <a:fillRect/>
          </a:stretch>
        </p:blipFill>
        <p:spPr bwMode="auto">
          <a:xfrm>
            <a:off x="2571736" y="3786190"/>
            <a:ext cx="3643338" cy="2500330"/>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 пряника.</a:t>
            </a:r>
            <a:endParaRPr lang="ru-RU" dirty="0"/>
          </a:p>
        </p:txBody>
      </p:sp>
      <p:sp>
        <p:nvSpPr>
          <p:cNvPr id="3" name="Содержимое 2"/>
          <p:cNvSpPr>
            <a:spLocks noGrp="1"/>
          </p:cNvSpPr>
          <p:nvPr>
            <p:ph idx="1"/>
          </p:nvPr>
        </p:nvSpPr>
        <p:spPr/>
        <p:txBody>
          <a:bodyPr>
            <a:normAutofit/>
          </a:bodyPr>
          <a:lstStyle/>
          <a:p>
            <a:r>
              <a:rPr lang="ru-RU" dirty="0" smtClean="0"/>
              <a:t> </a:t>
            </a:r>
            <a:r>
              <a:rPr lang="ru-RU" dirty="0" smtClean="0">
                <a:solidFill>
                  <a:srgbClr val="7030A0"/>
                </a:solidFill>
              </a:rPr>
              <a:t>Метод пряника </a:t>
            </a:r>
            <a:r>
              <a:rPr lang="ru-RU" dirty="0" smtClean="0"/>
              <a:t>— это умение в любой ситуации поддержать и помочь своему ребенку. Умение почувствовать, что любви и заботы он требует не столько тогда, когда сам первый раз проплыл всю длину бассейна или сдал физику на </a:t>
            </a:r>
            <a:r>
              <a:rPr lang="ru-RU" dirty="0" smtClean="0"/>
              <a:t>«отлично», </a:t>
            </a:r>
            <a:r>
              <a:rPr lang="ru-RU" dirty="0" smtClean="0"/>
              <a:t>но и когда обидел девочку в парке или пнул ногой кошку</a:t>
            </a:r>
            <a:r>
              <a:rPr lang="ru-RU" dirty="0" smtClean="0"/>
              <a:t>.</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 </a:t>
            </a:r>
            <a:r>
              <a:rPr lang="ru-RU" b="1" dirty="0" err="1" smtClean="0"/>
              <a:t>чЁм</a:t>
            </a:r>
            <a:r>
              <a:rPr lang="ru-RU" b="1" dirty="0" smtClean="0"/>
              <a:t> </a:t>
            </a:r>
            <a:r>
              <a:rPr lang="ru-RU" b="1" dirty="0" smtClean="0"/>
              <a:t>самая большая проблема?</a:t>
            </a:r>
            <a:endParaRPr lang="ru-RU" dirty="0"/>
          </a:p>
        </p:txBody>
      </p:sp>
      <p:pic>
        <p:nvPicPr>
          <p:cNvPr id="1026" name="Picture 2" descr="C:\Users\Надежда\Documents\f2b428e093241f8e9abf323e1def60fd.jpg"/>
          <p:cNvPicPr>
            <a:picLocks noGrp="1" noChangeAspect="1" noChangeArrowheads="1"/>
          </p:cNvPicPr>
          <p:nvPr>
            <p:ph idx="1"/>
          </p:nvPr>
        </p:nvPicPr>
        <p:blipFill>
          <a:blip r:embed="rId2"/>
          <a:srcRect/>
          <a:stretch>
            <a:fillRect/>
          </a:stretch>
        </p:blipFill>
        <p:spPr bwMode="auto">
          <a:xfrm>
            <a:off x="357158" y="1500174"/>
            <a:ext cx="3867150" cy="3200400"/>
          </a:xfrm>
          <a:prstGeom prst="rect">
            <a:avLst/>
          </a:prstGeom>
          <a:noFill/>
        </p:spPr>
      </p:pic>
      <p:sp>
        <p:nvSpPr>
          <p:cNvPr id="5" name="TextBox 4"/>
          <p:cNvSpPr txBox="1"/>
          <p:nvPr/>
        </p:nvSpPr>
        <p:spPr>
          <a:xfrm>
            <a:off x="4357686" y="1428736"/>
            <a:ext cx="4500594" cy="4462760"/>
          </a:xfrm>
          <a:prstGeom prst="rect">
            <a:avLst/>
          </a:prstGeom>
          <a:noFill/>
        </p:spPr>
        <p:txBody>
          <a:bodyPr wrap="square" rtlCol="0">
            <a:spAutoFit/>
          </a:bodyPr>
          <a:lstStyle/>
          <a:p>
            <a:r>
              <a:rPr lang="ru-RU" sz="2000" b="1" dirty="0" smtClean="0"/>
              <a:t>Мы все </a:t>
            </a:r>
            <a:r>
              <a:rPr lang="ru-RU" sz="2000" b="1" i="1" dirty="0" smtClean="0"/>
              <a:t>«умеем»</a:t>
            </a:r>
            <a:r>
              <a:rPr lang="ru-RU" sz="2000" b="1" dirty="0" smtClean="0"/>
              <a:t> ругать детей. </a:t>
            </a:r>
          </a:p>
          <a:p>
            <a:r>
              <a:rPr lang="ru-RU" sz="2000" b="1" dirty="0" smtClean="0"/>
              <a:t>Этому, скажете Вы, и учиться-то не надо. </a:t>
            </a:r>
          </a:p>
          <a:p>
            <a:r>
              <a:rPr lang="ru-RU" sz="2000" b="1" dirty="0" smtClean="0"/>
              <a:t>«</a:t>
            </a:r>
            <a:r>
              <a:rPr lang="ru-RU" sz="2000" b="1" dirty="0" err="1" smtClean="0"/>
              <a:t>Накосячил</a:t>
            </a:r>
            <a:r>
              <a:rPr lang="ru-RU" sz="2000" b="1" dirty="0" smtClean="0"/>
              <a:t>» - получай! Мама с папой</a:t>
            </a:r>
          </a:p>
          <a:p>
            <a:r>
              <a:rPr lang="ru-RU" sz="2000" b="1" dirty="0" smtClean="0"/>
              <a:t> сразу скажут тебе, какой ты негодяй.</a:t>
            </a:r>
          </a:p>
          <a:p>
            <a:endParaRPr lang="ru-RU" sz="2000" b="1" dirty="0" smtClean="0"/>
          </a:p>
          <a:p>
            <a:r>
              <a:rPr lang="ru-RU" sz="2000" b="1" dirty="0" smtClean="0"/>
              <a:t>А хвалить... разве это вообще нужно?</a:t>
            </a:r>
          </a:p>
          <a:p>
            <a:r>
              <a:rPr lang="ru-RU" sz="2000" b="1" dirty="0" smtClean="0"/>
              <a:t> Ну, сказали Вы разок-другой, что Ваш</a:t>
            </a:r>
          </a:p>
          <a:p>
            <a:r>
              <a:rPr lang="ru-RU" sz="2000" b="1" dirty="0" smtClean="0"/>
              <a:t> ребенок- красавец, молодец, гордость</a:t>
            </a:r>
          </a:p>
          <a:p>
            <a:r>
              <a:rPr lang="ru-RU" sz="2000" b="1" dirty="0" smtClean="0"/>
              <a:t>мамина...</a:t>
            </a:r>
          </a:p>
          <a:p>
            <a:endParaRPr lang="ru-RU" sz="2000" b="1" dirty="0" smtClean="0"/>
          </a:p>
          <a:p>
            <a:r>
              <a:rPr lang="ru-RU" sz="2000" b="1" i="1" dirty="0" smtClean="0"/>
              <a:t>Но все это приводит к двум трудностям.</a:t>
            </a:r>
          </a:p>
          <a:p>
            <a:endParaRPr lang="ru-RU" sz="24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Первая трудность</a:t>
            </a:r>
            <a:endParaRPr lang="ru-RU" dirty="0"/>
          </a:p>
        </p:txBody>
      </p:sp>
      <p:sp>
        <p:nvSpPr>
          <p:cNvPr id="3" name="Содержимое 2"/>
          <p:cNvSpPr>
            <a:spLocks noGrp="1"/>
          </p:cNvSpPr>
          <p:nvPr>
            <p:ph idx="1"/>
          </p:nvPr>
        </p:nvSpPr>
        <p:spPr/>
        <p:txBody>
          <a:bodyPr/>
          <a:lstStyle/>
          <a:p>
            <a:r>
              <a:rPr lang="ru-RU" b="1" dirty="0" smtClean="0"/>
              <a:t>Во-первых</a:t>
            </a:r>
            <a:r>
              <a:rPr lang="ru-RU" dirty="0" smtClean="0"/>
              <a:t>, если ругать ребенка, обращая внимание на его личность (например: «негодяй», «</a:t>
            </a:r>
            <a:r>
              <a:rPr lang="ru-RU" dirty="0" err="1" smtClean="0"/>
              <a:t>грязнуля</a:t>
            </a:r>
            <a:r>
              <a:rPr lang="ru-RU" dirty="0" smtClean="0"/>
              <a:t>», «</a:t>
            </a:r>
            <a:r>
              <a:rPr lang="ru-RU" dirty="0" smtClean="0"/>
              <a:t>идёшь как </a:t>
            </a:r>
            <a:r>
              <a:rPr lang="ru-RU" dirty="0" smtClean="0"/>
              <a:t>черепаха», «двоечник»), то тогда ребенку кажется, что Вы относитесь к нему именно так</a:t>
            </a:r>
            <a:r>
              <a:rPr lang="ru-RU" dirty="0" smtClean="0"/>
              <a:t>.</a:t>
            </a:r>
          </a:p>
          <a:p>
            <a:r>
              <a:rPr lang="ru-RU" dirty="0" smtClean="0"/>
              <a:t> </a:t>
            </a:r>
            <a:r>
              <a:rPr lang="ru-RU" dirty="0" smtClean="0"/>
              <a:t>Вы не любите его. Разве можно любить «неудачника»?</a:t>
            </a:r>
            <a:endParaRPr lang="ru-RU"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Трудность вторая</a:t>
            </a:r>
            <a:endParaRPr lang="ru-RU" dirty="0"/>
          </a:p>
        </p:txBody>
      </p:sp>
      <p:sp>
        <p:nvSpPr>
          <p:cNvPr id="3" name="Содержимое 2"/>
          <p:cNvSpPr>
            <a:spLocks noGrp="1"/>
          </p:cNvSpPr>
          <p:nvPr>
            <p:ph idx="1"/>
          </p:nvPr>
        </p:nvSpPr>
        <p:spPr/>
        <p:txBody>
          <a:bodyPr/>
          <a:lstStyle/>
          <a:p>
            <a:r>
              <a:rPr lang="ru-RU" b="1" dirty="0" smtClean="0"/>
              <a:t>Во-вторых</a:t>
            </a:r>
            <a:r>
              <a:rPr lang="ru-RU" dirty="0" smtClean="0"/>
              <a:t>, если хвалить ребенка без дела, а просто за то, что он на этой земле топает своими ножками </a:t>
            </a:r>
            <a:r>
              <a:rPr lang="ru-RU" dirty="0" smtClean="0"/>
              <a:t>,не </a:t>
            </a:r>
            <a:r>
              <a:rPr lang="ru-RU" dirty="0" smtClean="0"/>
              <a:t>прикладывая никаких </a:t>
            </a:r>
            <a:r>
              <a:rPr lang="ru-RU" dirty="0" smtClean="0"/>
              <a:t>усилий, </a:t>
            </a:r>
            <a:r>
              <a:rPr lang="ru-RU" dirty="0" smtClean="0"/>
              <a:t>то </a:t>
            </a:r>
            <a:r>
              <a:rPr lang="ru-RU" dirty="0" smtClean="0"/>
              <a:t>ребёнок </a:t>
            </a:r>
            <a:r>
              <a:rPr lang="ru-RU" dirty="0" smtClean="0"/>
              <a:t>в дальнейшем так и формирует свое восприятие действительности: </a:t>
            </a:r>
            <a:r>
              <a:rPr lang="ru-RU" b="1" dirty="0" smtClean="0"/>
              <a:t>«Делать мне не надо ничего. Я уже молодец!».</a:t>
            </a:r>
            <a:endParaRPr lang="ru-RU" b="1" dirty="0"/>
          </a:p>
        </p:txBody>
      </p:sp>
      <p:pic>
        <p:nvPicPr>
          <p:cNvPr id="4098" name="Picture 2" descr="http://www.b17.ru/foto/uploaded/d10a6360bfdcbaaca65c9422bf957bc9.gif"/>
          <p:cNvPicPr>
            <a:picLocks noChangeAspect="1" noChangeArrowheads="1"/>
          </p:cNvPicPr>
          <p:nvPr/>
        </p:nvPicPr>
        <p:blipFill>
          <a:blip r:embed="rId2"/>
          <a:srcRect/>
          <a:stretch>
            <a:fillRect/>
          </a:stretch>
        </p:blipFill>
        <p:spPr bwMode="auto">
          <a:xfrm>
            <a:off x="6643702" y="4643446"/>
            <a:ext cx="1905000" cy="1343026"/>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Как же нам хвалить и ругать ребенка?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Начнем с хорошего. Давайте </a:t>
            </a:r>
            <a:r>
              <a:rPr lang="ru-RU" i="1" dirty="0" smtClean="0"/>
              <a:t>«погладим ребенка»</a:t>
            </a:r>
            <a:r>
              <a:rPr lang="ru-RU" dirty="0" smtClean="0"/>
              <a:t> - похвалим его.</a:t>
            </a:r>
          </a:p>
          <a:p>
            <a:r>
              <a:rPr lang="ru-RU" dirty="0" smtClean="0"/>
              <a:t>Ученые установили, что хвалить и ругать ребенка необходимо в соотношении 80% к 20%. Хвалить — это вовсе не лицемерить и не приукрашивать. </a:t>
            </a:r>
            <a:r>
              <a:rPr lang="ru-RU" b="1" dirty="0" smtClean="0"/>
              <a:t>Ребенок должен понять, что похвалу он </a:t>
            </a:r>
            <a:r>
              <a:rPr lang="ru-RU" b="1" dirty="0" smtClean="0"/>
              <a:t>получил </a:t>
            </a:r>
            <a:r>
              <a:rPr lang="ru-RU" b="1" dirty="0" smtClean="0"/>
              <a:t>«за дело», то есть за </a:t>
            </a:r>
            <a:r>
              <a:rPr lang="ru-RU" b="1" dirty="0" smtClean="0"/>
              <a:t>какой-то </a:t>
            </a:r>
            <a:r>
              <a:rPr lang="ru-RU" b="1" dirty="0" smtClean="0"/>
              <a:t>конкретный поступок, который он </a:t>
            </a:r>
            <a:r>
              <a:rPr lang="ru-RU" b="1" dirty="0" smtClean="0"/>
              <a:t>совершил. </a:t>
            </a:r>
          </a:p>
          <a:p>
            <a:r>
              <a:rPr lang="ru-RU" dirty="0" smtClean="0"/>
              <a:t>Но </a:t>
            </a:r>
            <a:r>
              <a:rPr lang="ru-RU" dirty="0" smtClean="0"/>
              <a:t>если мы скажем, что ребенок «молодец», что он помыл посуду </a:t>
            </a:r>
            <a:r>
              <a:rPr lang="ru-RU" dirty="0" smtClean="0"/>
              <a:t>,к примеру, </a:t>
            </a:r>
            <a:r>
              <a:rPr lang="ru-RU" dirty="0" smtClean="0"/>
              <a:t>то в данном случае мы дадим оценку не поступку, а </a:t>
            </a:r>
            <a:r>
              <a:rPr lang="ru-RU" dirty="0" smtClean="0"/>
              <a:t>ребёнку</a:t>
            </a:r>
            <a:r>
              <a:rPr lang="ru-RU" dirty="0" smtClean="0"/>
              <a:t>.</a:t>
            </a:r>
          </a:p>
          <a:p>
            <a:r>
              <a:rPr lang="ru-RU" dirty="0" smtClean="0"/>
              <a:t>Постарайтесь  </a:t>
            </a:r>
            <a:r>
              <a:rPr lang="ru-RU" dirty="0" smtClean="0"/>
              <a:t>хвалить ребенка через собственное отношение к действию, </a:t>
            </a:r>
            <a:r>
              <a:rPr lang="ru-RU" dirty="0" smtClean="0"/>
              <a:t>указывая, </a:t>
            </a:r>
            <a:r>
              <a:rPr lang="ru-RU" b="1" dirty="0" smtClean="0"/>
              <a:t>за что </a:t>
            </a:r>
            <a:r>
              <a:rPr lang="ru-RU" dirty="0" smtClean="0"/>
              <a:t>конкретно Вы хвалите его.</a:t>
            </a:r>
          </a:p>
          <a:p>
            <a:endParaRPr lang="ru-RU"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Возможные варианты:</a:t>
            </a:r>
            <a:endParaRPr lang="ru-RU" dirty="0"/>
          </a:p>
        </p:txBody>
      </p:sp>
      <p:pic>
        <p:nvPicPr>
          <p:cNvPr id="2050" name="Picture 2" descr="C:\Users\Надежда\Documents\утюг.jpg"/>
          <p:cNvPicPr>
            <a:picLocks noGrp="1" noChangeAspect="1" noChangeArrowheads="1"/>
          </p:cNvPicPr>
          <p:nvPr>
            <p:ph idx="1"/>
          </p:nvPr>
        </p:nvPicPr>
        <p:blipFill>
          <a:blip r:embed="rId2"/>
          <a:srcRect/>
          <a:stretch>
            <a:fillRect/>
          </a:stretch>
        </p:blipFill>
        <p:spPr bwMode="auto">
          <a:xfrm>
            <a:off x="6500826" y="1142984"/>
            <a:ext cx="2382170" cy="2300283"/>
          </a:xfrm>
          <a:prstGeom prst="rect">
            <a:avLst/>
          </a:prstGeom>
          <a:noFill/>
        </p:spPr>
      </p:pic>
      <p:sp>
        <p:nvSpPr>
          <p:cNvPr id="5" name="Прямоугольник 4"/>
          <p:cNvSpPr/>
          <p:nvPr/>
        </p:nvSpPr>
        <p:spPr>
          <a:xfrm>
            <a:off x="428596" y="1285860"/>
            <a:ext cx="6072230" cy="1938992"/>
          </a:xfrm>
          <a:prstGeom prst="rect">
            <a:avLst/>
          </a:prstGeom>
        </p:spPr>
        <p:txBody>
          <a:bodyPr wrap="square">
            <a:spAutoFit/>
          </a:bodyPr>
          <a:lstStyle/>
          <a:p>
            <a:r>
              <a:rPr lang="ru-RU" sz="2000" b="1" u="sng" dirty="0" smtClean="0"/>
              <a:t>Мне нравится</a:t>
            </a:r>
            <a:r>
              <a:rPr lang="ru-RU" sz="2000" b="1" dirty="0" smtClean="0"/>
              <a:t>, что ты </a:t>
            </a:r>
            <a:r>
              <a:rPr lang="ru-RU" sz="2000" b="1" u="sng" dirty="0" smtClean="0"/>
              <a:t>помыл посуду</a:t>
            </a:r>
            <a:r>
              <a:rPr lang="ru-RU" sz="2000" b="1" dirty="0" smtClean="0"/>
              <a:t>. Ты сделал это великолепно!</a:t>
            </a:r>
          </a:p>
          <a:p>
            <a:r>
              <a:rPr lang="ru-RU" sz="2000" b="1" u="sng" dirty="0" smtClean="0"/>
              <a:t>Я рада</a:t>
            </a:r>
            <a:r>
              <a:rPr lang="ru-RU" sz="2000" b="1" dirty="0" smtClean="0"/>
              <a:t>, что ты </a:t>
            </a:r>
            <a:r>
              <a:rPr lang="ru-RU" sz="2000" b="1" u="sng" dirty="0" smtClean="0"/>
              <a:t> получил хорошие оценки по математике и истории.</a:t>
            </a:r>
            <a:endParaRPr lang="ru-RU" sz="2000" b="1" dirty="0" smtClean="0"/>
          </a:p>
          <a:p>
            <a:r>
              <a:rPr lang="ru-RU" sz="2000" b="1" u="sng" dirty="0" smtClean="0"/>
              <a:t>Мне приятно то</a:t>
            </a:r>
            <a:r>
              <a:rPr lang="ru-RU" sz="2000" b="1" dirty="0" smtClean="0"/>
              <a:t>, что ты </a:t>
            </a:r>
            <a:r>
              <a:rPr lang="ru-RU" sz="2000" b="1" u="sng" dirty="0" smtClean="0"/>
              <a:t>можешь самостоятельно погладить свои вещи.</a:t>
            </a:r>
            <a:endParaRPr lang="ru-RU" sz="2000" b="1" dirty="0"/>
          </a:p>
        </p:txBody>
      </p:sp>
      <p:sp>
        <p:nvSpPr>
          <p:cNvPr id="6" name="TextBox 5"/>
          <p:cNvSpPr txBox="1"/>
          <p:nvPr/>
        </p:nvSpPr>
        <p:spPr>
          <a:xfrm>
            <a:off x="500034" y="4071942"/>
            <a:ext cx="5715040" cy="1477328"/>
          </a:xfrm>
          <a:prstGeom prst="rect">
            <a:avLst/>
          </a:prstGeom>
          <a:noFill/>
        </p:spPr>
        <p:txBody>
          <a:bodyPr wrap="square" rtlCol="0">
            <a:spAutoFit/>
          </a:bodyPr>
          <a:lstStyle/>
          <a:p>
            <a:r>
              <a:rPr lang="ru-RU" dirty="0" smtClean="0"/>
              <a:t>Обратите внимание, ребенок в данном случае не «молодец».</a:t>
            </a:r>
          </a:p>
          <a:p>
            <a:r>
              <a:rPr lang="ru-RU" dirty="0" smtClean="0"/>
              <a:t> Мы не надеваем на него корону. </a:t>
            </a:r>
            <a:r>
              <a:rPr lang="ru-RU" b="1" dirty="0" smtClean="0"/>
              <a:t>Мы лишь оцениваем его действие с точки зрения собственного отношения к нему.</a:t>
            </a:r>
            <a:endParaRPr lang="ru-RU" b="1" dirty="0"/>
          </a:p>
        </p:txBody>
      </p:sp>
      <p:pic>
        <p:nvPicPr>
          <p:cNvPr id="2052" name="Picture 4" descr="http://www.b17.ru/foto/uploaded/d10a6360bfdcbaaca65c9422bf957bc9.gif"/>
          <p:cNvPicPr>
            <a:picLocks noChangeAspect="1" noChangeArrowheads="1"/>
          </p:cNvPicPr>
          <p:nvPr/>
        </p:nvPicPr>
        <p:blipFill>
          <a:blip r:embed="rId3"/>
          <a:srcRect/>
          <a:stretch>
            <a:fillRect/>
          </a:stretch>
        </p:blipFill>
        <p:spPr bwMode="auto">
          <a:xfrm>
            <a:off x="6643702" y="4071942"/>
            <a:ext cx="1905000" cy="1343026"/>
          </a:xfrm>
          <a:prstGeom prst="rect">
            <a:avLst/>
          </a:prstGeom>
          <a:noFill/>
        </p:spPr>
      </p:pic>
      <p:pic>
        <p:nvPicPr>
          <p:cNvPr id="8" name="Picture 4" descr="http://www.b17.ru/foto/uploaded/d10a6360bfdcbaaca65c9422bf957bc9.gif"/>
          <p:cNvPicPr>
            <a:picLocks noChangeAspect="1" noChangeArrowheads="1"/>
          </p:cNvPicPr>
          <p:nvPr/>
        </p:nvPicPr>
        <p:blipFill>
          <a:blip r:embed="rId3"/>
          <a:srcRect/>
          <a:stretch>
            <a:fillRect/>
          </a:stretch>
        </p:blipFill>
        <p:spPr bwMode="auto">
          <a:xfrm>
            <a:off x="6715140" y="4071942"/>
            <a:ext cx="1905000" cy="1343026"/>
          </a:xfrm>
          <a:prstGeom prst="rect">
            <a:avLst/>
          </a:prstGeom>
          <a:noFill/>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67</TotalTime>
  <Words>824</Words>
  <Application>Microsoft Office PowerPoint</Application>
  <PresentationFormat>Экран (4:3)</PresentationFormat>
  <Paragraphs>48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«Кнут и пряник».  Как хвалить и ругать ребенка? </vt:lpstr>
      <vt:lpstr>От автора: ...Взрослые не должны сердиться на детей, потому что это не исправляет, а портит... </vt:lpstr>
      <vt:lpstr>Всё зависит от нас…</vt:lpstr>
      <vt:lpstr>Метод пряника.</vt:lpstr>
      <vt:lpstr>В чЁм самая большая проблема?</vt:lpstr>
      <vt:lpstr>Первая трудность</vt:lpstr>
      <vt:lpstr>Трудность вторая</vt:lpstr>
      <vt:lpstr>Как же нам хвалить и ругать ребенка?</vt:lpstr>
      <vt:lpstr>Возможные варианты:</vt:lpstr>
      <vt:lpstr>А теперь о «кнуте»…</vt:lpstr>
      <vt:lpstr>«Кнут» и «пряник».</vt:lpstr>
      <vt:lpstr>Макеенко Анастасия Павловна: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Кнут и пряник. Как хвалить и ругать ребенка?</dc:title>
  <dc:creator>Кормашова</dc:creator>
  <cp:lastModifiedBy>Кормашова</cp:lastModifiedBy>
  <cp:revision>8</cp:revision>
  <dcterms:created xsi:type="dcterms:W3CDTF">2015-01-28T13:30:57Z</dcterms:created>
  <dcterms:modified xsi:type="dcterms:W3CDTF">2015-01-28T14:38:25Z</dcterms:modified>
</cp:coreProperties>
</file>